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Fira Sans Extra Condensed Medium"/>
      <p:regular r:id="rId20"/>
      <p:bold r:id="rId21"/>
      <p:italic r:id="rId22"/>
      <p:boldItalic r:id="rId23"/>
    </p:embeddedFont>
    <p:embeddedFont>
      <p:font typeface="Raleway Light"/>
      <p:regular r:id="rId24"/>
      <p:bold r:id="rId25"/>
      <p:italic r:id="rId26"/>
      <p:boldItalic r:id="rId27"/>
    </p:embeddedFont>
    <p:embeddedFont>
      <p:font typeface="Righteous"/>
      <p:regular r:id="rId28"/>
    </p:embeddedFont>
    <p:embeddedFont>
      <p:font typeface="Squada One"/>
      <p:regular r:id="rId29"/>
    </p:embeddedFont>
    <p:embeddedFont>
      <p:font typeface="Roboto Condensed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RalewayLight-regular.fntdata"/><Relationship Id="rId23" Type="http://schemas.openxmlformats.org/officeDocument/2006/relationships/font" Target="fonts/FiraSansExtraCondensed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Light-italic.fntdata"/><Relationship Id="rId25" Type="http://schemas.openxmlformats.org/officeDocument/2006/relationships/font" Target="fonts/RalewayLight-bold.fntdata"/><Relationship Id="rId28" Type="http://schemas.openxmlformats.org/officeDocument/2006/relationships/font" Target="fonts/Righteous-regular.fntdata"/><Relationship Id="rId27" Type="http://schemas.openxmlformats.org/officeDocument/2006/relationships/font" Target="fonts/Raleway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quadaOn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Light-bold.fntdata"/><Relationship Id="rId30" Type="http://schemas.openxmlformats.org/officeDocument/2006/relationships/font" Target="fonts/RobotoCondensedLight-regular.fntdata"/><Relationship Id="rId11" Type="http://schemas.openxmlformats.org/officeDocument/2006/relationships/slide" Target="slides/slide7.xml"/><Relationship Id="rId33" Type="http://schemas.openxmlformats.org/officeDocument/2006/relationships/font" Target="fonts/RobotoCondensedLight-boldItalic.fntdata"/><Relationship Id="rId10" Type="http://schemas.openxmlformats.org/officeDocument/2006/relationships/slide" Target="slides/slide6.xml"/><Relationship Id="rId32" Type="http://schemas.openxmlformats.org/officeDocument/2006/relationships/font" Target="fonts/RobotoCondensedLight-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5d2caba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d2caba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Suyash (10-15 seconds):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Hello everyone, we are team 5 and we are here to present ePortfolio. This is the solution to one of the most frustrating and annoying hurdle that all Yorku students have to cross every semester.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5e7858a94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5e7858a94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83c20a4853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83c20a4853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4827f185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4827f18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3adf718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3adf718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Suyash (30-40 seconds):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3bae270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83bae270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Anna(20-30 seconds): And thus based on survey statistics the problem truly shows itself. 73% of students who were surveyed said they were unhappy with how hard it was to navigate the Yorku websites. With many people reporting that they spent more than 12 hours per semester collecting information on which courses they were going to enroll into.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3a9ef781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83a9ef78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Anna(20-30 seconds): The solution to that problem? ePortfolio. It will combine what students already do and fulfill all requests without fear of missing any information. It will replace the need to make a mental map every semester for all your courses, the need to check and recheck the academic calendar, and will integrate a huge course directory that will be constantly updated.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83c20a4853_6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83c20a4853_6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Suyash (15-25 seconds): The AI model will take into account many factors, from personal things like aspirations to more quickly changing topics like market trends, to give you the most up to date and personalized course recommendations.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495986a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495986a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Heet (70-80 seconds):</a:t>
            </a:r>
            <a:endParaRPr/>
          </a:p>
          <a:p>
            <a:pPr indent="0" lvl="0" marL="0" rtl="0" algn="l">
              <a:spcBef>
                <a:spcPts val="0"/>
              </a:spcBef>
              <a:spcAft>
                <a:spcPts val="0"/>
              </a:spcAft>
              <a:buNone/>
            </a:pPr>
            <a:r>
              <a:rPr lang="es"/>
              <a:t>Explain the workings of the prototype.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3a9ef781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3a9ef781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Anna (25-30 seconds):</a:t>
            </a:r>
            <a:endParaRPr/>
          </a:p>
          <a:p>
            <a:pPr indent="0" lvl="0" marL="0" rtl="0" algn="l">
              <a:spcBef>
                <a:spcPts val="0"/>
              </a:spcBef>
              <a:spcAft>
                <a:spcPts val="0"/>
              </a:spcAft>
              <a:buNone/>
            </a:pPr>
            <a:r>
              <a:rPr lang="es"/>
              <a:t>So, in an overview, our business </a:t>
            </a:r>
            <a:r>
              <a:rPr lang="es"/>
              <a:t>revolves</a:t>
            </a:r>
            <a:r>
              <a:rPr lang="es"/>
              <a:t> around data and that is our key product. We use our state of the art A.I. that crunches huge amounts of data to make these life altering recommendations.</a:t>
            </a:r>
            <a:endParaRPr/>
          </a:p>
          <a:p>
            <a:pPr indent="0" lvl="0" marL="0" rtl="0" algn="l">
              <a:spcBef>
                <a:spcPts val="0"/>
              </a:spcBef>
              <a:spcAft>
                <a:spcPts val="0"/>
              </a:spcAft>
              <a:buNone/>
            </a:pPr>
            <a:r>
              <a:rPr lang="es"/>
              <a:t>We specifically target YorkU undergrads and graduates for now with plans for future expansion you will see in a minute.</a:t>
            </a:r>
            <a:endParaRPr/>
          </a:p>
          <a:p>
            <a:pPr indent="0" lvl="0" marL="0" rtl="0" algn="l">
              <a:spcBef>
                <a:spcPts val="0"/>
              </a:spcBef>
              <a:spcAft>
                <a:spcPts val="0"/>
              </a:spcAft>
              <a:buNone/>
            </a:pPr>
            <a:r>
              <a:rPr lang="es"/>
              <a:t>Our revenue model is dynamic in nature and it depends on how much the university plans on supporting us for the betterment of student community.</a:t>
            </a:r>
            <a:endParaRPr/>
          </a:p>
          <a:p>
            <a:pPr indent="0" lvl="0" marL="0" rtl="0" algn="l">
              <a:spcBef>
                <a:spcPts val="0"/>
              </a:spcBef>
              <a:spcAft>
                <a:spcPts val="0"/>
              </a:spcAft>
              <a:buNone/>
            </a:pPr>
            <a:r>
              <a:rPr lang="es"/>
              <a:t>We plan on charging $5 per semester which could go down if university adopts the platform wholeheartedly.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83c20a4853_6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83c20a4853_6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Faiyaz (20-30 seconds):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flipH="1">
            <a:off x="1375550" y="3092475"/>
            <a:ext cx="63930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2" name="Google Shape;12;p2"/>
          <p:cNvSpPr txBox="1"/>
          <p:nvPr>
            <p:ph idx="1" type="subTitle"/>
          </p:nvPr>
        </p:nvSpPr>
        <p:spPr>
          <a:xfrm flipH="1">
            <a:off x="2750257" y="3636375"/>
            <a:ext cx="36435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sz="1400">
                <a:solidFill>
                  <a:srgbClr val="FFFFFF"/>
                </a:solidFill>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pic>
        <p:nvPicPr>
          <p:cNvPr id="13" name="Google Shape;13;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4" name="Google Shape;14;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2">
  <p:cSld name="CUSTOM_6">
    <p:spTree>
      <p:nvGrpSpPr>
        <p:cNvPr id="93" name="Shape 93"/>
        <p:cNvGrpSpPr/>
        <p:nvPr/>
      </p:nvGrpSpPr>
      <p:grpSpPr>
        <a:xfrm>
          <a:off x="0" y="0"/>
          <a:ext cx="0" cy="0"/>
          <a:chOff x="0" y="0"/>
          <a:chExt cx="0" cy="0"/>
        </a:xfrm>
      </p:grpSpPr>
      <p:pic>
        <p:nvPicPr>
          <p:cNvPr id="94" name="Google Shape;94;p11"/>
          <p:cNvPicPr preferRelativeResize="0"/>
          <p:nvPr/>
        </p:nvPicPr>
        <p:blipFill>
          <a:blip r:embed="rId2">
            <a:alphaModFix/>
          </a:blip>
          <a:stretch>
            <a:fillRect/>
          </a:stretch>
        </p:blipFill>
        <p:spPr>
          <a:xfrm flipH="1">
            <a:off x="5757325" y="0"/>
            <a:ext cx="3386675" cy="3055799"/>
          </a:xfrm>
          <a:prstGeom prst="rect">
            <a:avLst/>
          </a:prstGeom>
          <a:noFill/>
          <a:ln>
            <a:noFill/>
          </a:ln>
        </p:spPr>
      </p:pic>
      <p:pic>
        <p:nvPicPr>
          <p:cNvPr id="95" name="Google Shape;95;p11"/>
          <p:cNvPicPr preferRelativeResize="0"/>
          <p:nvPr/>
        </p:nvPicPr>
        <p:blipFill>
          <a:blip r:embed="rId2">
            <a:alphaModFix/>
          </a:blip>
          <a:stretch>
            <a:fillRect/>
          </a:stretch>
        </p:blipFill>
        <p:spPr>
          <a:xfrm flipH="1" rot="10800000">
            <a:off x="100" y="2080574"/>
            <a:ext cx="3394601" cy="3062926"/>
          </a:xfrm>
          <a:prstGeom prst="rect">
            <a:avLst/>
          </a:prstGeom>
          <a:noFill/>
          <a:ln>
            <a:noFill/>
          </a:ln>
        </p:spPr>
      </p:pic>
      <p:sp>
        <p:nvSpPr>
          <p:cNvPr id="96" name="Google Shape;96;p11"/>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97" name="Google Shape;97;p11"/>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98" name="Google Shape;98;p11"/>
          <p:cNvCxnSpPr/>
          <p:nvPr/>
        </p:nvCxnSpPr>
        <p:spPr>
          <a:xfrm>
            <a:off x="3681150" y="2571750"/>
            <a:ext cx="1797900" cy="0"/>
          </a:xfrm>
          <a:prstGeom prst="straightConnector1">
            <a:avLst/>
          </a:prstGeom>
          <a:noFill/>
          <a:ln cap="flat" cmpd="sng" w="19050">
            <a:solidFill>
              <a:srgbClr val="FFFFFF"/>
            </a:solidFill>
            <a:prstDash val="solid"/>
            <a:round/>
            <a:headEnd len="med" w="med" type="none"/>
            <a:tailEnd len="med" w="med" type="none"/>
          </a:ln>
        </p:spPr>
      </p:cxnSp>
      <p:sp>
        <p:nvSpPr>
          <p:cNvPr id="99" name="Google Shape;9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CUSTOM_7">
    <p:spTree>
      <p:nvGrpSpPr>
        <p:cNvPr id="100" name="Shape 100"/>
        <p:cNvGrpSpPr/>
        <p:nvPr/>
      </p:nvGrpSpPr>
      <p:grpSpPr>
        <a:xfrm>
          <a:off x="0" y="0"/>
          <a:ext cx="0" cy="0"/>
          <a:chOff x="0" y="0"/>
          <a:chExt cx="0" cy="0"/>
        </a:xfrm>
      </p:grpSpPr>
      <p:sp>
        <p:nvSpPr>
          <p:cNvPr id="101" name="Google Shape;101;p12"/>
          <p:cNvSpPr txBox="1"/>
          <p:nvPr>
            <p:ph type="ctrTitle"/>
          </p:nvPr>
        </p:nvSpPr>
        <p:spPr>
          <a:xfrm flipH="1">
            <a:off x="749100" y="500825"/>
            <a:ext cx="83949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pic>
        <p:nvPicPr>
          <p:cNvPr id="102" name="Google Shape;102;p12"/>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103" name="Google Shape;10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7_1">
    <p:spTree>
      <p:nvGrpSpPr>
        <p:cNvPr id="104" name="Shape 104"/>
        <p:cNvGrpSpPr/>
        <p:nvPr/>
      </p:nvGrpSpPr>
      <p:grpSpPr>
        <a:xfrm>
          <a:off x="0" y="0"/>
          <a:ext cx="0" cy="0"/>
          <a:chOff x="0" y="0"/>
          <a:chExt cx="0" cy="0"/>
        </a:xfrm>
      </p:grpSpPr>
      <p:sp>
        <p:nvSpPr>
          <p:cNvPr id="105" name="Google Shape;105;p13"/>
          <p:cNvSpPr txBox="1"/>
          <p:nvPr>
            <p:ph type="ctrTitle"/>
          </p:nvPr>
        </p:nvSpPr>
        <p:spPr>
          <a:xfrm flipH="1">
            <a:off x="749100" y="507400"/>
            <a:ext cx="83949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106" name="Google Shape;106;p13"/>
          <p:cNvSpPr txBox="1"/>
          <p:nvPr>
            <p:ph idx="2" type="ctrTitle"/>
          </p:nvPr>
        </p:nvSpPr>
        <p:spPr>
          <a:xfrm>
            <a:off x="1690457" y="190831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07" name="Google Shape;107;p13"/>
          <p:cNvSpPr txBox="1"/>
          <p:nvPr>
            <p:ph idx="1" type="subTitle"/>
          </p:nvPr>
        </p:nvSpPr>
        <p:spPr>
          <a:xfrm>
            <a:off x="20518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108" name="Google Shape;108;p13"/>
          <p:cNvSpPr txBox="1"/>
          <p:nvPr>
            <p:ph idx="3" type="ctrTitle"/>
          </p:nvPr>
        </p:nvSpPr>
        <p:spPr>
          <a:xfrm>
            <a:off x="1690457" y="341026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09" name="Google Shape;109;p13"/>
          <p:cNvSpPr txBox="1"/>
          <p:nvPr>
            <p:ph idx="4" type="subTitle"/>
          </p:nvPr>
        </p:nvSpPr>
        <p:spPr>
          <a:xfrm>
            <a:off x="20518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110" name="Google Shape;110;p13"/>
          <p:cNvSpPr txBox="1"/>
          <p:nvPr>
            <p:ph idx="5" type="ctrTitle"/>
          </p:nvPr>
        </p:nvSpPr>
        <p:spPr>
          <a:xfrm>
            <a:off x="4824357" y="190831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11" name="Google Shape;111;p13"/>
          <p:cNvSpPr txBox="1"/>
          <p:nvPr>
            <p:ph idx="6" type="subTitle"/>
          </p:nvPr>
        </p:nvSpPr>
        <p:spPr>
          <a:xfrm>
            <a:off x="51857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112" name="Google Shape;112;p13"/>
          <p:cNvSpPr txBox="1"/>
          <p:nvPr>
            <p:ph idx="7" type="ctrTitle"/>
          </p:nvPr>
        </p:nvSpPr>
        <p:spPr>
          <a:xfrm>
            <a:off x="4824357" y="341026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13" name="Google Shape;113;p13"/>
          <p:cNvSpPr txBox="1"/>
          <p:nvPr>
            <p:ph idx="8" type="subTitle"/>
          </p:nvPr>
        </p:nvSpPr>
        <p:spPr>
          <a:xfrm>
            <a:off x="51857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114" name="Google Shape;114;p13"/>
          <p:cNvCxnSpPr/>
          <p:nvPr/>
        </p:nvCxnSpPr>
        <p:spPr>
          <a:xfrm>
            <a:off x="2273400" y="2110663"/>
            <a:ext cx="4597200" cy="0"/>
          </a:xfrm>
          <a:prstGeom prst="straightConnector1">
            <a:avLst/>
          </a:prstGeom>
          <a:noFill/>
          <a:ln cap="flat" cmpd="sng" w="19050">
            <a:solidFill>
              <a:srgbClr val="FFFFFF"/>
            </a:solidFill>
            <a:prstDash val="solid"/>
            <a:round/>
            <a:headEnd len="med" w="med" type="none"/>
            <a:tailEnd len="med" w="med" type="none"/>
          </a:ln>
        </p:spPr>
      </p:cxnSp>
      <p:cxnSp>
        <p:nvCxnSpPr>
          <p:cNvPr id="115" name="Google Shape;115;p13"/>
          <p:cNvCxnSpPr/>
          <p:nvPr/>
        </p:nvCxnSpPr>
        <p:spPr>
          <a:xfrm>
            <a:off x="2273400" y="3627438"/>
            <a:ext cx="4597200" cy="0"/>
          </a:xfrm>
          <a:prstGeom prst="straightConnector1">
            <a:avLst/>
          </a:prstGeom>
          <a:noFill/>
          <a:ln cap="flat" cmpd="sng" w="19050">
            <a:solidFill>
              <a:srgbClr val="FFFFFF"/>
            </a:solidFill>
            <a:prstDash val="solid"/>
            <a:round/>
            <a:headEnd len="med" w="med" type="none"/>
            <a:tailEnd len="med" w="med" type="none"/>
          </a:ln>
        </p:spPr>
      </p:cxnSp>
      <p:pic>
        <p:nvPicPr>
          <p:cNvPr id="116" name="Google Shape;116;p13"/>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117" name="Google Shape;11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18" name="Shape 118"/>
        <p:cNvGrpSpPr/>
        <p:nvPr/>
      </p:nvGrpSpPr>
      <p:grpSpPr>
        <a:xfrm>
          <a:off x="0" y="0"/>
          <a:ext cx="0" cy="0"/>
          <a:chOff x="0" y="0"/>
          <a:chExt cx="0" cy="0"/>
        </a:xfrm>
      </p:grpSpPr>
      <p:sp>
        <p:nvSpPr>
          <p:cNvPr id="119" name="Google Shape;11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9">
    <p:spTree>
      <p:nvGrpSpPr>
        <p:cNvPr id="120" name="Shape 120"/>
        <p:cNvGrpSpPr/>
        <p:nvPr/>
      </p:nvGrpSpPr>
      <p:grpSpPr>
        <a:xfrm>
          <a:off x="0" y="0"/>
          <a:ext cx="0" cy="0"/>
          <a:chOff x="0" y="0"/>
          <a:chExt cx="0" cy="0"/>
        </a:xfrm>
      </p:grpSpPr>
      <p:sp>
        <p:nvSpPr>
          <p:cNvPr id="121" name="Google Shape;12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5" name="Shape 15"/>
        <p:cNvGrpSpPr/>
        <p:nvPr/>
      </p:nvGrpSpPr>
      <p:grpSpPr>
        <a:xfrm>
          <a:off x="0" y="0"/>
          <a:ext cx="0" cy="0"/>
          <a:chOff x="0" y="0"/>
          <a:chExt cx="0" cy="0"/>
        </a:xfrm>
      </p:grpSpPr>
      <p:sp>
        <p:nvSpPr>
          <p:cNvPr id="16" name="Google Shape;16;p3"/>
          <p:cNvSpPr txBox="1"/>
          <p:nvPr>
            <p:ph type="ctrTitle"/>
          </p:nvPr>
        </p:nvSpPr>
        <p:spPr>
          <a:xfrm>
            <a:off x="1690457" y="204001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7" name="Google Shape;17;p3"/>
          <p:cNvSpPr txBox="1"/>
          <p:nvPr>
            <p:ph idx="1" type="subTitle"/>
          </p:nvPr>
        </p:nvSpPr>
        <p:spPr>
          <a:xfrm>
            <a:off x="2051807" y="25014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18" name="Google Shape;18;p3"/>
          <p:cNvSpPr txBox="1"/>
          <p:nvPr>
            <p:ph idx="2" type="ctrTitle"/>
          </p:nvPr>
        </p:nvSpPr>
        <p:spPr>
          <a:xfrm>
            <a:off x="1690457" y="3587138"/>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9" name="Google Shape;19;p3"/>
          <p:cNvSpPr txBox="1"/>
          <p:nvPr>
            <p:ph idx="3" type="subTitle"/>
          </p:nvPr>
        </p:nvSpPr>
        <p:spPr>
          <a:xfrm>
            <a:off x="20518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20" name="Google Shape;20;p3"/>
          <p:cNvSpPr txBox="1"/>
          <p:nvPr>
            <p:ph idx="4" type="ctrTitle"/>
          </p:nvPr>
        </p:nvSpPr>
        <p:spPr>
          <a:xfrm>
            <a:off x="4824357" y="204001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21" name="Google Shape;21;p3"/>
          <p:cNvSpPr txBox="1"/>
          <p:nvPr>
            <p:ph idx="5" type="subTitle"/>
          </p:nvPr>
        </p:nvSpPr>
        <p:spPr>
          <a:xfrm>
            <a:off x="5185707" y="25014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22" name="Google Shape;22;p3"/>
          <p:cNvSpPr txBox="1"/>
          <p:nvPr>
            <p:ph idx="6" type="ctrTitle"/>
          </p:nvPr>
        </p:nvSpPr>
        <p:spPr>
          <a:xfrm>
            <a:off x="4824357" y="3587138"/>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23" name="Google Shape;23;p3"/>
          <p:cNvSpPr txBox="1"/>
          <p:nvPr>
            <p:ph idx="7" type="subTitle"/>
          </p:nvPr>
        </p:nvSpPr>
        <p:spPr>
          <a:xfrm>
            <a:off x="51857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24" name="Google Shape;24;p3"/>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 name="Google Shape;25;p3"/>
          <p:cNvSpPr txBox="1"/>
          <p:nvPr>
            <p:ph hasCustomPrompt="1" idx="9" type="title"/>
          </p:nvPr>
        </p:nvSpPr>
        <p:spPr>
          <a:xfrm>
            <a:off x="2128157" y="1619437"/>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p:nvPr>
            <p:ph hasCustomPrompt="1" idx="13" type="title"/>
          </p:nvPr>
        </p:nvSpPr>
        <p:spPr>
          <a:xfrm>
            <a:off x="2128157" y="316656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7" name="Google Shape;27;p3"/>
          <p:cNvSpPr txBox="1"/>
          <p:nvPr>
            <p:ph hasCustomPrompt="1" idx="14" type="title"/>
          </p:nvPr>
        </p:nvSpPr>
        <p:spPr>
          <a:xfrm>
            <a:off x="5262057" y="1619437"/>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p:nvPr>
            <p:ph hasCustomPrompt="1" idx="15" type="title"/>
          </p:nvPr>
        </p:nvSpPr>
        <p:spPr>
          <a:xfrm>
            <a:off x="5262057" y="316656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9" name="Google Shape;29;p3"/>
          <p:cNvCxnSpPr/>
          <p:nvPr/>
        </p:nvCxnSpPr>
        <p:spPr>
          <a:xfrm>
            <a:off x="2273400" y="2242363"/>
            <a:ext cx="4597200" cy="0"/>
          </a:xfrm>
          <a:prstGeom prst="straightConnector1">
            <a:avLst/>
          </a:prstGeom>
          <a:noFill/>
          <a:ln cap="flat" cmpd="sng" w="19050">
            <a:solidFill>
              <a:srgbClr val="FFFFFF"/>
            </a:solidFill>
            <a:prstDash val="solid"/>
            <a:round/>
            <a:headEnd len="med" w="med" type="none"/>
            <a:tailEnd len="med" w="med" type="none"/>
          </a:ln>
        </p:spPr>
      </p:cxnSp>
      <p:cxnSp>
        <p:nvCxnSpPr>
          <p:cNvPr id="30" name="Google Shape;30;p3"/>
          <p:cNvCxnSpPr/>
          <p:nvPr/>
        </p:nvCxnSpPr>
        <p:spPr>
          <a:xfrm>
            <a:off x="2273400" y="3804313"/>
            <a:ext cx="4597200" cy="0"/>
          </a:xfrm>
          <a:prstGeom prst="straightConnector1">
            <a:avLst/>
          </a:prstGeom>
          <a:noFill/>
          <a:ln cap="flat" cmpd="sng" w="19050">
            <a:solidFill>
              <a:srgbClr val="FFFFFF"/>
            </a:solidFill>
            <a:prstDash val="solid"/>
            <a:round/>
            <a:headEnd len="med" w="med" type="none"/>
            <a:tailEnd len="med" w="med" type="none"/>
          </a:ln>
        </p:spPr>
      </p:cxnSp>
      <p:sp>
        <p:nvSpPr>
          <p:cNvPr id="31" name="Google Shape;3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CUSTOM_2_1">
    <p:spTree>
      <p:nvGrpSpPr>
        <p:cNvPr id="32" name="Shape 32"/>
        <p:cNvGrpSpPr/>
        <p:nvPr/>
      </p:nvGrpSpPr>
      <p:grpSpPr>
        <a:xfrm>
          <a:off x="0" y="0"/>
          <a:ext cx="0" cy="0"/>
          <a:chOff x="0" y="0"/>
          <a:chExt cx="0" cy="0"/>
        </a:xfrm>
      </p:grpSpPr>
      <p:pic>
        <p:nvPicPr>
          <p:cNvPr id="33" name="Google Shape;33;p4"/>
          <p:cNvPicPr preferRelativeResize="0"/>
          <p:nvPr/>
        </p:nvPicPr>
        <p:blipFill>
          <a:blip r:embed="rId2">
            <a:alphaModFix/>
          </a:blip>
          <a:stretch>
            <a:fillRect/>
          </a:stretch>
        </p:blipFill>
        <p:spPr>
          <a:xfrm>
            <a:off x="0" y="0"/>
            <a:ext cx="2300675" cy="2075900"/>
          </a:xfrm>
          <a:prstGeom prst="rect">
            <a:avLst/>
          </a:prstGeom>
          <a:noFill/>
          <a:ln>
            <a:noFill/>
          </a:ln>
        </p:spPr>
      </p:pic>
      <p:sp>
        <p:nvSpPr>
          <p:cNvPr id="34" name="Google Shape;34;p4"/>
          <p:cNvSpPr txBox="1"/>
          <p:nvPr>
            <p:ph type="ctrTitle"/>
          </p:nvPr>
        </p:nvSpPr>
        <p:spPr>
          <a:xfrm flipH="1">
            <a:off x="-100" y="507400"/>
            <a:ext cx="8394900" cy="6705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35" name="Google Shape;35;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2_1_2">
    <p:spTree>
      <p:nvGrpSpPr>
        <p:cNvPr id="36" name="Shape 36"/>
        <p:cNvGrpSpPr/>
        <p:nvPr/>
      </p:nvGrpSpPr>
      <p:grpSpPr>
        <a:xfrm>
          <a:off x="0" y="0"/>
          <a:ext cx="0" cy="0"/>
          <a:chOff x="0" y="0"/>
          <a:chExt cx="0" cy="0"/>
        </a:xfrm>
      </p:grpSpPr>
      <p:pic>
        <p:nvPicPr>
          <p:cNvPr id="37" name="Google Shape;37;p5"/>
          <p:cNvPicPr preferRelativeResize="0"/>
          <p:nvPr/>
        </p:nvPicPr>
        <p:blipFill>
          <a:blip r:embed="rId2">
            <a:alphaModFix/>
          </a:blip>
          <a:stretch>
            <a:fillRect/>
          </a:stretch>
        </p:blipFill>
        <p:spPr>
          <a:xfrm>
            <a:off x="0" y="-40725"/>
            <a:ext cx="1806736" cy="1630220"/>
          </a:xfrm>
          <a:prstGeom prst="rect">
            <a:avLst/>
          </a:prstGeom>
          <a:noFill/>
          <a:ln>
            <a:noFill/>
          </a:ln>
        </p:spPr>
      </p:pic>
      <p:sp>
        <p:nvSpPr>
          <p:cNvPr id="38" name="Google Shape;38;p5"/>
          <p:cNvSpPr txBox="1"/>
          <p:nvPr>
            <p:ph type="ctrTitle"/>
          </p:nvPr>
        </p:nvSpPr>
        <p:spPr>
          <a:xfrm flipH="1">
            <a:off x="-100" y="507400"/>
            <a:ext cx="8394900" cy="6705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39" name="Google Shape;39;p5"/>
          <p:cNvSpPr/>
          <p:nvPr/>
        </p:nvSpPr>
        <p:spPr>
          <a:xfrm>
            <a:off x="6603225" y="222417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40" name="Google Shape;40;p5"/>
          <p:cNvSpPr txBox="1"/>
          <p:nvPr>
            <p:ph hasCustomPrompt="1" idx="2" type="title"/>
          </p:nvPr>
        </p:nvSpPr>
        <p:spPr>
          <a:xfrm>
            <a:off x="6786025" y="2341875"/>
            <a:ext cx="1692900" cy="4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1" name="Google Shape;41;p5"/>
          <p:cNvSpPr txBox="1"/>
          <p:nvPr>
            <p:ph idx="1" type="subTitle"/>
          </p:nvPr>
        </p:nvSpPr>
        <p:spPr>
          <a:xfrm>
            <a:off x="6679232" y="27592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42" name="Google Shape;42;p5"/>
          <p:cNvSpPr/>
          <p:nvPr/>
        </p:nvSpPr>
        <p:spPr>
          <a:xfrm>
            <a:off x="4439025" y="222417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43" name="Google Shape;43;p5"/>
          <p:cNvSpPr txBox="1"/>
          <p:nvPr>
            <p:ph hasCustomPrompt="1" idx="3" type="title"/>
          </p:nvPr>
        </p:nvSpPr>
        <p:spPr>
          <a:xfrm>
            <a:off x="4621825" y="2341875"/>
            <a:ext cx="1692900" cy="4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5"/>
          <p:cNvSpPr txBox="1"/>
          <p:nvPr>
            <p:ph idx="4" type="subTitle"/>
          </p:nvPr>
        </p:nvSpPr>
        <p:spPr>
          <a:xfrm>
            <a:off x="4515032" y="27592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45" name="Google Shape;45;p5"/>
          <p:cNvSpPr/>
          <p:nvPr/>
        </p:nvSpPr>
        <p:spPr>
          <a:xfrm>
            <a:off x="6603225" y="3249050"/>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46" name="Google Shape;46;p5"/>
          <p:cNvSpPr txBox="1"/>
          <p:nvPr>
            <p:ph hasCustomPrompt="1" idx="5" type="title"/>
          </p:nvPr>
        </p:nvSpPr>
        <p:spPr>
          <a:xfrm>
            <a:off x="6786025" y="3366750"/>
            <a:ext cx="1692900" cy="4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5"/>
          <p:cNvSpPr txBox="1"/>
          <p:nvPr>
            <p:ph idx="6" type="subTitle"/>
          </p:nvPr>
        </p:nvSpPr>
        <p:spPr>
          <a:xfrm>
            <a:off x="6679232" y="37841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48" name="Google Shape;48;p5"/>
          <p:cNvSpPr/>
          <p:nvPr/>
        </p:nvSpPr>
        <p:spPr>
          <a:xfrm>
            <a:off x="4439025" y="3249050"/>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49" name="Google Shape;49;p5"/>
          <p:cNvSpPr txBox="1"/>
          <p:nvPr>
            <p:ph hasCustomPrompt="1" idx="7" type="title"/>
          </p:nvPr>
        </p:nvSpPr>
        <p:spPr>
          <a:xfrm>
            <a:off x="4621825" y="3366750"/>
            <a:ext cx="1692900" cy="4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5"/>
          <p:cNvSpPr txBox="1"/>
          <p:nvPr>
            <p:ph idx="8" type="subTitle"/>
          </p:nvPr>
        </p:nvSpPr>
        <p:spPr>
          <a:xfrm>
            <a:off x="4515032" y="37841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1" name="Google Shape;51;p5"/>
          <p:cNvSpPr/>
          <p:nvPr/>
        </p:nvSpPr>
        <p:spPr>
          <a:xfrm>
            <a:off x="1515950" y="132132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52" name="Google Shape;52;p5"/>
          <p:cNvSpPr txBox="1"/>
          <p:nvPr>
            <p:ph hasCustomPrompt="1" idx="9" type="title"/>
          </p:nvPr>
        </p:nvSpPr>
        <p:spPr>
          <a:xfrm>
            <a:off x="1698750" y="1439025"/>
            <a:ext cx="1692900" cy="4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5"/>
          <p:cNvSpPr txBox="1"/>
          <p:nvPr>
            <p:ph idx="13" type="subTitle"/>
          </p:nvPr>
        </p:nvSpPr>
        <p:spPr>
          <a:xfrm>
            <a:off x="1591957" y="18563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4" name="Google Shape;5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_1_1">
    <p:spTree>
      <p:nvGrpSpPr>
        <p:cNvPr id="55" name="Shape 55"/>
        <p:cNvGrpSpPr/>
        <p:nvPr/>
      </p:nvGrpSpPr>
      <p:grpSpPr>
        <a:xfrm>
          <a:off x="0" y="0"/>
          <a:ext cx="0" cy="0"/>
          <a:chOff x="0" y="0"/>
          <a:chExt cx="0" cy="0"/>
        </a:xfrm>
      </p:grpSpPr>
      <p:pic>
        <p:nvPicPr>
          <p:cNvPr id="56" name="Google Shape;56;p6"/>
          <p:cNvPicPr preferRelativeResize="0"/>
          <p:nvPr/>
        </p:nvPicPr>
        <p:blipFill>
          <a:blip r:embed="rId2">
            <a:alphaModFix/>
          </a:blip>
          <a:stretch>
            <a:fillRect/>
          </a:stretch>
        </p:blipFill>
        <p:spPr>
          <a:xfrm>
            <a:off x="0" y="0"/>
            <a:ext cx="2300675" cy="2075900"/>
          </a:xfrm>
          <a:prstGeom prst="rect">
            <a:avLst/>
          </a:prstGeom>
          <a:noFill/>
          <a:ln>
            <a:noFill/>
          </a:ln>
        </p:spPr>
      </p:pic>
      <p:sp>
        <p:nvSpPr>
          <p:cNvPr id="57" name="Google Shape;57;p6"/>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58" name="Google Shape;58;p6"/>
          <p:cNvSpPr txBox="1"/>
          <p:nvPr>
            <p:ph idx="1" type="subTitle"/>
          </p:nvPr>
        </p:nvSpPr>
        <p:spPr>
          <a:xfrm>
            <a:off x="4837607" y="2387850"/>
            <a:ext cx="1906500" cy="36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p:txBody>
      </p:sp>
      <p:pic>
        <p:nvPicPr>
          <p:cNvPr id="59" name="Google Shape;59;p6"/>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cxnSp>
        <p:nvCxnSpPr>
          <p:cNvPr id="60" name="Google Shape;60;p6"/>
          <p:cNvCxnSpPr/>
          <p:nvPr/>
        </p:nvCxnSpPr>
        <p:spPr>
          <a:xfrm>
            <a:off x="4572000" y="1228200"/>
            <a:ext cx="0" cy="2687100"/>
          </a:xfrm>
          <a:prstGeom prst="straightConnector1">
            <a:avLst/>
          </a:prstGeom>
          <a:noFill/>
          <a:ln cap="flat" cmpd="sng" w="19050">
            <a:solidFill>
              <a:srgbClr val="FFFFFF"/>
            </a:solidFill>
            <a:prstDash val="solid"/>
            <a:round/>
            <a:headEnd len="med" w="med" type="none"/>
            <a:tailEnd len="med" w="med" type="none"/>
          </a:ln>
        </p:spPr>
      </p:cxnSp>
      <p:sp>
        <p:nvSpPr>
          <p:cNvPr id="61" name="Google Shape;6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
    <p:spTree>
      <p:nvGrpSpPr>
        <p:cNvPr id="62" name="Shape 62"/>
        <p:cNvGrpSpPr/>
        <p:nvPr/>
      </p:nvGrpSpPr>
      <p:grpSpPr>
        <a:xfrm>
          <a:off x="0" y="0"/>
          <a:ext cx="0" cy="0"/>
          <a:chOff x="0" y="0"/>
          <a:chExt cx="0" cy="0"/>
        </a:xfrm>
      </p:grpSpPr>
      <p:sp>
        <p:nvSpPr>
          <p:cNvPr id="63" name="Google Shape;63;p7"/>
          <p:cNvSpPr txBox="1"/>
          <p:nvPr>
            <p:ph idx="1" type="subTitle"/>
          </p:nvPr>
        </p:nvSpPr>
        <p:spPr>
          <a:xfrm>
            <a:off x="1397425" y="2809300"/>
            <a:ext cx="3012600" cy="17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p:txBody>
      </p:sp>
      <p:pic>
        <p:nvPicPr>
          <p:cNvPr id="64" name="Google Shape;64;p7"/>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cxnSp>
        <p:nvCxnSpPr>
          <p:cNvPr id="65" name="Google Shape;65;p7"/>
          <p:cNvCxnSpPr/>
          <p:nvPr/>
        </p:nvCxnSpPr>
        <p:spPr>
          <a:xfrm>
            <a:off x="3444375" y="2693550"/>
            <a:ext cx="1797900" cy="0"/>
          </a:xfrm>
          <a:prstGeom prst="straightConnector1">
            <a:avLst/>
          </a:prstGeom>
          <a:noFill/>
          <a:ln cap="flat" cmpd="sng" w="19050">
            <a:solidFill>
              <a:srgbClr val="FFFFFF"/>
            </a:solidFill>
            <a:prstDash val="solid"/>
            <a:round/>
            <a:headEnd len="med" w="med" type="none"/>
            <a:tailEnd len="med" w="med" type="none"/>
          </a:ln>
        </p:spPr>
      </p:cxnSp>
      <p:sp>
        <p:nvSpPr>
          <p:cNvPr id="66" name="Google Shape;66;p7"/>
          <p:cNvSpPr txBox="1"/>
          <p:nvPr>
            <p:ph type="ctrTitle"/>
          </p:nvPr>
        </p:nvSpPr>
        <p:spPr>
          <a:xfrm flipH="1">
            <a:off x="2714084" y="1890188"/>
            <a:ext cx="3956100" cy="6705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pos="277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3">
    <p:spTree>
      <p:nvGrpSpPr>
        <p:cNvPr id="68"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70" name="Google Shape;70;p8"/>
          <p:cNvSpPr txBox="1"/>
          <p:nvPr>
            <p:ph type="ctrTitle"/>
          </p:nvPr>
        </p:nvSpPr>
        <p:spPr>
          <a:xfrm>
            <a:off x="749100" y="507400"/>
            <a:ext cx="8394900" cy="670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71" name="Google Shape;71;p8"/>
          <p:cNvSpPr txBox="1"/>
          <p:nvPr>
            <p:ph idx="2" type="ctrTitle"/>
          </p:nvPr>
        </p:nvSpPr>
        <p:spPr>
          <a:xfrm>
            <a:off x="2750155" y="18021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72" name="Google Shape;72;p8"/>
          <p:cNvSpPr txBox="1"/>
          <p:nvPr>
            <p:ph idx="1" type="subTitle"/>
          </p:nvPr>
        </p:nvSpPr>
        <p:spPr>
          <a:xfrm>
            <a:off x="2750119" y="2263575"/>
            <a:ext cx="1570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73" name="Google Shape;73;p8"/>
          <p:cNvSpPr txBox="1"/>
          <p:nvPr>
            <p:ph idx="3" type="ctrTitle"/>
          </p:nvPr>
        </p:nvSpPr>
        <p:spPr>
          <a:xfrm>
            <a:off x="4800201" y="18021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74" name="Google Shape;74;p8"/>
          <p:cNvSpPr txBox="1"/>
          <p:nvPr>
            <p:ph idx="4" type="subTitle"/>
          </p:nvPr>
        </p:nvSpPr>
        <p:spPr>
          <a:xfrm>
            <a:off x="4800165" y="2263575"/>
            <a:ext cx="1570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75" name="Google Shape;75;p8"/>
          <p:cNvSpPr txBox="1"/>
          <p:nvPr>
            <p:ph idx="5" type="ctrTitle"/>
          </p:nvPr>
        </p:nvSpPr>
        <p:spPr>
          <a:xfrm>
            <a:off x="3794948" y="3600050"/>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76" name="Google Shape;76;p8"/>
          <p:cNvSpPr txBox="1"/>
          <p:nvPr>
            <p:ph idx="6" type="subTitle"/>
          </p:nvPr>
        </p:nvSpPr>
        <p:spPr>
          <a:xfrm>
            <a:off x="3753025" y="4061500"/>
            <a:ext cx="16539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77" name="Google Shape;7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4">
    <p:spTree>
      <p:nvGrpSpPr>
        <p:cNvPr id="78" name="Shape 78"/>
        <p:cNvGrpSpPr/>
        <p:nvPr/>
      </p:nvGrpSpPr>
      <p:grpSpPr>
        <a:xfrm>
          <a:off x="0" y="0"/>
          <a:ext cx="0" cy="0"/>
          <a:chOff x="0" y="0"/>
          <a:chExt cx="0" cy="0"/>
        </a:xfrm>
      </p:grpSpPr>
      <p:pic>
        <p:nvPicPr>
          <p:cNvPr id="79" name="Google Shape;79;p9"/>
          <p:cNvPicPr preferRelativeResize="0"/>
          <p:nvPr/>
        </p:nvPicPr>
        <p:blipFill>
          <a:blip r:embed="rId2">
            <a:alphaModFix/>
          </a:blip>
          <a:stretch>
            <a:fillRect/>
          </a:stretch>
        </p:blipFill>
        <p:spPr>
          <a:xfrm>
            <a:off x="100" y="0"/>
            <a:ext cx="3386675" cy="3055799"/>
          </a:xfrm>
          <a:prstGeom prst="rect">
            <a:avLst/>
          </a:prstGeom>
          <a:noFill/>
          <a:ln>
            <a:noFill/>
          </a:ln>
        </p:spPr>
      </p:pic>
      <p:pic>
        <p:nvPicPr>
          <p:cNvPr id="80" name="Google Shape;80;p9"/>
          <p:cNvPicPr preferRelativeResize="0"/>
          <p:nvPr/>
        </p:nvPicPr>
        <p:blipFill>
          <a:blip r:embed="rId2">
            <a:alphaModFix/>
          </a:blip>
          <a:stretch>
            <a:fillRect/>
          </a:stretch>
        </p:blipFill>
        <p:spPr>
          <a:xfrm rot="10800000">
            <a:off x="5749399" y="2080574"/>
            <a:ext cx="3394601" cy="3062926"/>
          </a:xfrm>
          <a:prstGeom prst="rect">
            <a:avLst/>
          </a:prstGeom>
          <a:noFill/>
          <a:ln>
            <a:noFill/>
          </a:ln>
        </p:spPr>
      </p:pic>
      <p:sp>
        <p:nvSpPr>
          <p:cNvPr id="81" name="Google Shape;81;p9"/>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82" name="Google Shape;82;p9"/>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83" name="Google Shape;83;p9"/>
          <p:cNvCxnSpPr/>
          <p:nvPr/>
        </p:nvCxnSpPr>
        <p:spPr>
          <a:xfrm>
            <a:off x="3681150" y="2571750"/>
            <a:ext cx="1797900" cy="0"/>
          </a:xfrm>
          <a:prstGeom prst="straightConnector1">
            <a:avLst/>
          </a:prstGeom>
          <a:noFill/>
          <a:ln cap="flat" cmpd="sng" w="19050">
            <a:solidFill>
              <a:srgbClr val="FFFFFF"/>
            </a:solidFill>
            <a:prstDash val="solid"/>
            <a:round/>
            <a:headEnd len="med" w="med" type="none"/>
            <a:tailEnd len="med" w="med" type="none"/>
          </a:ln>
        </p:spPr>
      </p:cxn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5">
    <p:spTree>
      <p:nvGrpSpPr>
        <p:cNvPr id="85" name="Shape 85"/>
        <p:cNvGrpSpPr/>
        <p:nvPr/>
      </p:nvGrpSpPr>
      <p:grpSpPr>
        <a:xfrm>
          <a:off x="0" y="0"/>
          <a:ext cx="0" cy="0"/>
          <a:chOff x="0" y="0"/>
          <a:chExt cx="0" cy="0"/>
        </a:xfrm>
      </p:grpSpPr>
      <p:sp>
        <p:nvSpPr>
          <p:cNvPr id="86" name="Google Shape;86;p10"/>
          <p:cNvSpPr txBox="1"/>
          <p:nvPr>
            <p:ph idx="1" type="subTitle"/>
          </p:nvPr>
        </p:nvSpPr>
        <p:spPr>
          <a:xfrm>
            <a:off x="2336855" y="2792539"/>
            <a:ext cx="2085600" cy="4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87" name="Google Shape;87;p10"/>
          <p:cNvSpPr txBox="1"/>
          <p:nvPr>
            <p:ph idx="2" type="subTitle"/>
          </p:nvPr>
        </p:nvSpPr>
        <p:spPr>
          <a:xfrm>
            <a:off x="4721655" y="2806554"/>
            <a:ext cx="2085600" cy="4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pic>
        <p:nvPicPr>
          <p:cNvPr id="88" name="Google Shape;88;p10"/>
          <p:cNvPicPr preferRelativeResize="0"/>
          <p:nvPr/>
        </p:nvPicPr>
        <p:blipFill>
          <a:blip r:embed="rId2">
            <a:alphaModFix/>
          </a:blip>
          <a:stretch>
            <a:fillRect/>
          </a:stretch>
        </p:blipFill>
        <p:spPr>
          <a:xfrm>
            <a:off x="0" y="0"/>
            <a:ext cx="2300675" cy="2075900"/>
          </a:xfrm>
          <a:prstGeom prst="rect">
            <a:avLst/>
          </a:prstGeom>
          <a:noFill/>
          <a:ln>
            <a:noFill/>
          </a:ln>
        </p:spPr>
      </p:pic>
      <p:sp>
        <p:nvSpPr>
          <p:cNvPr id="89" name="Google Shape;89;p10"/>
          <p:cNvSpPr txBox="1"/>
          <p:nvPr>
            <p:ph type="ctrTitle"/>
          </p:nvPr>
        </p:nvSpPr>
        <p:spPr>
          <a:xfrm flipH="1">
            <a:off x="4721600" y="507400"/>
            <a:ext cx="3673200" cy="6705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2400"/>
              <a:buNone/>
              <a:defRPr sz="2400">
                <a:solidFill>
                  <a:srgbClr val="FFFFFF"/>
                </a:solidFill>
              </a:defRPr>
            </a:lvl2pPr>
            <a:lvl3pPr lvl="2" rtl="0" algn="r">
              <a:spcBef>
                <a:spcPts val="0"/>
              </a:spcBef>
              <a:spcAft>
                <a:spcPts val="0"/>
              </a:spcAft>
              <a:buClr>
                <a:srgbClr val="FFFFFF"/>
              </a:buClr>
              <a:buSzPts val="2400"/>
              <a:buNone/>
              <a:defRPr sz="2400">
                <a:solidFill>
                  <a:srgbClr val="FFFFFF"/>
                </a:solidFill>
              </a:defRPr>
            </a:lvl3pPr>
            <a:lvl4pPr lvl="3" rtl="0" algn="r">
              <a:spcBef>
                <a:spcPts val="0"/>
              </a:spcBef>
              <a:spcAft>
                <a:spcPts val="0"/>
              </a:spcAft>
              <a:buClr>
                <a:srgbClr val="FFFFFF"/>
              </a:buClr>
              <a:buSzPts val="2400"/>
              <a:buNone/>
              <a:defRPr sz="2400">
                <a:solidFill>
                  <a:srgbClr val="FFFFFF"/>
                </a:solidFill>
              </a:defRPr>
            </a:lvl4pPr>
            <a:lvl5pPr lvl="4" rtl="0" algn="r">
              <a:spcBef>
                <a:spcPts val="0"/>
              </a:spcBef>
              <a:spcAft>
                <a:spcPts val="0"/>
              </a:spcAft>
              <a:buClr>
                <a:srgbClr val="FFFFFF"/>
              </a:buClr>
              <a:buSzPts val="2400"/>
              <a:buNone/>
              <a:defRPr sz="2400">
                <a:solidFill>
                  <a:srgbClr val="FFFFFF"/>
                </a:solidFill>
              </a:defRPr>
            </a:lvl5pPr>
            <a:lvl6pPr lvl="5" rtl="0" algn="r">
              <a:spcBef>
                <a:spcPts val="0"/>
              </a:spcBef>
              <a:spcAft>
                <a:spcPts val="0"/>
              </a:spcAft>
              <a:buClr>
                <a:srgbClr val="FFFFFF"/>
              </a:buClr>
              <a:buSzPts val="2400"/>
              <a:buNone/>
              <a:defRPr sz="2400">
                <a:solidFill>
                  <a:srgbClr val="FFFFFF"/>
                </a:solidFill>
              </a:defRPr>
            </a:lvl6pPr>
            <a:lvl7pPr lvl="6" rtl="0" algn="r">
              <a:spcBef>
                <a:spcPts val="0"/>
              </a:spcBef>
              <a:spcAft>
                <a:spcPts val="0"/>
              </a:spcAft>
              <a:buClr>
                <a:srgbClr val="FFFFFF"/>
              </a:buClr>
              <a:buSzPts val="2400"/>
              <a:buNone/>
              <a:defRPr sz="2400">
                <a:solidFill>
                  <a:srgbClr val="FFFFFF"/>
                </a:solidFill>
              </a:defRPr>
            </a:lvl7pPr>
            <a:lvl8pPr lvl="7" rtl="0" algn="r">
              <a:spcBef>
                <a:spcPts val="0"/>
              </a:spcBef>
              <a:spcAft>
                <a:spcPts val="0"/>
              </a:spcAft>
              <a:buClr>
                <a:srgbClr val="FFFFFF"/>
              </a:buClr>
              <a:buSzPts val="2400"/>
              <a:buNone/>
              <a:defRPr sz="2400">
                <a:solidFill>
                  <a:srgbClr val="FFFFFF"/>
                </a:solidFill>
              </a:defRPr>
            </a:lvl8pPr>
            <a:lvl9pPr lvl="8" rtl="0" algn="r">
              <a:spcBef>
                <a:spcPts val="0"/>
              </a:spcBef>
              <a:spcAft>
                <a:spcPts val="0"/>
              </a:spcAft>
              <a:buClr>
                <a:srgbClr val="FFFFFF"/>
              </a:buClr>
              <a:buSzPts val="2400"/>
              <a:buNone/>
              <a:defRPr sz="2400">
                <a:solidFill>
                  <a:srgbClr val="FFFFFF"/>
                </a:solidFill>
              </a:defRPr>
            </a:lvl9pPr>
          </a:lstStyle>
          <a:p/>
        </p:txBody>
      </p:sp>
      <p:sp>
        <p:nvSpPr>
          <p:cNvPr id="90" name="Google Shape;90;p10"/>
          <p:cNvSpPr txBox="1"/>
          <p:nvPr>
            <p:ph idx="3" type="ctrTitle"/>
          </p:nvPr>
        </p:nvSpPr>
        <p:spPr>
          <a:xfrm>
            <a:off x="2229313" y="2712600"/>
            <a:ext cx="2300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91" name="Google Shape;91;p10"/>
          <p:cNvSpPr txBox="1"/>
          <p:nvPr>
            <p:ph idx="4" type="ctrTitle"/>
          </p:nvPr>
        </p:nvSpPr>
        <p:spPr>
          <a:xfrm>
            <a:off x="4572000" y="2712600"/>
            <a:ext cx="2384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92" name="Google Shape;92;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077D2"/>
            </a:gs>
            <a:gs pos="100000">
              <a:srgbClr val="09315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indent="-317500" lvl="1" marL="9144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indent="-317500" lvl="2" marL="13716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indent="-317500" lvl="3" marL="18288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indent="-317500" lvl="4" marL="22860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indent="-317500" lvl="5" marL="27432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indent="-317500" lvl="6" marL="32004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indent="-317500" lvl="7" marL="36576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indent="-317500" lvl="8" marL="41148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p:txBody>
      </p:sp>
      <p:pic>
        <p:nvPicPr>
          <p:cNvPr id="8" name="Google Shape;8;p1"/>
          <p:cNvPicPr preferRelativeResize="0"/>
          <p:nvPr/>
        </p:nvPicPr>
        <p:blipFill>
          <a:blip r:embed="rId1">
            <a:alphaModFix/>
          </a:blip>
          <a:stretch>
            <a:fillRect/>
          </a:stretch>
        </p:blipFill>
        <p:spPr>
          <a:xfrm>
            <a:off x="623438" y="0"/>
            <a:ext cx="7897132" cy="5143501"/>
          </a:xfrm>
          <a:prstGeom prst="rect">
            <a:avLst/>
          </a:prstGeom>
          <a:noFill/>
          <a:ln>
            <a:noFill/>
          </a:ln>
        </p:spPr>
      </p:pic>
      <p:sp>
        <p:nvSpPr>
          <p:cNvPr id="9" name="Google Shape;9;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FFFFFF"/>
                </a:solidFill>
                <a:latin typeface="Roboto Condensed Light"/>
                <a:ea typeface="Roboto Condensed Light"/>
                <a:cs typeface="Roboto Condensed Light"/>
                <a:sym typeface="Roboto Condensed Light"/>
              </a:defRPr>
            </a:lvl1pPr>
            <a:lvl2pPr lvl="1" algn="r">
              <a:buNone/>
              <a:defRPr sz="1300">
                <a:solidFill>
                  <a:srgbClr val="FFFFFF"/>
                </a:solidFill>
                <a:latin typeface="Roboto Condensed Light"/>
                <a:ea typeface="Roboto Condensed Light"/>
                <a:cs typeface="Roboto Condensed Light"/>
                <a:sym typeface="Roboto Condensed Light"/>
              </a:defRPr>
            </a:lvl2pPr>
            <a:lvl3pPr lvl="2" algn="r">
              <a:buNone/>
              <a:defRPr sz="1300">
                <a:solidFill>
                  <a:srgbClr val="FFFFFF"/>
                </a:solidFill>
                <a:latin typeface="Roboto Condensed Light"/>
                <a:ea typeface="Roboto Condensed Light"/>
                <a:cs typeface="Roboto Condensed Light"/>
                <a:sym typeface="Roboto Condensed Light"/>
              </a:defRPr>
            </a:lvl3pPr>
            <a:lvl4pPr lvl="3" algn="r">
              <a:buNone/>
              <a:defRPr sz="1300">
                <a:solidFill>
                  <a:srgbClr val="FFFFFF"/>
                </a:solidFill>
                <a:latin typeface="Roboto Condensed Light"/>
                <a:ea typeface="Roboto Condensed Light"/>
                <a:cs typeface="Roboto Condensed Light"/>
                <a:sym typeface="Roboto Condensed Light"/>
              </a:defRPr>
            </a:lvl4pPr>
            <a:lvl5pPr lvl="4" algn="r">
              <a:buNone/>
              <a:defRPr sz="1300">
                <a:solidFill>
                  <a:srgbClr val="FFFFFF"/>
                </a:solidFill>
                <a:latin typeface="Roboto Condensed Light"/>
                <a:ea typeface="Roboto Condensed Light"/>
                <a:cs typeface="Roboto Condensed Light"/>
                <a:sym typeface="Roboto Condensed Light"/>
              </a:defRPr>
            </a:lvl5pPr>
            <a:lvl6pPr lvl="5" algn="r">
              <a:buNone/>
              <a:defRPr sz="1300">
                <a:solidFill>
                  <a:srgbClr val="FFFFFF"/>
                </a:solidFill>
                <a:latin typeface="Roboto Condensed Light"/>
                <a:ea typeface="Roboto Condensed Light"/>
                <a:cs typeface="Roboto Condensed Light"/>
                <a:sym typeface="Roboto Condensed Light"/>
              </a:defRPr>
            </a:lvl6pPr>
            <a:lvl7pPr lvl="6" algn="r">
              <a:buNone/>
              <a:defRPr sz="1300">
                <a:solidFill>
                  <a:srgbClr val="FFFFFF"/>
                </a:solidFill>
                <a:latin typeface="Roboto Condensed Light"/>
                <a:ea typeface="Roboto Condensed Light"/>
                <a:cs typeface="Roboto Condensed Light"/>
                <a:sym typeface="Roboto Condensed Light"/>
              </a:defRPr>
            </a:lvl7pPr>
            <a:lvl8pPr lvl="7" algn="r">
              <a:buNone/>
              <a:defRPr sz="1300">
                <a:solidFill>
                  <a:srgbClr val="FFFFFF"/>
                </a:solidFill>
                <a:latin typeface="Roboto Condensed Light"/>
                <a:ea typeface="Roboto Condensed Light"/>
                <a:cs typeface="Roboto Condensed Light"/>
                <a:sym typeface="Roboto Condensed Light"/>
              </a:defRPr>
            </a:lvl8pPr>
            <a:lvl9pPr lvl="8" algn="r">
              <a:buNone/>
              <a:defRPr sz="1300">
                <a:solidFill>
                  <a:srgbClr val="FFFFFF"/>
                </a:solidFill>
                <a:latin typeface="Roboto Condensed Light"/>
                <a:ea typeface="Roboto Condensed Light"/>
                <a:cs typeface="Roboto Condensed Light"/>
                <a:sym typeface="Roboto Condensed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ctrTitle"/>
          </p:nvPr>
        </p:nvSpPr>
        <p:spPr>
          <a:xfrm flipH="1">
            <a:off x="1375550" y="3031000"/>
            <a:ext cx="6393000" cy="105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700"/>
              <a:t>ePortfolio</a:t>
            </a:r>
            <a:endParaRPr sz="7700"/>
          </a:p>
        </p:txBody>
      </p:sp>
      <p:sp>
        <p:nvSpPr>
          <p:cNvPr id="127" name="Google Shape;127;p16"/>
          <p:cNvSpPr txBox="1"/>
          <p:nvPr>
            <p:ph idx="1" type="subTitle"/>
          </p:nvPr>
        </p:nvSpPr>
        <p:spPr>
          <a:xfrm flipH="1">
            <a:off x="2022325" y="3922150"/>
            <a:ext cx="50997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sz="1900"/>
              <a:t>Recommendations</a:t>
            </a:r>
            <a:r>
              <a:rPr lang="es" sz="1900"/>
              <a:t> that</a:t>
            </a:r>
            <a:r>
              <a:rPr lang="es" sz="1900"/>
              <a:t> set you on the right course.</a:t>
            </a:r>
            <a:endParaRPr sz="1900"/>
          </a:p>
        </p:txBody>
      </p:sp>
      <p:pic>
        <p:nvPicPr>
          <p:cNvPr id="128" name="Google Shape;128;p16"/>
          <p:cNvPicPr preferRelativeResize="0"/>
          <p:nvPr/>
        </p:nvPicPr>
        <p:blipFill rotWithShape="1">
          <a:blip r:embed="rId3">
            <a:alphaModFix/>
          </a:blip>
          <a:srcRect b="0" l="0" r="0" t="0"/>
          <a:stretch/>
        </p:blipFill>
        <p:spPr>
          <a:xfrm>
            <a:off x="1963450" y="1468225"/>
            <a:ext cx="5217189" cy="1103525"/>
          </a:xfrm>
          <a:prstGeom prst="rect">
            <a:avLst/>
          </a:prstGeom>
          <a:noFill/>
          <a:ln>
            <a:noFill/>
          </a:ln>
        </p:spPr>
      </p:pic>
      <p:cxnSp>
        <p:nvCxnSpPr>
          <p:cNvPr id="129" name="Google Shape;129;p16"/>
          <p:cNvCxnSpPr/>
          <p:nvPr/>
        </p:nvCxnSpPr>
        <p:spPr>
          <a:xfrm rot="10800000">
            <a:off x="1082350" y="2019988"/>
            <a:ext cx="881100" cy="0"/>
          </a:xfrm>
          <a:prstGeom prst="straightConnector1">
            <a:avLst/>
          </a:prstGeom>
          <a:noFill/>
          <a:ln cap="flat" cmpd="sng" w="19050">
            <a:solidFill>
              <a:srgbClr val="FFFFFF"/>
            </a:solidFill>
            <a:prstDash val="solid"/>
            <a:round/>
            <a:headEnd len="med" w="med" type="none"/>
            <a:tailEnd len="med" w="med" type="diamond"/>
          </a:ln>
        </p:spPr>
      </p:cxnSp>
      <p:cxnSp>
        <p:nvCxnSpPr>
          <p:cNvPr id="130" name="Google Shape;130;p16"/>
          <p:cNvCxnSpPr/>
          <p:nvPr/>
        </p:nvCxnSpPr>
        <p:spPr>
          <a:xfrm>
            <a:off x="7180650" y="2019975"/>
            <a:ext cx="881100" cy="0"/>
          </a:xfrm>
          <a:prstGeom prst="straightConnector1">
            <a:avLst/>
          </a:prstGeom>
          <a:noFill/>
          <a:ln cap="flat" cmpd="sng" w="19050">
            <a:solidFill>
              <a:srgbClr val="FFFFFF"/>
            </a:solidFill>
            <a:prstDash val="solid"/>
            <a:round/>
            <a:headEnd len="med" w="med" type="none"/>
            <a:tailEnd len="med" w="med" type="diamond"/>
          </a:ln>
        </p:spPr>
      </p:cxnSp>
      <p:cxnSp>
        <p:nvCxnSpPr>
          <p:cNvPr id="131" name="Google Shape;131;p16"/>
          <p:cNvCxnSpPr/>
          <p:nvPr/>
        </p:nvCxnSpPr>
        <p:spPr>
          <a:xfrm>
            <a:off x="5796588" y="2019975"/>
            <a:ext cx="309900" cy="0"/>
          </a:xfrm>
          <a:prstGeom prst="straightConnector1">
            <a:avLst/>
          </a:prstGeom>
          <a:noFill/>
          <a:ln cap="flat" cmpd="sng" w="19050">
            <a:solidFill>
              <a:srgbClr val="FFFFFF"/>
            </a:solidFill>
            <a:prstDash val="solid"/>
            <a:round/>
            <a:headEnd len="med" w="med" type="diamond"/>
            <a:tailEnd len="med" w="med" type="diamond"/>
          </a:ln>
        </p:spPr>
      </p:cxnSp>
      <p:cxnSp>
        <p:nvCxnSpPr>
          <p:cNvPr id="132" name="Google Shape;132;p16"/>
          <p:cNvCxnSpPr/>
          <p:nvPr/>
        </p:nvCxnSpPr>
        <p:spPr>
          <a:xfrm>
            <a:off x="4412525" y="2019975"/>
            <a:ext cx="309900" cy="0"/>
          </a:xfrm>
          <a:prstGeom prst="straightConnector1">
            <a:avLst/>
          </a:prstGeom>
          <a:noFill/>
          <a:ln cap="flat" cmpd="sng" w="19050">
            <a:solidFill>
              <a:srgbClr val="FFFFFF"/>
            </a:solidFill>
            <a:prstDash val="solid"/>
            <a:round/>
            <a:headEnd len="med" w="med" type="diamond"/>
            <a:tailEnd len="med" w="med" type="diamond"/>
          </a:ln>
        </p:spPr>
      </p:cxnSp>
      <p:cxnSp>
        <p:nvCxnSpPr>
          <p:cNvPr id="133" name="Google Shape;133;p16"/>
          <p:cNvCxnSpPr/>
          <p:nvPr/>
        </p:nvCxnSpPr>
        <p:spPr>
          <a:xfrm>
            <a:off x="3039725" y="2019975"/>
            <a:ext cx="309900" cy="0"/>
          </a:xfrm>
          <a:prstGeom prst="straightConnector1">
            <a:avLst/>
          </a:prstGeom>
          <a:noFill/>
          <a:ln cap="flat" cmpd="sng" w="19050">
            <a:solidFill>
              <a:srgbClr val="FFFFFF"/>
            </a:solidFill>
            <a:prstDash val="solid"/>
            <a:round/>
            <a:headEnd len="med" w="med" type="diamond"/>
            <a:tailEnd len="med" w="med" type="diamond"/>
          </a:ln>
        </p:spPr>
      </p:cxnSp>
      <p:sp>
        <p:nvSpPr>
          <p:cNvPr id="134" name="Google Shape;13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ctrTitle"/>
          </p:nvPr>
        </p:nvSpPr>
        <p:spPr>
          <a:xfrm flipH="1">
            <a:off x="1316350" y="2840850"/>
            <a:ext cx="6393000" cy="6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Thank you for listening!</a:t>
            </a:r>
            <a:endParaRPr/>
          </a:p>
        </p:txBody>
      </p:sp>
      <p:sp>
        <p:nvSpPr>
          <p:cNvPr id="356" name="Google Shape;35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0" name="Shape 360"/>
        <p:cNvGrpSpPr/>
        <p:nvPr/>
      </p:nvGrpSpPr>
      <p:grpSpPr>
        <a:xfrm>
          <a:off x="0" y="0"/>
          <a:ext cx="0" cy="0"/>
          <a:chOff x="0" y="0"/>
          <a:chExt cx="0" cy="0"/>
        </a:xfrm>
      </p:grpSpPr>
      <p:sp>
        <p:nvSpPr>
          <p:cNvPr id="361" name="Google Shape;361;p26"/>
          <p:cNvSpPr txBox="1"/>
          <p:nvPr>
            <p:ph type="ctrTitle"/>
          </p:nvPr>
        </p:nvSpPr>
        <p:spPr>
          <a:xfrm flipH="1">
            <a:off x="0" y="0"/>
            <a:ext cx="83949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random info and resources(to be deleted)</a:t>
            </a:r>
            <a:endParaRPr/>
          </a:p>
        </p:txBody>
      </p:sp>
      <p:pic>
        <p:nvPicPr>
          <p:cNvPr id="362" name="Google Shape;362;p26"/>
          <p:cNvPicPr preferRelativeResize="0"/>
          <p:nvPr/>
        </p:nvPicPr>
        <p:blipFill>
          <a:blip r:embed="rId3">
            <a:alphaModFix/>
          </a:blip>
          <a:stretch>
            <a:fillRect/>
          </a:stretch>
        </p:blipFill>
        <p:spPr>
          <a:xfrm>
            <a:off x="49550" y="670500"/>
            <a:ext cx="5111101" cy="1623525"/>
          </a:xfrm>
          <a:prstGeom prst="rect">
            <a:avLst/>
          </a:prstGeom>
          <a:noFill/>
          <a:ln>
            <a:noFill/>
          </a:ln>
        </p:spPr>
      </p:pic>
      <p:pic>
        <p:nvPicPr>
          <p:cNvPr id="363" name="Google Shape;363;p26"/>
          <p:cNvPicPr preferRelativeResize="0"/>
          <p:nvPr/>
        </p:nvPicPr>
        <p:blipFill rotWithShape="1">
          <a:blip r:embed="rId4">
            <a:alphaModFix/>
          </a:blip>
          <a:srcRect b="0" l="2057" r="873" t="1661"/>
          <a:stretch/>
        </p:blipFill>
        <p:spPr>
          <a:xfrm>
            <a:off x="225650" y="2488800"/>
            <a:ext cx="3457750" cy="2502301"/>
          </a:xfrm>
          <a:prstGeom prst="rect">
            <a:avLst/>
          </a:prstGeom>
          <a:noFill/>
          <a:ln>
            <a:noFill/>
          </a:ln>
        </p:spPr>
      </p:pic>
      <p:pic>
        <p:nvPicPr>
          <p:cNvPr id="364" name="Google Shape;364;p26"/>
          <p:cNvPicPr preferRelativeResize="0"/>
          <p:nvPr/>
        </p:nvPicPr>
        <p:blipFill rotWithShape="1">
          <a:blip r:embed="rId5">
            <a:alphaModFix/>
          </a:blip>
          <a:srcRect b="0" l="733" r="1515" t="1661"/>
          <a:stretch/>
        </p:blipFill>
        <p:spPr>
          <a:xfrm>
            <a:off x="5241575" y="670500"/>
            <a:ext cx="3902424" cy="2502301"/>
          </a:xfrm>
          <a:prstGeom prst="rect">
            <a:avLst/>
          </a:prstGeom>
          <a:noFill/>
          <a:ln>
            <a:noFill/>
          </a:ln>
        </p:spPr>
      </p:pic>
      <p:sp>
        <p:nvSpPr>
          <p:cNvPr id="365" name="Google Shape;36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ctrTitle"/>
          </p:nvPr>
        </p:nvSpPr>
        <p:spPr>
          <a:xfrm flipH="1">
            <a:off x="1099650" y="2049200"/>
            <a:ext cx="7097100" cy="105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700"/>
              <a:t>Course Enrollment</a:t>
            </a:r>
            <a:endParaRPr sz="7700"/>
          </a:p>
        </p:txBody>
      </p:sp>
      <p:sp>
        <p:nvSpPr>
          <p:cNvPr id="140" name="Google Shape;140;p17"/>
          <p:cNvSpPr txBox="1"/>
          <p:nvPr>
            <p:ph type="ctrTitle"/>
          </p:nvPr>
        </p:nvSpPr>
        <p:spPr>
          <a:xfrm>
            <a:off x="0" y="105657"/>
            <a:ext cx="9144000" cy="6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lt1"/>
                </a:solidFill>
              </a:rPr>
              <a:t>The problem </a:t>
            </a:r>
            <a:endParaRPr>
              <a:solidFill>
                <a:schemeClr val="lt1"/>
              </a:solidFill>
            </a:endParaRPr>
          </a:p>
        </p:txBody>
      </p:sp>
      <p:sp>
        <p:nvSpPr>
          <p:cNvPr id="141" name="Google Shape;14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ctrTitle"/>
          </p:nvPr>
        </p:nvSpPr>
        <p:spPr>
          <a:xfrm>
            <a:off x="0" y="105657"/>
            <a:ext cx="9144000" cy="6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lt1"/>
                </a:solidFill>
              </a:rPr>
              <a:t>The problem</a:t>
            </a:r>
            <a:r>
              <a:rPr lang="es">
                <a:solidFill>
                  <a:schemeClr val="lt1"/>
                </a:solidFill>
              </a:rPr>
              <a:t> </a:t>
            </a:r>
            <a:endParaRPr>
              <a:solidFill>
                <a:schemeClr val="lt1"/>
              </a:solidFill>
            </a:endParaRPr>
          </a:p>
        </p:txBody>
      </p:sp>
      <p:sp>
        <p:nvSpPr>
          <p:cNvPr id="147" name="Google Shape;147;p18"/>
          <p:cNvSpPr txBox="1"/>
          <p:nvPr/>
        </p:nvSpPr>
        <p:spPr>
          <a:xfrm>
            <a:off x="5126250" y="1331700"/>
            <a:ext cx="1956600" cy="51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100">
                <a:solidFill>
                  <a:srgbClr val="FFFFFF"/>
                </a:solidFill>
                <a:latin typeface="Roboto Condensed Light"/>
                <a:ea typeface="Roboto Condensed Light"/>
                <a:cs typeface="Roboto Condensed Light"/>
                <a:sym typeface="Roboto Condensed Light"/>
              </a:rPr>
              <a:t>Find and parse required courses from technical jargon.</a:t>
            </a:r>
            <a:endParaRPr sz="1200">
              <a:solidFill>
                <a:srgbClr val="FFFFFF"/>
              </a:solidFill>
              <a:latin typeface="Roboto Condensed Light"/>
              <a:ea typeface="Roboto Condensed Light"/>
              <a:cs typeface="Roboto Condensed Light"/>
              <a:sym typeface="Roboto Condensed Light"/>
            </a:endParaRPr>
          </a:p>
          <a:p>
            <a:pPr indent="0" lvl="0" marL="0" rtl="0" algn="r">
              <a:spcBef>
                <a:spcPts val="1600"/>
              </a:spcBef>
              <a:spcAft>
                <a:spcPts val="1600"/>
              </a:spcAft>
              <a:buNone/>
            </a:pPr>
            <a:r>
              <a:t/>
            </a:r>
            <a:endParaRPr sz="1200">
              <a:solidFill>
                <a:srgbClr val="FFFFFF"/>
              </a:solidFill>
              <a:latin typeface="Roboto Condensed Light"/>
              <a:ea typeface="Roboto Condensed Light"/>
              <a:cs typeface="Roboto Condensed Light"/>
              <a:sym typeface="Roboto Condensed Light"/>
            </a:endParaRPr>
          </a:p>
        </p:txBody>
      </p:sp>
      <p:sp>
        <p:nvSpPr>
          <p:cNvPr id="148" name="Google Shape;148;p18"/>
          <p:cNvSpPr txBox="1"/>
          <p:nvPr/>
        </p:nvSpPr>
        <p:spPr>
          <a:xfrm>
            <a:off x="4662175" y="3095625"/>
            <a:ext cx="2435700" cy="51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100">
                <a:solidFill>
                  <a:srgbClr val="FFFFFF"/>
                </a:solidFill>
                <a:latin typeface="Roboto Condensed Light"/>
                <a:ea typeface="Roboto Condensed Light"/>
                <a:cs typeface="Roboto Condensed Light"/>
                <a:sym typeface="Roboto Condensed Light"/>
              </a:rPr>
              <a:t>Go through an user-UNfriendly interface to figure out sections and professors.</a:t>
            </a:r>
            <a:endParaRPr sz="1200">
              <a:solidFill>
                <a:srgbClr val="FFFFFF"/>
              </a:solidFill>
              <a:latin typeface="Roboto Condensed Light"/>
              <a:ea typeface="Roboto Condensed Light"/>
              <a:cs typeface="Roboto Condensed Light"/>
              <a:sym typeface="Roboto Condensed Light"/>
            </a:endParaRPr>
          </a:p>
          <a:p>
            <a:pPr indent="0" lvl="0" marL="0" rtl="0" algn="r">
              <a:spcBef>
                <a:spcPts val="1600"/>
              </a:spcBef>
              <a:spcAft>
                <a:spcPts val="1600"/>
              </a:spcAft>
              <a:buNone/>
            </a:pPr>
            <a:r>
              <a:t/>
            </a:r>
            <a:endParaRPr sz="1200">
              <a:solidFill>
                <a:srgbClr val="FFFFFF"/>
              </a:solidFill>
              <a:latin typeface="Roboto Condensed Light"/>
              <a:ea typeface="Roboto Condensed Light"/>
              <a:cs typeface="Roboto Condensed Light"/>
              <a:sym typeface="Roboto Condensed Light"/>
            </a:endParaRPr>
          </a:p>
        </p:txBody>
      </p:sp>
      <p:sp>
        <p:nvSpPr>
          <p:cNvPr id="149" name="Google Shape;149;p18"/>
          <p:cNvSpPr txBox="1"/>
          <p:nvPr/>
        </p:nvSpPr>
        <p:spPr>
          <a:xfrm>
            <a:off x="1216127" y="1790025"/>
            <a:ext cx="1723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FFFFF"/>
                </a:solidFill>
                <a:latin typeface="Squada One"/>
                <a:ea typeface="Squada One"/>
                <a:cs typeface="Squada One"/>
                <a:sym typeface="Squada One"/>
              </a:rPr>
              <a:t>Mental mapping</a:t>
            </a:r>
            <a:endParaRPr sz="1800">
              <a:solidFill>
                <a:srgbClr val="FFFFFF"/>
              </a:solidFill>
              <a:latin typeface="Squada One"/>
              <a:ea typeface="Squada One"/>
              <a:cs typeface="Squada One"/>
              <a:sym typeface="Squada One"/>
            </a:endParaRPr>
          </a:p>
        </p:txBody>
      </p:sp>
      <p:sp>
        <p:nvSpPr>
          <p:cNvPr id="150" name="Google Shape;150;p18"/>
          <p:cNvSpPr txBox="1"/>
          <p:nvPr/>
        </p:nvSpPr>
        <p:spPr>
          <a:xfrm>
            <a:off x="1216119" y="2237350"/>
            <a:ext cx="22110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FFFFFF"/>
                </a:solidFill>
                <a:latin typeface="Roboto Condensed Light"/>
                <a:ea typeface="Roboto Condensed Light"/>
                <a:cs typeface="Roboto Condensed Light"/>
                <a:sym typeface="Roboto Condensed Light"/>
              </a:rPr>
              <a:t>Figure out pre-requisites and plan future courses accordingly.</a:t>
            </a:r>
            <a:endParaRPr sz="1200">
              <a:solidFill>
                <a:srgbClr val="FFFFFF"/>
              </a:solidFill>
              <a:latin typeface="Roboto Condensed Light"/>
              <a:ea typeface="Roboto Condensed Light"/>
              <a:cs typeface="Roboto Condensed Light"/>
              <a:sym typeface="Roboto Condensed Light"/>
            </a:endParaRPr>
          </a:p>
          <a:p>
            <a:pPr indent="0" lvl="0" marL="0" rtl="0" algn="l">
              <a:spcBef>
                <a:spcPts val="1600"/>
              </a:spcBef>
              <a:spcAft>
                <a:spcPts val="1600"/>
              </a:spcAft>
              <a:buNone/>
            </a:pPr>
            <a:r>
              <a:t/>
            </a:r>
            <a:endParaRPr sz="1200">
              <a:solidFill>
                <a:srgbClr val="FFFFFF"/>
              </a:solidFill>
              <a:latin typeface="Roboto Condensed Light"/>
              <a:ea typeface="Roboto Condensed Light"/>
              <a:cs typeface="Roboto Condensed Light"/>
              <a:sym typeface="Roboto Condensed Light"/>
            </a:endParaRPr>
          </a:p>
        </p:txBody>
      </p:sp>
      <p:sp>
        <p:nvSpPr>
          <p:cNvPr id="151" name="Google Shape;151;p18"/>
          <p:cNvSpPr txBox="1"/>
          <p:nvPr/>
        </p:nvSpPr>
        <p:spPr>
          <a:xfrm>
            <a:off x="4914669" y="893925"/>
            <a:ext cx="2168100" cy="31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800">
                <a:solidFill>
                  <a:srgbClr val="FFFFFF"/>
                </a:solidFill>
                <a:latin typeface="Squada One"/>
                <a:ea typeface="Squada One"/>
                <a:cs typeface="Squada One"/>
                <a:sym typeface="Squada One"/>
              </a:rPr>
              <a:t>Academic Calendar</a:t>
            </a:r>
            <a:endParaRPr sz="1800">
              <a:solidFill>
                <a:srgbClr val="FFFFFF"/>
              </a:solidFill>
              <a:latin typeface="Squada One"/>
              <a:ea typeface="Squada One"/>
              <a:cs typeface="Squada One"/>
              <a:sym typeface="Squada One"/>
            </a:endParaRPr>
          </a:p>
        </p:txBody>
      </p:sp>
      <p:sp>
        <p:nvSpPr>
          <p:cNvPr id="152" name="Google Shape;152;p18"/>
          <p:cNvSpPr txBox="1"/>
          <p:nvPr/>
        </p:nvSpPr>
        <p:spPr>
          <a:xfrm>
            <a:off x="5329496" y="2680700"/>
            <a:ext cx="1768200" cy="31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800">
                <a:solidFill>
                  <a:srgbClr val="FFFFFF"/>
                </a:solidFill>
                <a:latin typeface="Squada One"/>
                <a:ea typeface="Squada One"/>
                <a:cs typeface="Squada One"/>
                <a:sym typeface="Squada One"/>
              </a:rPr>
              <a:t>Course directory</a:t>
            </a:r>
            <a:endParaRPr sz="1800">
              <a:solidFill>
                <a:srgbClr val="FFFFFF"/>
              </a:solidFill>
              <a:latin typeface="Squada One"/>
              <a:ea typeface="Squada One"/>
              <a:cs typeface="Squada One"/>
              <a:sym typeface="Squada One"/>
            </a:endParaRPr>
          </a:p>
        </p:txBody>
      </p:sp>
      <p:sp>
        <p:nvSpPr>
          <p:cNvPr id="153" name="Google Shape;153;p18"/>
          <p:cNvSpPr/>
          <p:nvPr/>
        </p:nvSpPr>
        <p:spPr>
          <a:xfrm rot="-5400000">
            <a:off x="3468050" y="2909476"/>
            <a:ext cx="1103532" cy="954934"/>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rot="-5400000">
            <a:off x="3577782" y="3004435"/>
            <a:ext cx="884075" cy="76501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8"/>
          <p:cNvCxnSpPr/>
          <p:nvPr/>
        </p:nvCxnSpPr>
        <p:spPr>
          <a:xfrm>
            <a:off x="4505411" y="3114108"/>
            <a:ext cx="2592152" cy="351245"/>
          </a:xfrm>
          <a:prstGeom prst="bentConnector3">
            <a:avLst>
              <a:gd fmla="val 100007" name="adj1"/>
            </a:avLst>
          </a:prstGeom>
          <a:noFill/>
          <a:ln cap="flat" cmpd="sng" w="19050">
            <a:solidFill>
              <a:srgbClr val="FFFFFF"/>
            </a:solidFill>
            <a:prstDash val="solid"/>
            <a:round/>
            <a:headEnd len="med" w="med" type="none"/>
            <a:tailEnd len="med" w="med" type="none"/>
          </a:ln>
        </p:spPr>
      </p:cxnSp>
      <p:sp>
        <p:nvSpPr>
          <p:cNvPr id="156" name="Google Shape;156;p18"/>
          <p:cNvSpPr/>
          <p:nvPr/>
        </p:nvSpPr>
        <p:spPr>
          <a:xfrm rot="-5400000">
            <a:off x="3985142" y="2017437"/>
            <a:ext cx="1103532" cy="954934"/>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rot="-5400000">
            <a:off x="4094874" y="2112395"/>
            <a:ext cx="884075" cy="76501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18"/>
          <p:cNvCxnSpPr/>
          <p:nvPr/>
        </p:nvCxnSpPr>
        <p:spPr>
          <a:xfrm flipH="1">
            <a:off x="1224786" y="2227788"/>
            <a:ext cx="2834670" cy="359364"/>
          </a:xfrm>
          <a:prstGeom prst="bentConnector3">
            <a:avLst>
              <a:gd fmla="val 100059" name="adj1"/>
            </a:avLst>
          </a:prstGeom>
          <a:noFill/>
          <a:ln cap="flat" cmpd="sng" w="19050">
            <a:solidFill>
              <a:srgbClr val="FFFFFF"/>
            </a:solidFill>
            <a:prstDash val="solid"/>
            <a:round/>
            <a:headEnd len="med" w="med" type="none"/>
            <a:tailEnd len="med" w="med" type="none"/>
          </a:ln>
        </p:spPr>
      </p:cxnSp>
      <p:sp>
        <p:nvSpPr>
          <p:cNvPr id="159" name="Google Shape;159;p18"/>
          <p:cNvSpPr/>
          <p:nvPr/>
        </p:nvSpPr>
        <p:spPr>
          <a:xfrm rot="-5400000">
            <a:off x="3460066" y="1122956"/>
            <a:ext cx="1103532" cy="954934"/>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rot="-5400000">
            <a:off x="3569797" y="1217914"/>
            <a:ext cx="884075" cy="76501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8"/>
          <p:cNvCxnSpPr/>
          <p:nvPr/>
        </p:nvCxnSpPr>
        <p:spPr>
          <a:xfrm>
            <a:off x="4489302" y="1323406"/>
            <a:ext cx="2592152" cy="351245"/>
          </a:xfrm>
          <a:prstGeom prst="bentConnector3">
            <a:avLst>
              <a:gd fmla="val 100054" name="adj1"/>
            </a:avLst>
          </a:prstGeom>
          <a:noFill/>
          <a:ln cap="flat" cmpd="sng" w="19050">
            <a:solidFill>
              <a:srgbClr val="FFFFFF"/>
            </a:solidFill>
            <a:prstDash val="solid"/>
            <a:round/>
            <a:headEnd len="med" w="med" type="none"/>
            <a:tailEnd len="med" w="med" type="none"/>
          </a:ln>
        </p:spPr>
      </p:cxnSp>
      <p:sp>
        <p:nvSpPr>
          <p:cNvPr id="162" name="Google Shape;162;p18"/>
          <p:cNvSpPr txBox="1"/>
          <p:nvPr/>
        </p:nvSpPr>
        <p:spPr>
          <a:xfrm>
            <a:off x="1216127" y="3618825"/>
            <a:ext cx="1723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FFFFF"/>
                </a:solidFill>
                <a:latin typeface="Squada One"/>
                <a:ea typeface="Squada One"/>
                <a:cs typeface="Squada One"/>
                <a:sym typeface="Squada One"/>
              </a:rPr>
              <a:t>Enroll in REM</a:t>
            </a:r>
            <a:endParaRPr sz="1800">
              <a:solidFill>
                <a:srgbClr val="FFFFFF"/>
              </a:solidFill>
              <a:latin typeface="Squada One"/>
              <a:ea typeface="Squada One"/>
              <a:cs typeface="Squada One"/>
              <a:sym typeface="Squada One"/>
            </a:endParaRPr>
          </a:p>
        </p:txBody>
      </p:sp>
      <p:grpSp>
        <p:nvGrpSpPr>
          <p:cNvPr id="163" name="Google Shape;163;p18"/>
          <p:cNvGrpSpPr/>
          <p:nvPr/>
        </p:nvGrpSpPr>
        <p:grpSpPr>
          <a:xfrm>
            <a:off x="1224786" y="3771938"/>
            <a:ext cx="3789589" cy="1103532"/>
            <a:chOff x="1666788" y="2673044"/>
            <a:chExt cx="3220523" cy="937819"/>
          </a:xfrm>
        </p:grpSpPr>
        <p:sp>
          <p:nvSpPr>
            <p:cNvPr id="164" name="Google Shape;164;p18"/>
            <p:cNvSpPr/>
            <p:nvPr/>
          </p:nvSpPr>
          <p:spPr>
            <a:xfrm rot="-5400000">
              <a:off x="4012633" y="2736186"/>
              <a:ext cx="937819" cy="811536"/>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rot="-5400000">
              <a:off x="4105887" y="2816885"/>
              <a:ext cx="751318" cy="650139"/>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flipH="1">
              <a:off x="1666788" y="2914950"/>
              <a:ext cx="2409000" cy="305400"/>
            </a:xfrm>
            <a:prstGeom prst="bentConnector3">
              <a:avLst>
                <a:gd fmla="val 100059" name="adj1"/>
              </a:avLst>
            </a:prstGeom>
            <a:noFill/>
            <a:ln cap="flat" cmpd="sng" w="19050">
              <a:solidFill>
                <a:srgbClr val="FFFFFF"/>
              </a:solidFill>
              <a:prstDash val="solid"/>
              <a:round/>
              <a:headEnd len="med" w="med" type="none"/>
              <a:tailEnd len="med" w="med" type="none"/>
            </a:ln>
          </p:spPr>
        </p:cxnSp>
        <p:grpSp>
          <p:nvGrpSpPr>
            <p:cNvPr id="167" name="Google Shape;167;p18"/>
            <p:cNvGrpSpPr/>
            <p:nvPr/>
          </p:nvGrpSpPr>
          <p:grpSpPr>
            <a:xfrm>
              <a:off x="4317638" y="2976566"/>
              <a:ext cx="327823" cy="328695"/>
              <a:chOff x="-1700225" y="2768875"/>
              <a:chExt cx="291450" cy="292225"/>
            </a:xfrm>
          </p:grpSpPr>
          <p:sp>
            <p:nvSpPr>
              <p:cNvPr id="168" name="Google Shape;168;p18"/>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 name="Google Shape;174;p18"/>
          <p:cNvSpPr txBox="1"/>
          <p:nvPr/>
        </p:nvSpPr>
        <p:spPr>
          <a:xfrm>
            <a:off x="1223125" y="4067363"/>
            <a:ext cx="24357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s" sz="1100">
                <a:solidFill>
                  <a:srgbClr val="FFFFFF"/>
                </a:solidFill>
                <a:latin typeface="Roboto Condensed Light"/>
                <a:ea typeface="Roboto Condensed Light"/>
                <a:cs typeface="Roboto Condensed Light"/>
                <a:sym typeface="Roboto Condensed Light"/>
              </a:rPr>
              <a:t>Input the course number and repeat if there’s a mistake with pre-requisites</a:t>
            </a:r>
            <a:endParaRPr sz="1200">
              <a:solidFill>
                <a:srgbClr val="FFFFFF"/>
              </a:solidFill>
              <a:latin typeface="Roboto Condensed Light"/>
              <a:ea typeface="Roboto Condensed Light"/>
              <a:cs typeface="Roboto Condensed Light"/>
              <a:sym typeface="Roboto Condensed Light"/>
            </a:endParaRPr>
          </a:p>
        </p:txBody>
      </p:sp>
      <p:sp>
        <p:nvSpPr>
          <p:cNvPr id="175" name="Google Shape;175;p18"/>
          <p:cNvSpPr/>
          <p:nvPr/>
        </p:nvSpPr>
        <p:spPr>
          <a:xfrm>
            <a:off x="7412825" y="1331700"/>
            <a:ext cx="153300" cy="1770000"/>
          </a:xfrm>
          <a:prstGeom prst="downArrow">
            <a:avLst>
              <a:gd fmla="val 26299" name="adj1"/>
              <a:gd fmla="val 51022" name="adj2"/>
            </a:avLst>
          </a:prstGeom>
          <a:solidFill>
            <a:srgbClr val="EEEEEE">
              <a:alpha val="56860"/>
            </a:srgbClr>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847693" y="1416629"/>
            <a:ext cx="340450" cy="342833"/>
          </a:xfrm>
          <a:custGeom>
            <a:rect b="b" l="l" r="r" t="t"/>
            <a:pathLst>
              <a:path extrusionOk="0" h="12660" w="12572">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8"/>
          <p:cNvGrpSpPr/>
          <p:nvPr/>
        </p:nvGrpSpPr>
        <p:grpSpPr>
          <a:xfrm>
            <a:off x="4369018" y="2327246"/>
            <a:ext cx="335791" cy="332879"/>
            <a:chOff x="-22859750" y="2335900"/>
            <a:chExt cx="296950" cy="294375"/>
          </a:xfrm>
        </p:grpSpPr>
        <p:sp>
          <p:nvSpPr>
            <p:cNvPr id="178" name="Google Shape;178;p18"/>
            <p:cNvSpPr/>
            <p:nvPr/>
          </p:nvSpPr>
          <p:spPr>
            <a:xfrm>
              <a:off x="-22859750" y="2335900"/>
              <a:ext cx="296950" cy="294375"/>
            </a:xfrm>
            <a:custGeom>
              <a:rect b="b" l="l" r="r" t="t"/>
              <a:pathLst>
                <a:path extrusionOk="0" h="11775" w="11878">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22685675" y="2408150"/>
              <a:ext cx="27575" cy="66175"/>
            </a:xfrm>
            <a:custGeom>
              <a:rect b="b" l="l" r="r" t="t"/>
              <a:pathLst>
                <a:path extrusionOk="0" h="2647" w="1103">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22766800" y="2408950"/>
              <a:ext cx="27575" cy="66175"/>
            </a:xfrm>
            <a:custGeom>
              <a:rect b="b" l="l" r="r" t="t"/>
              <a:pathLst>
                <a:path extrusionOk="0" h="2647" w="1103">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8"/>
          <p:cNvGrpSpPr/>
          <p:nvPr/>
        </p:nvGrpSpPr>
        <p:grpSpPr>
          <a:xfrm>
            <a:off x="3891086" y="3171245"/>
            <a:ext cx="298638" cy="344837"/>
            <a:chOff x="-39783425" y="2337925"/>
            <a:chExt cx="275700" cy="318350"/>
          </a:xfrm>
        </p:grpSpPr>
        <p:sp>
          <p:nvSpPr>
            <p:cNvPr id="182" name="Google Shape;182;p18"/>
            <p:cNvSpPr/>
            <p:nvPr/>
          </p:nvSpPr>
          <p:spPr>
            <a:xfrm>
              <a:off x="-39739325" y="2468600"/>
              <a:ext cx="194575" cy="148500"/>
            </a:xfrm>
            <a:custGeom>
              <a:rect b="b" l="l" r="r" t="t"/>
              <a:pathLst>
                <a:path extrusionOk="0" h="5940" w="7783">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9783425" y="2337925"/>
              <a:ext cx="275700" cy="318350"/>
            </a:xfrm>
            <a:custGeom>
              <a:rect b="b" l="l" r="r" t="t"/>
              <a:pathLst>
                <a:path extrusionOk="0" h="12734" w="11028">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8"/>
          <p:cNvSpPr/>
          <p:nvPr/>
        </p:nvSpPr>
        <p:spPr>
          <a:xfrm>
            <a:off x="694600" y="2835175"/>
            <a:ext cx="153300" cy="1770000"/>
          </a:xfrm>
          <a:prstGeom prst="downArrow">
            <a:avLst>
              <a:gd fmla="val 26299" name="adj1"/>
              <a:gd fmla="val 51022" name="adj2"/>
            </a:avLst>
          </a:prstGeom>
          <a:solidFill>
            <a:srgbClr val="EEEEEE">
              <a:alpha val="56860"/>
            </a:srgbClr>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nvSpPr>
        <p:spPr>
          <a:xfrm>
            <a:off x="690500" y="1302375"/>
            <a:ext cx="3123000" cy="4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4000">
                <a:solidFill>
                  <a:srgbClr val="FFFFFF"/>
                </a:solidFill>
                <a:latin typeface="Squada One"/>
                <a:ea typeface="Squada One"/>
                <a:cs typeface="Squada One"/>
                <a:sym typeface="Squada One"/>
              </a:rPr>
              <a:t>73% unhappy</a:t>
            </a:r>
            <a:endParaRPr sz="4000">
              <a:solidFill>
                <a:srgbClr val="FFFFFF"/>
              </a:solidFill>
              <a:latin typeface="Squada One"/>
              <a:ea typeface="Squada One"/>
              <a:cs typeface="Squada One"/>
              <a:sym typeface="Squada One"/>
            </a:endParaRPr>
          </a:p>
        </p:txBody>
      </p:sp>
      <p:pic>
        <p:nvPicPr>
          <p:cNvPr id="191" name="Google Shape;191;p19" title="Neg vs Pos"/>
          <p:cNvPicPr preferRelativeResize="0"/>
          <p:nvPr/>
        </p:nvPicPr>
        <p:blipFill>
          <a:blip r:embed="rId3">
            <a:alphaModFix/>
          </a:blip>
          <a:stretch>
            <a:fillRect/>
          </a:stretch>
        </p:blipFill>
        <p:spPr>
          <a:xfrm>
            <a:off x="171325" y="2230950"/>
            <a:ext cx="4175226" cy="2645575"/>
          </a:xfrm>
          <a:prstGeom prst="rect">
            <a:avLst/>
          </a:prstGeom>
          <a:noFill/>
          <a:ln>
            <a:noFill/>
          </a:ln>
        </p:spPr>
      </p:pic>
      <p:pic>
        <p:nvPicPr>
          <p:cNvPr id="192" name="Google Shape;192;p19" title="Histogram of time spent"/>
          <p:cNvPicPr preferRelativeResize="0"/>
          <p:nvPr/>
        </p:nvPicPr>
        <p:blipFill>
          <a:blip r:embed="rId4">
            <a:alphaModFix/>
          </a:blip>
          <a:stretch>
            <a:fillRect/>
          </a:stretch>
        </p:blipFill>
        <p:spPr>
          <a:xfrm>
            <a:off x="4671425" y="2253525"/>
            <a:ext cx="4278549" cy="2645575"/>
          </a:xfrm>
          <a:prstGeom prst="rect">
            <a:avLst/>
          </a:prstGeom>
          <a:noFill/>
          <a:ln>
            <a:noFill/>
          </a:ln>
        </p:spPr>
      </p:pic>
      <p:sp>
        <p:nvSpPr>
          <p:cNvPr id="193" name="Google Shape;193;p19"/>
          <p:cNvSpPr txBox="1"/>
          <p:nvPr/>
        </p:nvSpPr>
        <p:spPr>
          <a:xfrm>
            <a:off x="5710025" y="1717500"/>
            <a:ext cx="245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chemeClr val="lt1"/>
                </a:solidFill>
                <a:latin typeface="Raleway"/>
                <a:ea typeface="Raleway"/>
                <a:cs typeface="Raleway"/>
                <a:sym typeface="Raleway"/>
              </a:rPr>
              <a:t>spent per semester in recon</a:t>
            </a:r>
            <a:endParaRPr b="1" sz="1300">
              <a:solidFill>
                <a:schemeClr val="lt1"/>
              </a:solidFill>
              <a:latin typeface="Raleway"/>
              <a:ea typeface="Raleway"/>
              <a:cs typeface="Raleway"/>
              <a:sym typeface="Raleway"/>
            </a:endParaRPr>
          </a:p>
        </p:txBody>
      </p:sp>
      <p:sp>
        <p:nvSpPr>
          <p:cNvPr id="194" name="Google Shape;194;p19"/>
          <p:cNvSpPr txBox="1"/>
          <p:nvPr/>
        </p:nvSpPr>
        <p:spPr>
          <a:xfrm>
            <a:off x="368800" y="1737025"/>
            <a:ext cx="3870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300">
                <a:solidFill>
                  <a:schemeClr val="lt1"/>
                </a:solidFill>
                <a:latin typeface="Raleway"/>
                <a:ea typeface="Raleway"/>
                <a:cs typeface="Raleway"/>
                <a:sym typeface="Raleway"/>
              </a:rPr>
              <a:t>with the overall experience</a:t>
            </a:r>
            <a:endParaRPr b="1" sz="1300">
              <a:solidFill>
                <a:schemeClr val="lt1"/>
              </a:solidFill>
              <a:latin typeface="Raleway"/>
              <a:ea typeface="Raleway"/>
              <a:cs typeface="Raleway"/>
              <a:sym typeface="Raleway"/>
            </a:endParaRPr>
          </a:p>
        </p:txBody>
      </p:sp>
      <p:sp>
        <p:nvSpPr>
          <p:cNvPr id="195" name="Google Shape;195;p19"/>
          <p:cNvSpPr txBox="1"/>
          <p:nvPr>
            <p:ph idx="4294967295" type="ctrTitle"/>
          </p:nvPr>
        </p:nvSpPr>
        <p:spPr>
          <a:xfrm>
            <a:off x="0" y="157200"/>
            <a:ext cx="914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Survey Statistics</a:t>
            </a:r>
            <a:endParaRPr>
              <a:solidFill>
                <a:schemeClr val="lt1"/>
              </a:solidFill>
            </a:endParaRPr>
          </a:p>
        </p:txBody>
      </p:sp>
      <p:sp>
        <p:nvSpPr>
          <p:cNvPr id="196" name="Google Shape;196;p19"/>
          <p:cNvSpPr txBox="1"/>
          <p:nvPr/>
        </p:nvSpPr>
        <p:spPr>
          <a:xfrm>
            <a:off x="5710025" y="1302375"/>
            <a:ext cx="2333400" cy="4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4000">
                <a:solidFill>
                  <a:srgbClr val="FFFFFF"/>
                </a:solidFill>
                <a:latin typeface="Squada One"/>
                <a:ea typeface="Squada One"/>
                <a:cs typeface="Squada One"/>
                <a:sym typeface="Squada One"/>
              </a:rPr>
              <a:t>12+ hours</a:t>
            </a:r>
            <a:endParaRPr sz="4000">
              <a:solidFill>
                <a:srgbClr val="FFFFFF"/>
              </a:solidFill>
              <a:latin typeface="Squada One"/>
              <a:ea typeface="Squada One"/>
              <a:cs typeface="Squada One"/>
              <a:sym typeface="Squada One"/>
            </a:endParaRPr>
          </a:p>
        </p:txBody>
      </p:sp>
      <p:sp>
        <p:nvSpPr>
          <p:cNvPr id="197" name="Google Shape;19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ctrTitle"/>
          </p:nvPr>
        </p:nvSpPr>
        <p:spPr>
          <a:xfrm>
            <a:off x="9675" y="173275"/>
            <a:ext cx="914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The Solution</a:t>
            </a:r>
            <a:endParaRPr>
              <a:solidFill>
                <a:schemeClr val="lt1"/>
              </a:solidFill>
            </a:endParaRPr>
          </a:p>
        </p:txBody>
      </p:sp>
      <p:sp>
        <p:nvSpPr>
          <p:cNvPr id="203" name="Google Shape;203;p20"/>
          <p:cNvSpPr/>
          <p:nvPr/>
        </p:nvSpPr>
        <p:spPr>
          <a:xfrm rot="-5400000">
            <a:off x="2026699" y="1313915"/>
            <a:ext cx="1103522" cy="95493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rot="-5400000">
            <a:off x="2136423" y="1408870"/>
            <a:ext cx="884077" cy="76501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0"/>
          <p:cNvGrpSpPr/>
          <p:nvPr/>
        </p:nvGrpSpPr>
        <p:grpSpPr>
          <a:xfrm>
            <a:off x="2410568" y="1623721"/>
            <a:ext cx="335791" cy="332879"/>
            <a:chOff x="-22859750" y="2335900"/>
            <a:chExt cx="296950" cy="294375"/>
          </a:xfrm>
        </p:grpSpPr>
        <p:sp>
          <p:nvSpPr>
            <p:cNvPr id="206" name="Google Shape;206;p20"/>
            <p:cNvSpPr/>
            <p:nvPr/>
          </p:nvSpPr>
          <p:spPr>
            <a:xfrm>
              <a:off x="-22859750" y="2335900"/>
              <a:ext cx="296950" cy="294375"/>
            </a:xfrm>
            <a:custGeom>
              <a:rect b="b" l="l" r="r" t="t"/>
              <a:pathLst>
                <a:path extrusionOk="0" h="11775" w="11878">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22685675" y="2408150"/>
              <a:ext cx="27575" cy="66175"/>
            </a:xfrm>
            <a:custGeom>
              <a:rect b="b" l="l" r="r" t="t"/>
              <a:pathLst>
                <a:path extrusionOk="0" h="2647" w="1103">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22766800" y="2408950"/>
              <a:ext cx="27575" cy="66175"/>
            </a:xfrm>
            <a:custGeom>
              <a:rect b="b" l="l" r="r" t="t"/>
              <a:pathLst>
                <a:path extrusionOk="0" h="2647" w="1103">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0"/>
          <p:cNvSpPr/>
          <p:nvPr/>
        </p:nvSpPr>
        <p:spPr>
          <a:xfrm rot="-5400000">
            <a:off x="4023835" y="1313909"/>
            <a:ext cx="1103522" cy="95493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rot="-5400000">
            <a:off x="4133559" y="1408864"/>
            <a:ext cx="884077" cy="76501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4411455" y="1607579"/>
            <a:ext cx="340450" cy="342833"/>
          </a:xfrm>
          <a:custGeom>
            <a:rect b="b" l="l" r="r" t="t"/>
            <a:pathLst>
              <a:path extrusionOk="0" h="12660" w="12572">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rot="-5400000">
            <a:off x="6115932" y="1313929"/>
            <a:ext cx="1103522" cy="95493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rot="-5400000">
            <a:off x="6225656" y="1408884"/>
            <a:ext cx="884077" cy="76501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20"/>
          <p:cNvGrpSpPr/>
          <p:nvPr/>
        </p:nvGrpSpPr>
        <p:grpSpPr>
          <a:xfrm>
            <a:off x="6538961" y="1575695"/>
            <a:ext cx="298638" cy="344837"/>
            <a:chOff x="-39783425" y="2337925"/>
            <a:chExt cx="275700" cy="318350"/>
          </a:xfrm>
        </p:grpSpPr>
        <p:sp>
          <p:nvSpPr>
            <p:cNvPr id="215" name="Google Shape;215;p20"/>
            <p:cNvSpPr/>
            <p:nvPr/>
          </p:nvSpPr>
          <p:spPr>
            <a:xfrm>
              <a:off x="-39739325" y="2468600"/>
              <a:ext cx="194575" cy="148500"/>
            </a:xfrm>
            <a:custGeom>
              <a:rect b="b" l="l" r="r" t="t"/>
              <a:pathLst>
                <a:path extrusionOk="0" h="5940" w="7783">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39783425" y="2337925"/>
              <a:ext cx="275700" cy="318350"/>
            </a:xfrm>
            <a:custGeom>
              <a:rect b="b" l="l" r="r" t="t"/>
              <a:pathLst>
                <a:path extrusionOk="0" h="12734" w="11028">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7" name="Google Shape;217;p20"/>
          <p:cNvCxnSpPr/>
          <p:nvPr/>
        </p:nvCxnSpPr>
        <p:spPr>
          <a:xfrm>
            <a:off x="2595250" y="2343150"/>
            <a:ext cx="1502100" cy="1086000"/>
          </a:xfrm>
          <a:prstGeom prst="straightConnector1">
            <a:avLst/>
          </a:prstGeom>
          <a:noFill/>
          <a:ln cap="flat" cmpd="sng" w="9525">
            <a:solidFill>
              <a:schemeClr val="lt1"/>
            </a:solidFill>
            <a:prstDash val="solid"/>
            <a:round/>
            <a:headEnd len="med" w="med" type="none"/>
            <a:tailEnd len="med" w="med" type="triangle"/>
          </a:ln>
        </p:spPr>
      </p:cxnSp>
      <p:cxnSp>
        <p:nvCxnSpPr>
          <p:cNvPr id="218" name="Google Shape;218;p20"/>
          <p:cNvCxnSpPr/>
          <p:nvPr/>
        </p:nvCxnSpPr>
        <p:spPr>
          <a:xfrm flipH="1">
            <a:off x="4566275" y="2330313"/>
            <a:ext cx="8100" cy="756600"/>
          </a:xfrm>
          <a:prstGeom prst="straightConnector1">
            <a:avLst/>
          </a:prstGeom>
          <a:noFill/>
          <a:ln cap="flat" cmpd="sng" w="9525">
            <a:solidFill>
              <a:schemeClr val="lt1"/>
            </a:solidFill>
            <a:prstDash val="solid"/>
            <a:round/>
            <a:headEnd len="med" w="med" type="none"/>
            <a:tailEnd len="med" w="med" type="triangle"/>
          </a:ln>
        </p:spPr>
      </p:cxnSp>
      <p:cxnSp>
        <p:nvCxnSpPr>
          <p:cNvPr id="219" name="Google Shape;219;p20"/>
          <p:cNvCxnSpPr/>
          <p:nvPr/>
        </p:nvCxnSpPr>
        <p:spPr>
          <a:xfrm flipH="1">
            <a:off x="5073275" y="2343150"/>
            <a:ext cx="1590600" cy="1033200"/>
          </a:xfrm>
          <a:prstGeom prst="straightConnector1">
            <a:avLst/>
          </a:prstGeom>
          <a:noFill/>
          <a:ln cap="flat" cmpd="sng" w="9525">
            <a:solidFill>
              <a:schemeClr val="lt1"/>
            </a:solidFill>
            <a:prstDash val="solid"/>
            <a:round/>
            <a:headEnd len="med" w="med" type="none"/>
            <a:tailEnd len="med" w="med" type="triangle"/>
          </a:ln>
        </p:spPr>
      </p:cxnSp>
      <p:sp>
        <p:nvSpPr>
          <p:cNvPr id="220" name="Google Shape;220;p20"/>
          <p:cNvSpPr txBox="1"/>
          <p:nvPr/>
        </p:nvSpPr>
        <p:spPr>
          <a:xfrm>
            <a:off x="1761250" y="885850"/>
            <a:ext cx="16578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Squada One"/>
                <a:ea typeface="Squada One"/>
                <a:cs typeface="Squada One"/>
                <a:sym typeface="Squada One"/>
              </a:rPr>
              <a:t>Mental mapping</a:t>
            </a:r>
            <a:endParaRPr>
              <a:solidFill>
                <a:srgbClr val="FFFFFF"/>
              </a:solidFill>
              <a:latin typeface="Squada One"/>
              <a:ea typeface="Squada One"/>
              <a:cs typeface="Squada One"/>
              <a:sym typeface="Squada One"/>
            </a:endParaRPr>
          </a:p>
        </p:txBody>
      </p:sp>
      <p:sp>
        <p:nvSpPr>
          <p:cNvPr id="221" name="Google Shape;221;p20"/>
          <p:cNvSpPr txBox="1"/>
          <p:nvPr/>
        </p:nvSpPr>
        <p:spPr>
          <a:xfrm>
            <a:off x="3528369" y="885850"/>
            <a:ext cx="21681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Squada One"/>
                <a:ea typeface="Squada One"/>
                <a:cs typeface="Squada One"/>
                <a:sym typeface="Squada One"/>
              </a:rPr>
              <a:t>Academic Calendar</a:t>
            </a:r>
            <a:endParaRPr>
              <a:solidFill>
                <a:srgbClr val="FFFFFF"/>
              </a:solidFill>
              <a:latin typeface="Squada One"/>
              <a:ea typeface="Squada One"/>
              <a:cs typeface="Squada One"/>
              <a:sym typeface="Squada One"/>
            </a:endParaRPr>
          </a:p>
        </p:txBody>
      </p:sp>
      <p:sp>
        <p:nvSpPr>
          <p:cNvPr id="222" name="Google Shape;222;p20"/>
          <p:cNvSpPr txBox="1"/>
          <p:nvPr/>
        </p:nvSpPr>
        <p:spPr>
          <a:xfrm>
            <a:off x="5805790" y="885838"/>
            <a:ext cx="17238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Squada One"/>
                <a:ea typeface="Squada One"/>
                <a:cs typeface="Squada One"/>
                <a:sym typeface="Squada One"/>
              </a:rPr>
              <a:t>Course Directory</a:t>
            </a:r>
            <a:endParaRPr>
              <a:solidFill>
                <a:srgbClr val="FFFFFF"/>
              </a:solidFill>
              <a:latin typeface="Squada One"/>
              <a:ea typeface="Squada One"/>
              <a:cs typeface="Squada One"/>
              <a:sym typeface="Squada One"/>
            </a:endParaRPr>
          </a:p>
        </p:txBody>
      </p:sp>
      <p:sp>
        <p:nvSpPr>
          <p:cNvPr id="223" name="Google Shape;223;p20"/>
          <p:cNvSpPr/>
          <p:nvPr/>
        </p:nvSpPr>
        <p:spPr>
          <a:xfrm rot="-5400000">
            <a:off x="4020137" y="3160440"/>
            <a:ext cx="1103522" cy="95493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rot="-5400000">
            <a:off x="4129860" y="3255395"/>
            <a:ext cx="884077" cy="76501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txBox="1"/>
          <p:nvPr/>
        </p:nvSpPr>
        <p:spPr>
          <a:xfrm>
            <a:off x="3719777" y="4114888"/>
            <a:ext cx="17238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Squada One"/>
                <a:ea typeface="Squada One"/>
                <a:cs typeface="Squada One"/>
                <a:sym typeface="Squada One"/>
              </a:rPr>
              <a:t>ePortfolio</a:t>
            </a:r>
            <a:endParaRPr>
              <a:solidFill>
                <a:srgbClr val="FFFFFF"/>
              </a:solidFill>
              <a:latin typeface="Squada One"/>
              <a:ea typeface="Squada One"/>
              <a:cs typeface="Squada One"/>
              <a:sym typeface="Squada One"/>
            </a:endParaRPr>
          </a:p>
        </p:txBody>
      </p:sp>
      <p:grpSp>
        <p:nvGrpSpPr>
          <p:cNvPr id="226" name="Google Shape;226;p20"/>
          <p:cNvGrpSpPr/>
          <p:nvPr/>
        </p:nvGrpSpPr>
        <p:grpSpPr>
          <a:xfrm>
            <a:off x="4393403" y="3496391"/>
            <a:ext cx="327823" cy="328695"/>
            <a:chOff x="-1333200" y="2770450"/>
            <a:chExt cx="291450" cy="292225"/>
          </a:xfrm>
        </p:grpSpPr>
        <p:sp>
          <p:nvSpPr>
            <p:cNvPr id="227" name="Google Shape;227;p20"/>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0"/>
          <p:cNvSpPr txBox="1"/>
          <p:nvPr>
            <p:ph type="ctrTitle"/>
          </p:nvPr>
        </p:nvSpPr>
        <p:spPr>
          <a:xfrm>
            <a:off x="2664850" y="4508975"/>
            <a:ext cx="40554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500">
                <a:solidFill>
                  <a:schemeClr val="lt1"/>
                </a:solidFill>
              </a:rPr>
              <a:t>Combine them into one platform</a:t>
            </a:r>
            <a:endParaRPr sz="2500">
              <a:solidFill>
                <a:schemeClr val="lt1"/>
              </a:solidFill>
            </a:endParaRPr>
          </a:p>
        </p:txBody>
      </p:sp>
      <p:sp>
        <p:nvSpPr>
          <p:cNvPr id="230" name="Google Shape;23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pSp>
        <p:nvGrpSpPr>
          <p:cNvPr id="235" name="Google Shape;235;p21"/>
          <p:cNvGrpSpPr/>
          <p:nvPr/>
        </p:nvGrpSpPr>
        <p:grpSpPr>
          <a:xfrm>
            <a:off x="2457787" y="2317237"/>
            <a:ext cx="4228423" cy="979620"/>
            <a:chOff x="2457787" y="2317237"/>
            <a:chExt cx="4228423" cy="979620"/>
          </a:xfrm>
        </p:grpSpPr>
        <p:sp>
          <p:nvSpPr>
            <p:cNvPr id="236" name="Google Shape;236;p21"/>
            <p:cNvSpPr/>
            <p:nvPr/>
          </p:nvSpPr>
          <p:spPr>
            <a:xfrm>
              <a:off x="2457787" y="2317237"/>
              <a:ext cx="2069813" cy="979620"/>
            </a:xfrm>
            <a:custGeom>
              <a:rect b="b" l="l" r="r" t="t"/>
              <a:pathLst>
                <a:path extrusionOk="0" h="16266" w="34368">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adFill>
              <a:gsLst>
                <a:gs pos="0">
                  <a:srgbClr val="FFFFFF">
                    <a:alpha val="21176"/>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4615554" y="2317237"/>
              <a:ext cx="2070656" cy="979620"/>
            </a:xfrm>
            <a:custGeom>
              <a:rect b="b" l="l" r="r" t="t"/>
              <a:pathLst>
                <a:path extrusionOk="0" h="16266" w="34382">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adFill>
              <a:gsLst>
                <a:gs pos="0">
                  <a:srgbClr val="FFFFFF">
                    <a:alpha val="21176"/>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a:off x="3580437" y="2317237"/>
              <a:ext cx="1978512" cy="979620"/>
            </a:xfrm>
            <a:custGeom>
              <a:rect b="b" l="l" r="r" t="t"/>
              <a:pathLst>
                <a:path extrusionOk="0" h="16266" w="32852">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adFill>
              <a:gsLst>
                <a:gs pos="0">
                  <a:srgbClr val="FFFFFF">
                    <a:alpha val="21176"/>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9" name="Google Shape;239;p21"/>
          <p:cNvCxnSpPr/>
          <p:nvPr/>
        </p:nvCxnSpPr>
        <p:spPr>
          <a:xfrm>
            <a:off x="3017888" y="3232503"/>
            <a:ext cx="0" cy="442800"/>
          </a:xfrm>
          <a:prstGeom prst="straightConnector1">
            <a:avLst/>
          </a:prstGeom>
          <a:noFill/>
          <a:ln cap="flat" cmpd="sng" w="19050">
            <a:solidFill>
              <a:srgbClr val="FFFFFF"/>
            </a:solidFill>
            <a:prstDash val="solid"/>
            <a:round/>
            <a:headEnd len="med" w="med" type="none"/>
            <a:tailEnd len="med" w="med" type="diamond"/>
          </a:ln>
        </p:spPr>
      </p:cxnSp>
      <p:cxnSp>
        <p:nvCxnSpPr>
          <p:cNvPr id="240" name="Google Shape;240;p21"/>
          <p:cNvCxnSpPr/>
          <p:nvPr/>
        </p:nvCxnSpPr>
        <p:spPr>
          <a:xfrm>
            <a:off x="5089316" y="3232503"/>
            <a:ext cx="0" cy="442800"/>
          </a:xfrm>
          <a:prstGeom prst="straightConnector1">
            <a:avLst/>
          </a:prstGeom>
          <a:noFill/>
          <a:ln cap="flat" cmpd="sng" w="19050">
            <a:solidFill>
              <a:srgbClr val="FFFFFF"/>
            </a:solidFill>
            <a:prstDash val="solid"/>
            <a:round/>
            <a:headEnd len="med" w="med" type="none"/>
            <a:tailEnd len="med" w="med" type="diamond"/>
          </a:ln>
        </p:spPr>
      </p:cxnSp>
      <p:cxnSp>
        <p:nvCxnSpPr>
          <p:cNvPr id="241" name="Google Shape;241;p21"/>
          <p:cNvCxnSpPr/>
          <p:nvPr/>
        </p:nvCxnSpPr>
        <p:spPr>
          <a:xfrm rot="10800000">
            <a:off x="6125031" y="1918672"/>
            <a:ext cx="0" cy="442800"/>
          </a:xfrm>
          <a:prstGeom prst="straightConnector1">
            <a:avLst/>
          </a:prstGeom>
          <a:noFill/>
          <a:ln cap="flat" cmpd="sng" w="19050">
            <a:solidFill>
              <a:srgbClr val="FFFFFF"/>
            </a:solidFill>
            <a:prstDash val="solid"/>
            <a:round/>
            <a:headEnd len="med" w="med" type="none"/>
            <a:tailEnd len="med" w="med" type="diamond"/>
          </a:ln>
        </p:spPr>
      </p:cxnSp>
      <p:cxnSp>
        <p:nvCxnSpPr>
          <p:cNvPr id="242" name="Google Shape;242;p21"/>
          <p:cNvCxnSpPr/>
          <p:nvPr/>
        </p:nvCxnSpPr>
        <p:spPr>
          <a:xfrm rot="10800000">
            <a:off x="4053602" y="1918672"/>
            <a:ext cx="0" cy="442800"/>
          </a:xfrm>
          <a:prstGeom prst="straightConnector1">
            <a:avLst/>
          </a:prstGeom>
          <a:noFill/>
          <a:ln cap="flat" cmpd="sng" w="19050">
            <a:solidFill>
              <a:srgbClr val="FFFFFF"/>
            </a:solidFill>
            <a:prstDash val="solid"/>
            <a:round/>
            <a:headEnd len="med" w="med" type="none"/>
            <a:tailEnd len="med" w="med" type="diamond"/>
          </a:ln>
        </p:spPr>
      </p:cxnSp>
      <p:sp>
        <p:nvSpPr>
          <p:cNvPr id="243" name="Google Shape;243;p21"/>
          <p:cNvSpPr txBox="1"/>
          <p:nvPr/>
        </p:nvSpPr>
        <p:spPr>
          <a:xfrm>
            <a:off x="2456875" y="3698175"/>
            <a:ext cx="1124400" cy="408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600">
                <a:solidFill>
                  <a:srgbClr val="FFFFFF"/>
                </a:solidFill>
                <a:latin typeface="Squada One"/>
                <a:ea typeface="Squada One"/>
                <a:cs typeface="Squada One"/>
                <a:sym typeface="Squada One"/>
              </a:rPr>
              <a:t>Interests</a:t>
            </a:r>
            <a:endParaRPr sz="1600">
              <a:solidFill>
                <a:srgbClr val="FFFFFF"/>
              </a:solidFill>
              <a:latin typeface="Squada One"/>
              <a:ea typeface="Squada One"/>
              <a:cs typeface="Squada One"/>
              <a:sym typeface="Squada One"/>
            </a:endParaRPr>
          </a:p>
        </p:txBody>
      </p:sp>
      <p:sp>
        <p:nvSpPr>
          <p:cNvPr id="244" name="Google Shape;244;p21"/>
          <p:cNvSpPr txBox="1"/>
          <p:nvPr/>
        </p:nvSpPr>
        <p:spPr>
          <a:xfrm>
            <a:off x="3491400" y="1540125"/>
            <a:ext cx="1124400" cy="408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600">
                <a:solidFill>
                  <a:srgbClr val="FFFFFF"/>
                </a:solidFill>
                <a:latin typeface="Squada One"/>
                <a:ea typeface="Squada One"/>
                <a:cs typeface="Squada One"/>
                <a:sym typeface="Squada One"/>
              </a:rPr>
              <a:t>Experience</a:t>
            </a:r>
            <a:endParaRPr sz="1600">
              <a:solidFill>
                <a:srgbClr val="FFFFFF"/>
              </a:solidFill>
              <a:latin typeface="Squada One"/>
              <a:ea typeface="Squada One"/>
              <a:cs typeface="Squada One"/>
              <a:sym typeface="Squada One"/>
            </a:endParaRPr>
          </a:p>
        </p:txBody>
      </p:sp>
      <p:sp>
        <p:nvSpPr>
          <p:cNvPr id="245" name="Google Shape;245;p21"/>
          <p:cNvSpPr txBox="1"/>
          <p:nvPr/>
        </p:nvSpPr>
        <p:spPr>
          <a:xfrm>
            <a:off x="4530699" y="3698175"/>
            <a:ext cx="1124400" cy="408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600">
                <a:solidFill>
                  <a:srgbClr val="FFFFFF"/>
                </a:solidFill>
                <a:latin typeface="Squada One"/>
                <a:ea typeface="Squada One"/>
                <a:cs typeface="Squada One"/>
                <a:sym typeface="Squada One"/>
              </a:rPr>
              <a:t>Aspirations</a:t>
            </a:r>
            <a:endParaRPr sz="1600">
              <a:solidFill>
                <a:srgbClr val="FFFFFF"/>
              </a:solidFill>
              <a:latin typeface="Squada One"/>
              <a:ea typeface="Squada One"/>
              <a:cs typeface="Squada One"/>
              <a:sym typeface="Squada One"/>
            </a:endParaRPr>
          </a:p>
        </p:txBody>
      </p:sp>
      <p:sp>
        <p:nvSpPr>
          <p:cNvPr id="246" name="Google Shape;246;p21"/>
          <p:cNvSpPr txBox="1"/>
          <p:nvPr/>
        </p:nvSpPr>
        <p:spPr>
          <a:xfrm>
            <a:off x="5492100" y="1540125"/>
            <a:ext cx="1270500" cy="408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600">
                <a:solidFill>
                  <a:srgbClr val="FFFFFF"/>
                </a:solidFill>
                <a:latin typeface="Squada One"/>
                <a:ea typeface="Squada One"/>
                <a:cs typeface="Squada One"/>
                <a:sym typeface="Squada One"/>
              </a:rPr>
              <a:t>Market trends</a:t>
            </a:r>
            <a:endParaRPr sz="1600">
              <a:solidFill>
                <a:srgbClr val="FFFFFF"/>
              </a:solidFill>
              <a:latin typeface="Squada One"/>
              <a:ea typeface="Squada One"/>
              <a:cs typeface="Squada One"/>
              <a:sym typeface="Squada One"/>
            </a:endParaRPr>
          </a:p>
        </p:txBody>
      </p:sp>
      <p:sp>
        <p:nvSpPr>
          <p:cNvPr id="247" name="Google Shape;247;p21"/>
          <p:cNvSpPr txBox="1"/>
          <p:nvPr>
            <p:ph type="ctrTitle"/>
          </p:nvPr>
        </p:nvSpPr>
        <p:spPr>
          <a:xfrm>
            <a:off x="-12" y="177000"/>
            <a:ext cx="914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A.I Model</a:t>
            </a:r>
            <a:endParaRPr>
              <a:solidFill>
                <a:schemeClr val="lt1"/>
              </a:solidFill>
            </a:endParaRPr>
          </a:p>
        </p:txBody>
      </p:sp>
      <p:cxnSp>
        <p:nvCxnSpPr>
          <p:cNvPr id="248" name="Google Shape;248;p21"/>
          <p:cNvCxnSpPr/>
          <p:nvPr/>
        </p:nvCxnSpPr>
        <p:spPr>
          <a:xfrm rot="10800000">
            <a:off x="1599600" y="2807025"/>
            <a:ext cx="881100" cy="0"/>
          </a:xfrm>
          <a:prstGeom prst="straightConnector1">
            <a:avLst/>
          </a:prstGeom>
          <a:noFill/>
          <a:ln cap="flat" cmpd="sng" w="19050">
            <a:solidFill>
              <a:srgbClr val="FFFFFF"/>
            </a:solidFill>
            <a:prstDash val="solid"/>
            <a:round/>
            <a:headEnd len="med" w="med" type="none"/>
            <a:tailEnd len="med" w="med" type="diamond"/>
          </a:ln>
        </p:spPr>
      </p:cxnSp>
      <p:sp>
        <p:nvSpPr>
          <p:cNvPr id="249" name="Google Shape;249;p21"/>
          <p:cNvSpPr txBox="1"/>
          <p:nvPr/>
        </p:nvSpPr>
        <p:spPr>
          <a:xfrm>
            <a:off x="71450" y="2602875"/>
            <a:ext cx="1490400" cy="408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600">
                <a:solidFill>
                  <a:srgbClr val="FFFFFF"/>
                </a:solidFill>
                <a:latin typeface="Squada One"/>
                <a:ea typeface="Squada One"/>
                <a:cs typeface="Squada One"/>
                <a:sym typeface="Squada One"/>
              </a:rPr>
              <a:t>Student portfolio</a:t>
            </a:r>
            <a:endParaRPr sz="1600">
              <a:solidFill>
                <a:srgbClr val="FFFFFF"/>
              </a:solidFill>
              <a:latin typeface="Squada One"/>
              <a:ea typeface="Squada One"/>
              <a:cs typeface="Squada One"/>
              <a:sym typeface="Squada One"/>
            </a:endParaRPr>
          </a:p>
        </p:txBody>
      </p:sp>
      <p:cxnSp>
        <p:nvCxnSpPr>
          <p:cNvPr id="250" name="Google Shape;250;p21"/>
          <p:cNvCxnSpPr/>
          <p:nvPr/>
        </p:nvCxnSpPr>
        <p:spPr>
          <a:xfrm>
            <a:off x="6666825" y="2807063"/>
            <a:ext cx="427200" cy="0"/>
          </a:xfrm>
          <a:prstGeom prst="straightConnector1">
            <a:avLst/>
          </a:prstGeom>
          <a:noFill/>
          <a:ln cap="flat" cmpd="sng" w="19050">
            <a:solidFill>
              <a:srgbClr val="FFFFFF"/>
            </a:solidFill>
            <a:prstDash val="solid"/>
            <a:round/>
            <a:headEnd len="med" w="med" type="none"/>
            <a:tailEnd len="med" w="med" type="diamond"/>
          </a:ln>
        </p:spPr>
      </p:cxnSp>
      <p:sp>
        <p:nvSpPr>
          <p:cNvPr id="251" name="Google Shape;251;p21"/>
          <p:cNvSpPr txBox="1"/>
          <p:nvPr/>
        </p:nvSpPr>
        <p:spPr>
          <a:xfrm>
            <a:off x="7167400" y="2602875"/>
            <a:ext cx="1755300" cy="563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600">
                <a:solidFill>
                  <a:srgbClr val="FFFFFF"/>
                </a:solidFill>
                <a:latin typeface="Squada One"/>
                <a:ea typeface="Squada One"/>
                <a:cs typeface="Squada One"/>
                <a:sym typeface="Squada One"/>
              </a:rPr>
              <a:t>Personalized Course Recommendations</a:t>
            </a:r>
            <a:endParaRPr sz="1600">
              <a:solidFill>
                <a:srgbClr val="FFFFFF"/>
              </a:solidFill>
              <a:latin typeface="Squada One"/>
              <a:ea typeface="Squada One"/>
              <a:cs typeface="Squada One"/>
              <a:sym typeface="Squada One"/>
            </a:endParaRPr>
          </a:p>
        </p:txBody>
      </p:sp>
      <p:grpSp>
        <p:nvGrpSpPr>
          <p:cNvPr id="252" name="Google Shape;252;p21"/>
          <p:cNvGrpSpPr/>
          <p:nvPr/>
        </p:nvGrpSpPr>
        <p:grpSpPr>
          <a:xfrm>
            <a:off x="5953778" y="2632797"/>
            <a:ext cx="348568" cy="348568"/>
            <a:chOff x="-61783350" y="2297100"/>
            <a:chExt cx="316650" cy="316650"/>
          </a:xfrm>
        </p:grpSpPr>
        <p:sp>
          <p:nvSpPr>
            <p:cNvPr id="253" name="Google Shape;253;p21"/>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1"/>
          <p:cNvGrpSpPr/>
          <p:nvPr/>
        </p:nvGrpSpPr>
        <p:grpSpPr>
          <a:xfrm>
            <a:off x="4942370" y="2638853"/>
            <a:ext cx="293871" cy="336332"/>
            <a:chOff x="-51708850" y="2305750"/>
            <a:chExt cx="278050" cy="318225"/>
          </a:xfrm>
        </p:grpSpPr>
        <p:sp>
          <p:nvSpPr>
            <p:cNvPr id="256" name="Google Shape;256;p21"/>
            <p:cNvSpPr/>
            <p:nvPr/>
          </p:nvSpPr>
          <p:spPr>
            <a:xfrm>
              <a:off x="-51617475" y="2455400"/>
              <a:ext cx="18125" cy="18150"/>
            </a:xfrm>
            <a:custGeom>
              <a:rect b="b" l="l" r="r" t="t"/>
              <a:pathLst>
                <a:path extrusionOk="0" h="726" w="725">
                  <a:moveTo>
                    <a:pt x="378" y="1"/>
                  </a:moveTo>
                  <a:cubicBezTo>
                    <a:pt x="189" y="1"/>
                    <a:pt x="0" y="158"/>
                    <a:pt x="0" y="347"/>
                  </a:cubicBezTo>
                  <a:cubicBezTo>
                    <a:pt x="0" y="536"/>
                    <a:pt x="189" y="725"/>
                    <a:pt x="378" y="725"/>
                  </a:cubicBezTo>
                  <a:cubicBezTo>
                    <a:pt x="568" y="725"/>
                    <a:pt x="725" y="536"/>
                    <a:pt x="725" y="347"/>
                  </a:cubicBezTo>
                  <a:cubicBezTo>
                    <a:pt x="725" y="158"/>
                    <a:pt x="568"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51541875" y="2455400"/>
              <a:ext cx="17350" cy="18150"/>
            </a:xfrm>
            <a:custGeom>
              <a:rect b="b" l="l" r="r" t="t"/>
              <a:pathLst>
                <a:path extrusionOk="0" h="726" w="694">
                  <a:moveTo>
                    <a:pt x="347" y="1"/>
                  </a:moveTo>
                  <a:cubicBezTo>
                    <a:pt x="158" y="1"/>
                    <a:pt x="1" y="158"/>
                    <a:pt x="1" y="347"/>
                  </a:cubicBezTo>
                  <a:cubicBezTo>
                    <a:pt x="1" y="536"/>
                    <a:pt x="158" y="725"/>
                    <a:pt x="347" y="725"/>
                  </a:cubicBezTo>
                  <a:cubicBezTo>
                    <a:pt x="536" y="725"/>
                    <a:pt x="694" y="536"/>
                    <a:pt x="694" y="347"/>
                  </a:cubicBezTo>
                  <a:cubicBezTo>
                    <a:pt x="694"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51708850" y="2305750"/>
              <a:ext cx="278050" cy="318225"/>
            </a:xfrm>
            <a:custGeom>
              <a:rect b="b" l="l" r="r" t="t"/>
              <a:pathLst>
                <a:path extrusionOk="0" h="12729" w="11122">
                  <a:moveTo>
                    <a:pt x="1765" y="725"/>
                  </a:moveTo>
                  <a:cubicBezTo>
                    <a:pt x="1986" y="725"/>
                    <a:pt x="2143" y="883"/>
                    <a:pt x="2143" y="1072"/>
                  </a:cubicBezTo>
                  <a:cubicBezTo>
                    <a:pt x="2143" y="1261"/>
                    <a:pt x="1986" y="1419"/>
                    <a:pt x="1765" y="1419"/>
                  </a:cubicBezTo>
                  <a:cubicBezTo>
                    <a:pt x="1576" y="1419"/>
                    <a:pt x="1419" y="1261"/>
                    <a:pt x="1419" y="1072"/>
                  </a:cubicBezTo>
                  <a:cubicBezTo>
                    <a:pt x="1419" y="915"/>
                    <a:pt x="1576" y="725"/>
                    <a:pt x="1765" y="725"/>
                  </a:cubicBezTo>
                  <a:close/>
                  <a:moveTo>
                    <a:pt x="5514" y="725"/>
                  </a:moveTo>
                  <a:cubicBezTo>
                    <a:pt x="5703" y="725"/>
                    <a:pt x="5861" y="883"/>
                    <a:pt x="5861" y="1072"/>
                  </a:cubicBezTo>
                  <a:cubicBezTo>
                    <a:pt x="5861" y="1261"/>
                    <a:pt x="5703" y="1419"/>
                    <a:pt x="5514" y="1419"/>
                  </a:cubicBezTo>
                  <a:cubicBezTo>
                    <a:pt x="5325" y="1419"/>
                    <a:pt x="5168" y="1261"/>
                    <a:pt x="5168" y="1072"/>
                  </a:cubicBezTo>
                  <a:cubicBezTo>
                    <a:pt x="5136" y="915"/>
                    <a:pt x="5294" y="725"/>
                    <a:pt x="5514" y="725"/>
                  </a:cubicBezTo>
                  <a:close/>
                  <a:moveTo>
                    <a:pt x="9232" y="725"/>
                  </a:moveTo>
                  <a:cubicBezTo>
                    <a:pt x="9421" y="725"/>
                    <a:pt x="9578" y="883"/>
                    <a:pt x="9578" y="1072"/>
                  </a:cubicBezTo>
                  <a:cubicBezTo>
                    <a:pt x="9578" y="1261"/>
                    <a:pt x="9421" y="1419"/>
                    <a:pt x="9232" y="1419"/>
                  </a:cubicBezTo>
                  <a:cubicBezTo>
                    <a:pt x="9011" y="1419"/>
                    <a:pt x="8885" y="1261"/>
                    <a:pt x="8885" y="1072"/>
                  </a:cubicBezTo>
                  <a:cubicBezTo>
                    <a:pt x="8854" y="915"/>
                    <a:pt x="9011" y="725"/>
                    <a:pt x="9232" y="725"/>
                  </a:cubicBezTo>
                  <a:close/>
                  <a:moveTo>
                    <a:pt x="5483" y="3277"/>
                  </a:moveTo>
                  <a:lnTo>
                    <a:pt x="5987" y="3781"/>
                  </a:lnTo>
                  <a:lnTo>
                    <a:pt x="5483" y="4286"/>
                  </a:lnTo>
                  <a:lnTo>
                    <a:pt x="4979" y="3781"/>
                  </a:lnTo>
                  <a:lnTo>
                    <a:pt x="5483" y="3277"/>
                  </a:lnTo>
                  <a:close/>
                  <a:moveTo>
                    <a:pt x="8602" y="2049"/>
                  </a:moveTo>
                  <a:lnTo>
                    <a:pt x="8822" y="2175"/>
                  </a:lnTo>
                  <a:lnTo>
                    <a:pt x="8822" y="4443"/>
                  </a:lnTo>
                  <a:lnTo>
                    <a:pt x="6396" y="4443"/>
                  </a:lnTo>
                  <a:lnTo>
                    <a:pt x="6837" y="4034"/>
                  </a:lnTo>
                  <a:cubicBezTo>
                    <a:pt x="6995" y="3876"/>
                    <a:pt x="6995" y="3624"/>
                    <a:pt x="6837" y="3498"/>
                  </a:cubicBezTo>
                  <a:lnTo>
                    <a:pt x="5766" y="2458"/>
                  </a:lnTo>
                  <a:cubicBezTo>
                    <a:pt x="5687" y="2380"/>
                    <a:pt x="5585" y="2340"/>
                    <a:pt x="5491" y="2340"/>
                  </a:cubicBezTo>
                  <a:cubicBezTo>
                    <a:pt x="5396" y="2340"/>
                    <a:pt x="5309" y="2380"/>
                    <a:pt x="5262" y="2458"/>
                  </a:cubicBezTo>
                  <a:lnTo>
                    <a:pt x="4191" y="3498"/>
                  </a:lnTo>
                  <a:cubicBezTo>
                    <a:pt x="4033" y="3655"/>
                    <a:pt x="4033" y="3907"/>
                    <a:pt x="4191" y="4034"/>
                  </a:cubicBezTo>
                  <a:lnTo>
                    <a:pt x="4632" y="4443"/>
                  </a:lnTo>
                  <a:lnTo>
                    <a:pt x="2175" y="4443"/>
                  </a:lnTo>
                  <a:lnTo>
                    <a:pt x="2175" y="2175"/>
                  </a:lnTo>
                  <a:lnTo>
                    <a:pt x="2427" y="2049"/>
                  </a:lnTo>
                  <a:lnTo>
                    <a:pt x="3435" y="2868"/>
                  </a:lnTo>
                  <a:cubicBezTo>
                    <a:pt x="3498" y="2931"/>
                    <a:pt x="3577" y="2962"/>
                    <a:pt x="3655" y="2962"/>
                  </a:cubicBezTo>
                  <a:cubicBezTo>
                    <a:pt x="3734" y="2962"/>
                    <a:pt x="3813" y="2931"/>
                    <a:pt x="3876" y="2868"/>
                  </a:cubicBezTo>
                  <a:lnTo>
                    <a:pt x="4884" y="2049"/>
                  </a:lnTo>
                  <a:cubicBezTo>
                    <a:pt x="5042" y="2175"/>
                    <a:pt x="5231" y="2206"/>
                    <a:pt x="5483" y="2206"/>
                  </a:cubicBezTo>
                  <a:cubicBezTo>
                    <a:pt x="5672" y="2206"/>
                    <a:pt x="5924" y="2143"/>
                    <a:pt x="6081" y="2049"/>
                  </a:cubicBezTo>
                  <a:lnTo>
                    <a:pt x="7089" y="2868"/>
                  </a:lnTo>
                  <a:cubicBezTo>
                    <a:pt x="7152" y="2931"/>
                    <a:pt x="7231" y="2962"/>
                    <a:pt x="7314" y="2962"/>
                  </a:cubicBezTo>
                  <a:cubicBezTo>
                    <a:pt x="7397" y="2962"/>
                    <a:pt x="7483" y="2931"/>
                    <a:pt x="7562" y="2868"/>
                  </a:cubicBezTo>
                  <a:lnTo>
                    <a:pt x="8602" y="2049"/>
                  </a:lnTo>
                  <a:close/>
                  <a:moveTo>
                    <a:pt x="1419" y="5199"/>
                  </a:moveTo>
                  <a:lnTo>
                    <a:pt x="1419" y="6711"/>
                  </a:lnTo>
                  <a:cubicBezTo>
                    <a:pt x="977" y="6711"/>
                    <a:pt x="662" y="6396"/>
                    <a:pt x="662" y="5955"/>
                  </a:cubicBezTo>
                  <a:cubicBezTo>
                    <a:pt x="662" y="5546"/>
                    <a:pt x="1041" y="5199"/>
                    <a:pt x="1419" y="5199"/>
                  </a:cubicBezTo>
                  <a:close/>
                  <a:moveTo>
                    <a:pt x="9610" y="5199"/>
                  </a:moveTo>
                  <a:cubicBezTo>
                    <a:pt x="10019" y="5199"/>
                    <a:pt x="10366" y="5546"/>
                    <a:pt x="10366" y="5955"/>
                  </a:cubicBezTo>
                  <a:cubicBezTo>
                    <a:pt x="10366" y="6333"/>
                    <a:pt x="10019" y="6711"/>
                    <a:pt x="9610" y="6711"/>
                  </a:cubicBezTo>
                  <a:lnTo>
                    <a:pt x="9610" y="5199"/>
                  </a:lnTo>
                  <a:close/>
                  <a:moveTo>
                    <a:pt x="8822" y="5199"/>
                  </a:moveTo>
                  <a:lnTo>
                    <a:pt x="8822" y="8602"/>
                  </a:lnTo>
                  <a:lnTo>
                    <a:pt x="8224" y="8791"/>
                  </a:lnTo>
                  <a:cubicBezTo>
                    <a:pt x="8167" y="8807"/>
                    <a:pt x="8105" y="8815"/>
                    <a:pt x="8043" y="8815"/>
                  </a:cubicBezTo>
                  <a:cubicBezTo>
                    <a:pt x="7863" y="8815"/>
                    <a:pt x="7671" y="8750"/>
                    <a:pt x="7531" y="8633"/>
                  </a:cubicBezTo>
                  <a:cubicBezTo>
                    <a:pt x="7239" y="8342"/>
                    <a:pt x="6873" y="8200"/>
                    <a:pt x="6512" y="8200"/>
                  </a:cubicBezTo>
                  <a:cubicBezTo>
                    <a:pt x="6132" y="8200"/>
                    <a:pt x="5758" y="8358"/>
                    <a:pt x="5483" y="8665"/>
                  </a:cubicBezTo>
                  <a:cubicBezTo>
                    <a:pt x="5217" y="8382"/>
                    <a:pt x="4828" y="8222"/>
                    <a:pt x="4432" y="8222"/>
                  </a:cubicBezTo>
                  <a:cubicBezTo>
                    <a:pt x="4078" y="8222"/>
                    <a:pt x="3718" y="8350"/>
                    <a:pt x="3435" y="8633"/>
                  </a:cubicBezTo>
                  <a:cubicBezTo>
                    <a:pt x="3303" y="8765"/>
                    <a:pt x="3141" y="8820"/>
                    <a:pt x="2958" y="8820"/>
                  </a:cubicBezTo>
                  <a:cubicBezTo>
                    <a:pt x="2879" y="8820"/>
                    <a:pt x="2796" y="8810"/>
                    <a:pt x="2710" y="8791"/>
                  </a:cubicBezTo>
                  <a:lnTo>
                    <a:pt x="2080" y="8602"/>
                  </a:lnTo>
                  <a:lnTo>
                    <a:pt x="2080" y="5199"/>
                  </a:lnTo>
                  <a:close/>
                  <a:moveTo>
                    <a:pt x="4442" y="8945"/>
                  </a:moveTo>
                  <a:cubicBezTo>
                    <a:pt x="4678" y="8945"/>
                    <a:pt x="4913" y="9062"/>
                    <a:pt x="5042" y="9263"/>
                  </a:cubicBezTo>
                  <a:cubicBezTo>
                    <a:pt x="4853" y="9484"/>
                    <a:pt x="4601" y="9767"/>
                    <a:pt x="4096" y="9925"/>
                  </a:cubicBezTo>
                  <a:cubicBezTo>
                    <a:pt x="3889" y="10000"/>
                    <a:pt x="3677" y="10035"/>
                    <a:pt x="3468" y="10035"/>
                  </a:cubicBezTo>
                  <a:cubicBezTo>
                    <a:pt x="2882" y="10035"/>
                    <a:pt x="2317" y="9759"/>
                    <a:pt x="1923" y="9295"/>
                  </a:cubicBezTo>
                  <a:lnTo>
                    <a:pt x="1923" y="9295"/>
                  </a:lnTo>
                  <a:lnTo>
                    <a:pt x="2521" y="9484"/>
                  </a:lnTo>
                  <a:cubicBezTo>
                    <a:pt x="2673" y="9531"/>
                    <a:pt x="2831" y="9556"/>
                    <a:pt x="2987" y="9556"/>
                  </a:cubicBezTo>
                  <a:cubicBezTo>
                    <a:pt x="3350" y="9556"/>
                    <a:pt x="3706" y="9423"/>
                    <a:pt x="3970" y="9137"/>
                  </a:cubicBezTo>
                  <a:cubicBezTo>
                    <a:pt x="4102" y="9006"/>
                    <a:pt x="4273" y="8945"/>
                    <a:pt x="4442" y="8945"/>
                  </a:cubicBezTo>
                  <a:close/>
                  <a:moveTo>
                    <a:pt x="6546" y="9022"/>
                  </a:moveTo>
                  <a:cubicBezTo>
                    <a:pt x="6718" y="9022"/>
                    <a:pt x="6892" y="9080"/>
                    <a:pt x="7026" y="9200"/>
                  </a:cubicBezTo>
                  <a:cubicBezTo>
                    <a:pt x="7299" y="9496"/>
                    <a:pt x="7671" y="9644"/>
                    <a:pt x="8046" y="9644"/>
                  </a:cubicBezTo>
                  <a:cubicBezTo>
                    <a:pt x="8191" y="9644"/>
                    <a:pt x="8336" y="9622"/>
                    <a:pt x="8476" y="9578"/>
                  </a:cubicBezTo>
                  <a:lnTo>
                    <a:pt x="9074" y="9326"/>
                  </a:lnTo>
                  <a:lnTo>
                    <a:pt x="9074" y="9326"/>
                  </a:lnTo>
                  <a:cubicBezTo>
                    <a:pt x="8677" y="9794"/>
                    <a:pt x="8107" y="10053"/>
                    <a:pt x="7517" y="10053"/>
                  </a:cubicBezTo>
                  <a:cubicBezTo>
                    <a:pt x="7312" y="10053"/>
                    <a:pt x="7104" y="10022"/>
                    <a:pt x="6900" y="9956"/>
                  </a:cubicBezTo>
                  <a:cubicBezTo>
                    <a:pt x="6428" y="9799"/>
                    <a:pt x="6144" y="9547"/>
                    <a:pt x="5955" y="9326"/>
                  </a:cubicBezTo>
                  <a:cubicBezTo>
                    <a:pt x="6082" y="9127"/>
                    <a:pt x="6313" y="9022"/>
                    <a:pt x="6546" y="9022"/>
                  </a:cubicBezTo>
                  <a:close/>
                  <a:moveTo>
                    <a:pt x="5514" y="9893"/>
                  </a:moveTo>
                  <a:cubicBezTo>
                    <a:pt x="5640" y="10019"/>
                    <a:pt x="5798" y="10177"/>
                    <a:pt x="6081" y="10334"/>
                  </a:cubicBezTo>
                  <a:cubicBezTo>
                    <a:pt x="5924" y="10397"/>
                    <a:pt x="5703" y="10492"/>
                    <a:pt x="5514" y="10492"/>
                  </a:cubicBezTo>
                  <a:cubicBezTo>
                    <a:pt x="5325" y="10492"/>
                    <a:pt x="5136" y="10429"/>
                    <a:pt x="4979" y="10334"/>
                  </a:cubicBezTo>
                  <a:cubicBezTo>
                    <a:pt x="5231" y="10177"/>
                    <a:pt x="5388" y="10019"/>
                    <a:pt x="5514" y="9893"/>
                  </a:cubicBezTo>
                  <a:close/>
                  <a:moveTo>
                    <a:pt x="6774" y="10681"/>
                  </a:moveTo>
                  <a:cubicBezTo>
                    <a:pt x="7011" y="10749"/>
                    <a:pt x="7247" y="10780"/>
                    <a:pt x="7484" y="10780"/>
                  </a:cubicBezTo>
                  <a:cubicBezTo>
                    <a:pt x="7688" y="10780"/>
                    <a:pt x="7893" y="10756"/>
                    <a:pt x="8098" y="10713"/>
                  </a:cubicBezTo>
                  <a:lnTo>
                    <a:pt x="8098" y="10713"/>
                  </a:lnTo>
                  <a:cubicBezTo>
                    <a:pt x="7499" y="11500"/>
                    <a:pt x="6554" y="11973"/>
                    <a:pt x="5514" y="11973"/>
                  </a:cubicBezTo>
                  <a:cubicBezTo>
                    <a:pt x="4506" y="11973"/>
                    <a:pt x="3498" y="11500"/>
                    <a:pt x="2868" y="10713"/>
                  </a:cubicBezTo>
                  <a:lnTo>
                    <a:pt x="2868" y="10713"/>
                  </a:lnTo>
                  <a:cubicBezTo>
                    <a:pt x="3072" y="10756"/>
                    <a:pt x="3277" y="10780"/>
                    <a:pt x="3482" y="10780"/>
                  </a:cubicBezTo>
                  <a:cubicBezTo>
                    <a:pt x="3718" y="10780"/>
                    <a:pt x="3955" y="10749"/>
                    <a:pt x="4191" y="10681"/>
                  </a:cubicBezTo>
                  <a:cubicBezTo>
                    <a:pt x="4538" y="11028"/>
                    <a:pt x="5010" y="11217"/>
                    <a:pt x="5483" y="11217"/>
                  </a:cubicBezTo>
                  <a:cubicBezTo>
                    <a:pt x="5955" y="11217"/>
                    <a:pt x="6459" y="11028"/>
                    <a:pt x="6774" y="10681"/>
                  </a:cubicBezTo>
                  <a:close/>
                  <a:moveTo>
                    <a:pt x="1860" y="1"/>
                  </a:moveTo>
                  <a:cubicBezTo>
                    <a:pt x="1261" y="1"/>
                    <a:pt x="757" y="505"/>
                    <a:pt x="757" y="1104"/>
                  </a:cubicBezTo>
                  <a:cubicBezTo>
                    <a:pt x="757" y="1576"/>
                    <a:pt x="1072" y="2017"/>
                    <a:pt x="1513" y="2175"/>
                  </a:cubicBezTo>
                  <a:lnTo>
                    <a:pt x="1513" y="4443"/>
                  </a:lnTo>
                  <a:cubicBezTo>
                    <a:pt x="662" y="4443"/>
                    <a:pt x="1" y="5105"/>
                    <a:pt x="1" y="5955"/>
                  </a:cubicBezTo>
                  <a:cubicBezTo>
                    <a:pt x="1" y="6774"/>
                    <a:pt x="662" y="7436"/>
                    <a:pt x="1513" y="7436"/>
                  </a:cubicBezTo>
                  <a:lnTo>
                    <a:pt x="1513" y="8350"/>
                  </a:lnTo>
                  <a:lnTo>
                    <a:pt x="1261" y="8287"/>
                  </a:lnTo>
                  <a:cubicBezTo>
                    <a:pt x="1214" y="8270"/>
                    <a:pt x="1168" y="8262"/>
                    <a:pt x="1124" y="8262"/>
                  </a:cubicBezTo>
                  <a:cubicBezTo>
                    <a:pt x="846" y="8262"/>
                    <a:pt x="657" y="8577"/>
                    <a:pt x="820" y="8822"/>
                  </a:cubicBezTo>
                  <a:cubicBezTo>
                    <a:pt x="1356" y="9610"/>
                    <a:pt x="1450" y="9799"/>
                    <a:pt x="1765" y="10082"/>
                  </a:cubicBezTo>
                  <a:cubicBezTo>
                    <a:pt x="2364" y="11658"/>
                    <a:pt x="3907" y="12729"/>
                    <a:pt x="5609" y="12729"/>
                  </a:cubicBezTo>
                  <a:cubicBezTo>
                    <a:pt x="7278" y="12729"/>
                    <a:pt x="8822" y="11658"/>
                    <a:pt x="9421" y="10082"/>
                  </a:cubicBezTo>
                  <a:cubicBezTo>
                    <a:pt x="9736" y="9799"/>
                    <a:pt x="9862" y="9610"/>
                    <a:pt x="10366" y="8822"/>
                  </a:cubicBezTo>
                  <a:cubicBezTo>
                    <a:pt x="10529" y="8577"/>
                    <a:pt x="10340" y="8262"/>
                    <a:pt x="10062" y="8262"/>
                  </a:cubicBezTo>
                  <a:cubicBezTo>
                    <a:pt x="10018" y="8262"/>
                    <a:pt x="9972" y="8270"/>
                    <a:pt x="9925" y="8287"/>
                  </a:cubicBezTo>
                  <a:lnTo>
                    <a:pt x="9704" y="8350"/>
                  </a:lnTo>
                  <a:lnTo>
                    <a:pt x="9704" y="7436"/>
                  </a:lnTo>
                  <a:cubicBezTo>
                    <a:pt x="10429" y="7436"/>
                    <a:pt x="11122" y="6774"/>
                    <a:pt x="11122" y="5955"/>
                  </a:cubicBezTo>
                  <a:cubicBezTo>
                    <a:pt x="11122" y="5136"/>
                    <a:pt x="10429" y="4443"/>
                    <a:pt x="9610" y="4443"/>
                  </a:cubicBezTo>
                  <a:lnTo>
                    <a:pt x="9610" y="2175"/>
                  </a:lnTo>
                  <a:cubicBezTo>
                    <a:pt x="10051" y="2017"/>
                    <a:pt x="10366" y="1608"/>
                    <a:pt x="10366" y="1104"/>
                  </a:cubicBezTo>
                  <a:cubicBezTo>
                    <a:pt x="10366" y="473"/>
                    <a:pt x="9862" y="1"/>
                    <a:pt x="9263" y="1"/>
                  </a:cubicBezTo>
                  <a:cubicBezTo>
                    <a:pt x="8633" y="1"/>
                    <a:pt x="8161" y="505"/>
                    <a:pt x="8161" y="1104"/>
                  </a:cubicBezTo>
                  <a:cubicBezTo>
                    <a:pt x="8161" y="1230"/>
                    <a:pt x="8192" y="1324"/>
                    <a:pt x="8224" y="1450"/>
                  </a:cubicBezTo>
                  <a:lnTo>
                    <a:pt x="7405" y="2080"/>
                  </a:lnTo>
                  <a:lnTo>
                    <a:pt x="6585" y="1450"/>
                  </a:lnTo>
                  <a:cubicBezTo>
                    <a:pt x="6617" y="1324"/>
                    <a:pt x="6648" y="1230"/>
                    <a:pt x="6648" y="1104"/>
                  </a:cubicBezTo>
                  <a:cubicBezTo>
                    <a:pt x="6648" y="473"/>
                    <a:pt x="6144" y="1"/>
                    <a:pt x="5546" y="1"/>
                  </a:cubicBezTo>
                  <a:cubicBezTo>
                    <a:pt x="4916" y="1"/>
                    <a:pt x="4443" y="505"/>
                    <a:pt x="4443" y="1104"/>
                  </a:cubicBezTo>
                  <a:cubicBezTo>
                    <a:pt x="4443" y="1230"/>
                    <a:pt x="4506" y="1324"/>
                    <a:pt x="4538" y="1450"/>
                  </a:cubicBezTo>
                  <a:lnTo>
                    <a:pt x="3718" y="2080"/>
                  </a:lnTo>
                  <a:lnTo>
                    <a:pt x="2868" y="1450"/>
                  </a:lnTo>
                  <a:cubicBezTo>
                    <a:pt x="2931" y="1324"/>
                    <a:pt x="2962" y="1230"/>
                    <a:pt x="2962" y="1104"/>
                  </a:cubicBezTo>
                  <a:cubicBezTo>
                    <a:pt x="2962" y="473"/>
                    <a:pt x="2458" y="1"/>
                    <a:pt x="18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1"/>
          <p:cNvGrpSpPr/>
          <p:nvPr/>
        </p:nvGrpSpPr>
        <p:grpSpPr>
          <a:xfrm>
            <a:off x="3911636" y="2641038"/>
            <a:ext cx="283944" cy="331959"/>
            <a:chOff x="-48237000" y="2342650"/>
            <a:chExt cx="256800" cy="300225"/>
          </a:xfrm>
        </p:grpSpPr>
        <p:sp>
          <p:nvSpPr>
            <p:cNvPr id="260" name="Google Shape;260;p21"/>
            <p:cNvSpPr/>
            <p:nvPr/>
          </p:nvSpPr>
          <p:spPr>
            <a:xfrm>
              <a:off x="-48237000" y="2342650"/>
              <a:ext cx="256800" cy="300225"/>
            </a:xfrm>
            <a:custGeom>
              <a:rect b="b" l="l" r="r" t="t"/>
              <a:pathLst>
                <a:path extrusionOk="0" h="12009" w="10272">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48195250" y="2377425"/>
              <a:ext cx="144150" cy="140225"/>
            </a:xfrm>
            <a:custGeom>
              <a:rect b="b" l="l" r="r" t="t"/>
              <a:pathLst>
                <a:path extrusionOk="0" h="5609" w="5766">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48150350" y="2422325"/>
              <a:ext cx="52775" cy="52800"/>
            </a:xfrm>
            <a:custGeom>
              <a:rect b="b" l="l" r="r" t="t"/>
              <a:pathLst>
                <a:path extrusionOk="0" h="2112" w="2111">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21"/>
          <p:cNvGrpSpPr/>
          <p:nvPr/>
        </p:nvGrpSpPr>
        <p:grpSpPr>
          <a:xfrm>
            <a:off x="2847913" y="2602876"/>
            <a:ext cx="342328" cy="339793"/>
            <a:chOff x="-13966675" y="1639700"/>
            <a:chExt cx="354450" cy="351825"/>
          </a:xfrm>
        </p:grpSpPr>
        <p:sp>
          <p:nvSpPr>
            <p:cNvPr id="264" name="Google Shape;264;p21"/>
            <p:cNvSpPr/>
            <p:nvPr/>
          </p:nvSpPr>
          <p:spPr>
            <a:xfrm>
              <a:off x="-13776875" y="1888525"/>
              <a:ext cx="104775" cy="37625"/>
            </a:xfrm>
            <a:custGeom>
              <a:rect b="b" l="l" r="r" t="t"/>
              <a:pathLst>
                <a:path extrusionOk="0" h="1505" w="4191">
                  <a:moveTo>
                    <a:pt x="442" y="0"/>
                  </a:moveTo>
                  <a:cubicBezTo>
                    <a:pt x="339" y="0"/>
                    <a:pt x="237" y="40"/>
                    <a:pt x="158" y="118"/>
                  </a:cubicBezTo>
                  <a:cubicBezTo>
                    <a:pt x="1" y="276"/>
                    <a:pt x="1" y="559"/>
                    <a:pt x="158" y="717"/>
                  </a:cubicBezTo>
                  <a:cubicBezTo>
                    <a:pt x="725" y="1253"/>
                    <a:pt x="1418" y="1505"/>
                    <a:pt x="2112" y="1505"/>
                  </a:cubicBezTo>
                  <a:cubicBezTo>
                    <a:pt x="2805" y="1505"/>
                    <a:pt x="3498" y="1221"/>
                    <a:pt x="4033" y="717"/>
                  </a:cubicBezTo>
                  <a:cubicBezTo>
                    <a:pt x="4191" y="559"/>
                    <a:pt x="4191" y="276"/>
                    <a:pt x="4033" y="118"/>
                  </a:cubicBezTo>
                  <a:cubicBezTo>
                    <a:pt x="3955" y="40"/>
                    <a:pt x="3844" y="0"/>
                    <a:pt x="3734" y="0"/>
                  </a:cubicBezTo>
                  <a:cubicBezTo>
                    <a:pt x="3624" y="0"/>
                    <a:pt x="3514" y="40"/>
                    <a:pt x="3435" y="118"/>
                  </a:cubicBezTo>
                  <a:cubicBezTo>
                    <a:pt x="3057" y="496"/>
                    <a:pt x="2568" y="685"/>
                    <a:pt x="2080" y="685"/>
                  </a:cubicBezTo>
                  <a:cubicBezTo>
                    <a:pt x="1592" y="685"/>
                    <a:pt x="1103" y="496"/>
                    <a:pt x="725" y="118"/>
                  </a:cubicBezTo>
                  <a:cubicBezTo>
                    <a:pt x="647" y="40"/>
                    <a:pt x="544"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13966675" y="1639700"/>
              <a:ext cx="354450" cy="351825"/>
            </a:xfrm>
            <a:custGeom>
              <a:rect b="b" l="l" r="r" t="t"/>
              <a:pathLst>
                <a:path extrusionOk="0" h="14073" w="14178">
                  <a:moveTo>
                    <a:pt x="8412" y="998"/>
                  </a:moveTo>
                  <a:lnTo>
                    <a:pt x="8412" y="4085"/>
                  </a:lnTo>
                  <a:cubicBezTo>
                    <a:pt x="7467" y="3959"/>
                    <a:pt x="6585" y="3739"/>
                    <a:pt x="5671" y="3361"/>
                  </a:cubicBezTo>
                  <a:cubicBezTo>
                    <a:pt x="5625" y="3349"/>
                    <a:pt x="5574" y="3342"/>
                    <a:pt x="5523" y="3342"/>
                  </a:cubicBezTo>
                  <a:cubicBezTo>
                    <a:pt x="5434" y="3342"/>
                    <a:pt x="5341" y="3364"/>
                    <a:pt x="5261" y="3424"/>
                  </a:cubicBezTo>
                  <a:cubicBezTo>
                    <a:pt x="5167" y="3487"/>
                    <a:pt x="5072" y="3613"/>
                    <a:pt x="5072" y="3770"/>
                  </a:cubicBezTo>
                  <a:lnTo>
                    <a:pt x="5072" y="6669"/>
                  </a:lnTo>
                  <a:cubicBezTo>
                    <a:pt x="4957" y="6656"/>
                    <a:pt x="4841" y="6650"/>
                    <a:pt x="4724" y="6650"/>
                  </a:cubicBezTo>
                  <a:cubicBezTo>
                    <a:pt x="3979" y="6650"/>
                    <a:pt x="3223" y="6912"/>
                    <a:pt x="2678" y="7456"/>
                  </a:cubicBezTo>
                  <a:cubicBezTo>
                    <a:pt x="2520" y="7614"/>
                    <a:pt x="2520" y="7898"/>
                    <a:pt x="2678" y="8055"/>
                  </a:cubicBezTo>
                  <a:cubicBezTo>
                    <a:pt x="2757" y="8134"/>
                    <a:pt x="2867" y="8173"/>
                    <a:pt x="2977" y="8173"/>
                  </a:cubicBezTo>
                  <a:cubicBezTo>
                    <a:pt x="3088" y="8173"/>
                    <a:pt x="3198" y="8134"/>
                    <a:pt x="3277" y="8055"/>
                  </a:cubicBezTo>
                  <a:cubicBezTo>
                    <a:pt x="3639" y="7692"/>
                    <a:pt x="4132" y="7497"/>
                    <a:pt x="4627" y="7497"/>
                  </a:cubicBezTo>
                  <a:cubicBezTo>
                    <a:pt x="4776" y="7497"/>
                    <a:pt x="4926" y="7514"/>
                    <a:pt x="5072" y="7551"/>
                  </a:cubicBezTo>
                  <a:lnTo>
                    <a:pt x="5072" y="8654"/>
                  </a:lnTo>
                  <a:cubicBezTo>
                    <a:pt x="5072" y="9032"/>
                    <a:pt x="5104" y="9441"/>
                    <a:pt x="5198" y="9788"/>
                  </a:cubicBezTo>
                  <a:cubicBezTo>
                    <a:pt x="5041" y="9819"/>
                    <a:pt x="4852" y="9914"/>
                    <a:pt x="4631" y="9945"/>
                  </a:cubicBezTo>
                  <a:cubicBezTo>
                    <a:pt x="2489" y="9473"/>
                    <a:pt x="914" y="7551"/>
                    <a:pt x="914" y="5346"/>
                  </a:cubicBezTo>
                  <a:lnTo>
                    <a:pt x="914" y="998"/>
                  </a:lnTo>
                  <a:lnTo>
                    <a:pt x="945" y="998"/>
                  </a:lnTo>
                  <a:cubicBezTo>
                    <a:pt x="2111" y="1408"/>
                    <a:pt x="3434" y="1628"/>
                    <a:pt x="4694" y="1628"/>
                  </a:cubicBezTo>
                  <a:cubicBezTo>
                    <a:pt x="5954" y="1628"/>
                    <a:pt x="7246" y="1439"/>
                    <a:pt x="8412" y="998"/>
                  </a:cubicBezTo>
                  <a:close/>
                  <a:moveTo>
                    <a:pt x="13421" y="4369"/>
                  </a:moveTo>
                  <a:lnTo>
                    <a:pt x="13421" y="8654"/>
                  </a:lnTo>
                  <a:cubicBezTo>
                    <a:pt x="13421" y="10890"/>
                    <a:pt x="11846" y="12812"/>
                    <a:pt x="9672" y="13285"/>
                  </a:cubicBezTo>
                  <a:cubicBezTo>
                    <a:pt x="7530" y="12812"/>
                    <a:pt x="5986" y="10859"/>
                    <a:pt x="5986" y="8654"/>
                  </a:cubicBezTo>
                  <a:lnTo>
                    <a:pt x="5986" y="4369"/>
                  </a:lnTo>
                  <a:cubicBezTo>
                    <a:pt x="7215" y="4779"/>
                    <a:pt x="8475" y="4999"/>
                    <a:pt x="9672" y="4999"/>
                  </a:cubicBezTo>
                  <a:cubicBezTo>
                    <a:pt x="10932" y="4936"/>
                    <a:pt x="12192" y="4747"/>
                    <a:pt x="13421" y="4369"/>
                  </a:cubicBezTo>
                  <a:close/>
                  <a:moveTo>
                    <a:pt x="430" y="1"/>
                  </a:moveTo>
                  <a:cubicBezTo>
                    <a:pt x="348" y="1"/>
                    <a:pt x="263" y="16"/>
                    <a:pt x="189" y="53"/>
                  </a:cubicBezTo>
                  <a:cubicBezTo>
                    <a:pt x="95" y="147"/>
                    <a:pt x="0" y="273"/>
                    <a:pt x="0" y="431"/>
                  </a:cubicBezTo>
                  <a:lnTo>
                    <a:pt x="0" y="5346"/>
                  </a:lnTo>
                  <a:cubicBezTo>
                    <a:pt x="126" y="7929"/>
                    <a:pt x="2016" y="10260"/>
                    <a:pt x="4600" y="10764"/>
                  </a:cubicBezTo>
                  <a:lnTo>
                    <a:pt x="4757" y="10764"/>
                  </a:lnTo>
                  <a:cubicBezTo>
                    <a:pt x="5009" y="10733"/>
                    <a:pt x="5230" y="10670"/>
                    <a:pt x="5482" y="10575"/>
                  </a:cubicBezTo>
                  <a:cubicBezTo>
                    <a:pt x="6144" y="12340"/>
                    <a:pt x="7687" y="13726"/>
                    <a:pt x="9578" y="14072"/>
                  </a:cubicBezTo>
                  <a:lnTo>
                    <a:pt x="9735" y="14072"/>
                  </a:lnTo>
                  <a:cubicBezTo>
                    <a:pt x="12318" y="13568"/>
                    <a:pt x="14177" y="11237"/>
                    <a:pt x="14177" y="8622"/>
                  </a:cubicBezTo>
                  <a:lnTo>
                    <a:pt x="14177" y="3770"/>
                  </a:lnTo>
                  <a:cubicBezTo>
                    <a:pt x="14177" y="3644"/>
                    <a:pt x="14114" y="3487"/>
                    <a:pt x="13988" y="3424"/>
                  </a:cubicBezTo>
                  <a:cubicBezTo>
                    <a:pt x="13908" y="3364"/>
                    <a:pt x="13816" y="3342"/>
                    <a:pt x="13727" y="3342"/>
                  </a:cubicBezTo>
                  <a:cubicBezTo>
                    <a:pt x="13675" y="3342"/>
                    <a:pt x="13625" y="3349"/>
                    <a:pt x="13579" y="3361"/>
                  </a:cubicBezTo>
                  <a:cubicBezTo>
                    <a:pt x="12318" y="3896"/>
                    <a:pt x="10995" y="4117"/>
                    <a:pt x="9609" y="4117"/>
                  </a:cubicBezTo>
                  <a:lnTo>
                    <a:pt x="9231" y="4117"/>
                  </a:lnTo>
                  <a:lnTo>
                    <a:pt x="9231" y="431"/>
                  </a:lnTo>
                  <a:cubicBezTo>
                    <a:pt x="9231" y="305"/>
                    <a:pt x="9136" y="147"/>
                    <a:pt x="9010" y="53"/>
                  </a:cubicBezTo>
                  <a:cubicBezTo>
                    <a:pt x="8955" y="16"/>
                    <a:pt x="8878" y="1"/>
                    <a:pt x="8799" y="1"/>
                  </a:cubicBezTo>
                  <a:cubicBezTo>
                    <a:pt x="8742" y="1"/>
                    <a:pt x="8685" y="8"/>
                    <a:pt x="8632" y="21"/>
                  </a:cubicBezTo>
                  <a:cubicBezTo>
                    <a:pt x="7372" y="525"/>
                    <a:pt x="5986" y="777"/>
                    <a:pt x="4600" y="777"/>
                  </a:cubicBezTo>
                  <a:cubicBezTo>
                    <a:pt x="3245" y="777"/>
                    <a:pt x="1859" y="494"/>
                    <a:pt x="599" y="21"/>
                  </a:cubicBezTo>
                  <a:cubicBezTo>
                    <a:pt x="546" y="8"/>
                    <a:pt x="489" y="1"/>
                    <a:pt x="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13923375" y="1723125"/>
              <a:ext cx="64625" cy="40925"/>
            </a:xfrm>
            <a:custGeom>
              <a:rect b="b" l="l" r="r" t="t"/>
              <a:pathLst>
                <a:path extrusionOk="0" h="1637" w="2585">
                  <a:moveTo>
                    <a:pt x="2113" y="1"/>
                  </a:moveTo>
                  <a:cubicBezTo>
                    <a:pt x="2061" y="1"/>
                    <a:pt x="2008" y="9"/>
                    <a:pt x="1954" y="24"/>
                  </a:cubicBezTo>
                  <a:lnTo>
                    <a:pt x="284" y="843"/>
                  </a:lnTo>
                  <a:cubicBezTo>
                    <a:pt x="64" y="969"/>
                    <a:pt x="1" y="1221"/>
                    <a:pt x="64" y="1410"/>
                  </a:cubicBezTo>
                  <a:cubicBezTo>
                    <a:pt x="156" y="1548"/>
                    <a:pt x="316" y="1636"/>
                    <a:pt x="469" y="1636"/>
                  </a:cubicBezTo>
                  <a:cubicBezTo>
                    <a:pt x="525" y="1636"/>
                    <a:pt x="580" y="1624"/>
                    <a:pt x="631" y="1599"/>
                  </a:cubicBezTo>
                  <a:lnTo>
                    <a:pt x="2332" y="780"/>
                  </a:lnTo>
                  <a:cubicBezTo>
                    <a:pt x="2521" y="654"/>
                    <a:pt x="2584" y="433"/>
                    <a:pt x="2521" y="244"/>
                  </a:cubicBezTo>
                  <a:cubicBezTo>
                    <a:pt x="2426" y="77"/>
                    <a:pt x="2276" y="1"/>
                    <a:pt x="21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13798125" y="1805500"/>
              <a:ext cx="66175" cy="41575"/>
            </a:xfrm>
            <a:custGeom>
              <a:rect b="b" l="l" r="r" t="t"/>
              <a:pathLst>
                <a:path extrusionOk="0" h="1663" w="2647">
                  <a:moveTo>
                    <a:pt x="504" y="0"/>
                  </a:moveTo>
                  <a:cubicBezTo>
                    <a:pt x="350" y="0"/>
                    <a:pt x="188" y="94"/>
                    <a:pt x="95" y="257"/>
                  </a:cubicBezTo>
                  <a:cubicBezTo>
                    <a:pt x="0" y="446"/>
                    <a:pt x="95" y="667"/>
                    <a:pt x="315" y="793"/>
                  </a:cubicBezTo>
                  <a:lnTo>
                    <a:pt x="1953" y="1612"/>
                  </a:lnTo>
                  <a:cubicBezTo>
                    <a:pt x="2006" y="1647"/>
                    <a:pt x="2064" y="1663"/>
                    <a:pt x="2122" y="1663"/>
                  </a:cubicBezTo>
                  <a:cubicBezTo>
                    <a:pt x="2273" y="1663"/>
                    <a:pt x="2430" y="1559"/>
                    <a:pt x="2521" y="1423"/>
                  </a:cubicBezTo>
                  <a:cubicBezTo>
                    <a:pt x="2647" y="1234"/>
                    <a:pt x="2521" y="982"/>
                    <a:pt x="2300" y="887"/>
                  </a:cubicBezTo>
                  <a:lnTo>
                    <a:pt x="662" y="37"/>
                  </a:lnTo>
                  <a:cubicBezTo>
                    <a:pt x="612" y="12"/>
                    <a:pt x="559" y="0"/>
                    <a:pt x="5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13714650" y="1805825"/>
              <a:ext cx="63825" cy="41250"/>
            </a:xfrm>
            <a:custGeom>
              <a:rect b="b" l="l" r="r" t="t"/>
              <a:pathLst>
                <a:path extrusionOk="0" h="1650" w="2553">
                  <a:moveTo>
                    <a:pt x="2068" y="1"/>
                  </a:moveTo>
                  <a:cubicBezTo>
                    <a:pt x="2018" y="1"/>
                    <a:pt x="1968" y="9"/>
                    <a:pt x="1922" y="24"/>
                  </a:cubicBezTo>
                  <a:lnTo>
                    <a:pt x="284" y="874"/>
                  </a:lnTo>
                  <a:cubicBezTo>
                    <a:pt x="64" y="969"/>
                    <a:pt x="1" y="1221"/>
                    <a:pt x="64" y="1410"/>
                  </a:cubicBezTo>
                  <a:cubicBezTo>
                    <a:pt x="132" y="1546"/>
                    <a:pt x="298" y="1650"/>
                    <a:pt x="456" y="1650"/>
                  </a:cubicBezTo>
                  <a:cubicBezTo>
                    <a:pt x="518" y="1650"/>
                    <a:pt x="578" y="1634"/>
                    <a:pt x="631" y="1599"/>
                  </a:cubicBezTo>
                  <a:lnTo>
                    <a:pt x="2269" y="780"/>
                  </a:lnTo>
                  <a:cubicBezTo>
                    <a:pt x="2490" y="654"/>
                    <a:pt x="2553" y="433"/>
                    <a:pt x="2490" y="244"/>
                  </a:cubicBezTo>
                  <a:cubicBezTo>
                    <a:pt x="2394" y="77"/>
                    <a:pt x="2226" y="1"/>
                    <a:pt x="2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22"/>
          <p:cNvGrpSpPr/>
          <p:nvPr/>
        </p:nvGrpSpPr>
        <p:grpSpPr>
          <a:xfrm>
            <a:off x="3819981" y="1909204"/>
            <a:ext cx="1504028" cy="1325087"/>
            <a:chOff x="-3137650" y="2067900"/>
            <a:chExt cx="291450" cy="256775"/>
          </a:xfrm>
        </p:grpSpPr>
        <p:sp>
          <p:nvSpPr>
            <p:cNvPr id="275" name="Google Shape;275;p22"/>
            <p:cNvSpPr/>
            <p:nvPr/>
          </p:nvSpPr>
          <p:spPr>
            <a:xfrm>
              <a:off x="-3137650" y="2067900"/>
              <a:ext cx="291450" cy="187475"/>
            </a:xfrm>
            <a:custGeom>
              <a:rect b="b" l="l" r="r" t="t"/>
              <a:pathLst>
                <a:path extrusionOk="0" h="7499" w="11658">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3137650" y="2273475"/>
              <a:ext cx="291450" cy="51200"/>
            </a:xfrm>
            <a:custGeom>
              <a:rect b="b" l="l" r="r" t="t"/>
              <a:pathLst>
                <a:path extrusionOk="0" h="2048" w="11658">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3035250" y="2103000"/>
              <a:ext cx="104000" cy="118500"/>
            </a:xfrm>
            <a:custGeom>
              <a:rect b="b" l="l" r="r" t="t"/>
              <a:pathLst>
                <a:path extrusionOk="0" h="4740" w="416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2"/>
          <p:cNvSpPr txBox="1"/>
          <p:nvPr/>
        </p:nvSpPr>
        <p:spPr>
          <a:xfrm>
            <a:off x="3046401" y="3329425"/>
            <a:ext cx="30513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Roboto Condensed Light"/>
              <a:ea typeface="Roboto Condensed Light"/>
              <a:cs typeface="Roboto Condensed Light"/>
              <a:sym typeface="Roboto Condensed Light"/>
            </a:endParaRPr>
          </a:p>
        </p:txBody>
      </p:sp>
      <p:sp>
        <p:nvSpPr>
          <p:cNvPr id="279" name="Google Shape;279;p22"/>
          <p:cNvSpPr txBox="1"/>
          <p:nvPr>
            <p:ph idx="4294967295" type="ctrTitle"/>
          </p:nvPr>
        </p:nvSpPr>
        <p:spPr>
          <a:xfrm>
            <a:off x="-100" y="-17750"/>
            <a:ext cx="914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Demo</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nvSpPr>
        <p:spPr>
          <a:xfrm>
            <a:off x="3925350" y="4016125"/>
            <a:ext cx="12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a:solidFill>
                  <a:schemeClr val="dk1"/>
                </a:solidFill>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sp>
        <p:nvSpPr>
          <p:cNvPr id="285" name="Google Shape;285;p23"/>
          <p:cNvSpPr txBox="1"/>
          <p:nvPr/>
        </p:nvSpPr>
        <p:spPr>
          <a:xfrm>
            <a:off x="4079125" y="255300"/>
            <a:ext cx="110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Roboto Condensed Light"/>
              <a:ea typeface="Roboto Condensed Light"/>
              <a:cs typeface="Roboto Condensed Light"/>
              <a:sym typeface="Roboto Condensed Light"/>
            </a:endParaRPr>
          </a:p>
        </p:txBody>
      </p:sp>
      <p:sp>
        <p:nvSpPr>
          <p:cNvPr id="286" name="Google Shape;286;p23"/>
          <p:cNvSpPr txBox="1"/>
          <p:nvPr>
            <p:ph type="ctrTitle"/>
          </p:nvPr>
        </p:nvSpPr>
        <p:spPr>
          <a:xfrm>
            <a:off x="-50" y="120150"/>
            <a:ext cx="914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Business Model</a:t>
            </a:r>
            <a:endParaRPr>
              <a:solidFill>
                <a:schemeClr val="lt1"/>
              </a:solidFill>
            </a:endParaRPr>
          </a:p>
        </p:txBody>
      </p:sp>
      <p:grpSp>
        <p:nvGrpSpPr>
          <p:cNvPr id="287" name="Google Shape;287;p23"/>
          <p:cNvGrpSpPr/>
          <p:nvPr/>
        </p:nvGrpSpPr>
        <p:grpSpPr>
          <a:xfrm>
            <a:off x="1487050" y="2623175"/>
            <a:ext cx="6169800" cy="1135505"/>
            <a:chOff x="1487050" y="2875242"/>
            <a:chExt cx="6169800" cy="1481608"/>
          </a:xfrm>
        </p:grpSpPr>
        <p:cxnSp>
          <p:nvCxnSpPr>
            <p:cNvPr id="288" name="Google Shape;288;p23"/>
            <p:cNvCxnSpPr/>
            <p:nvPr/>
          </p:nvCxnSpPr>
          <p:spPr>
            <a:xfrm>
              <a:off x="1487050" y="4356850"/>
              <a:ext cx="6169800" cy="0"/>
            </a:xfrm>
            <a:prstGeom prst="straightConnector1">
              <a:avLst/>
            </a:prstGeom>
            <a:noFill/>
            <a:ln cap="flat" cmpd="sng" w="28575">
              <a:solidFill>
                <a:srgbClr val="FFFFFF"/>
              </a:solidFill>
              <a:prstDash val="solid"/>
              <a:round/>
              <a:headEnd len="med" w="med" type="none"/>
              <a:tailEnd len="med" w="med" type="none"/>
            </a:ln>
          </p:spPr>
        </p:cxnSp>
        <p:cxnSp>
          <p:nvCxnSpPr>
            <p:cNvPr id="289" name="Google Shape;289;p23"/>
            <p:cNvCxnSpPr/>
            <p:nvPr/>
          </p:nvCxnSpPr>
          <p:spPr>
            <a:xfrm>
              <a:off x="4589000" y="2875242"/>
              <a:ext cx="0" cy="1468800"/>
            </a:xfrm>
            <a:prstGeom prst="straightConnector1">
              <a:avLst/>
            </a:prstGeom>
            <a:noFill/>
            <a:ln cap="flat" cmpd="sng" w="28575">
              <a:solidFill>
                <a:srgbClr val="FFFFFF"/>
              </a:solidFill>
              <a:prstDash val="solid"/>
              <a:round/>
              <a:headEnd len="med" w="med" type="none"/>
              <a:tailEnd len="med" w="med" type="none"/>
            </a:ln>
          </p:spPr>
        </p:cxnSp>
        <p:cxnSp>
          <p:nvCxnSpPr>
            <p:cNvPr id="290" name="Google Shape;290;p23"/>
            <p:cNvCxnSpPr/>
            <p:nvPr/>
          </p:nvCxnSpPr>
          <p:spPr>
            <a:xfrm>
              <a:off x="2357650" y="3565841"/>
              <a:ext cx="0" cy="778200"/>
            </a:xfrm>
            <a:prstGeom prst="straightConnector1">
              <a:avLst/>
            </a:prstGeom>
            <a:noFill/>
            <a:ln cap="flat" cmpd="sng" w="28575">
              <a:solidFill>
                <a:srgbClr val="FFFFFF"/>
              </a:solidFill>
              <a:prstDash val="solid"/>
              <a:round/>
              <a:headEnd len="med" w="med" type="none"/>
              <a:tailEnd len="med" w="med" type="none"/>
            </a:ln>
          </p:spPr>
        </p:cxnSp>
        <p:cxnSp>
          <p:nvCxnSpPr>
            <p:cNvPr id="291" name="Google Shape;291;p23"/>
            <p:cNvCxnSpPr/>
            <p:nvPr/>
          </p:nvCxnSpPr>
          <p:spPr>
            <a:xfrm>
              <a:off x="6818750" y="4131081"/>
              <a:ext cx="0" cy="213000"/>
            </a:xfrm>
            <a:prstGeom prst="straightConnector1">
              <a:avLst/>
            </a:prstGeom>
            <a:noFill/>
            <a:ln cap="flat" cmpd="sng" w="28575">
              <a:solidFill>
                <a:srgbClr val="FFFFFF"/>
              </a:solidFill>
              <a:prstDash val="solid"/>
              <a:round/>
              <a:headEnd len="med" w="med" type="none"/>
              <a:tailEnd len="med" w="med" type="none"/>
            </a:ln>
          </p:spPr>
        </p:cxnSp>
      </p:grpSp>
      <p:sp>
        <p:nvSpPr>
          <p:cNvPr id="292" name="Google Shape;292;p23"/>
          <p:cNvSpPr txBox="1"/>
          <p:nvPr/>
        </p:nvSpPr>
        <p:spPr>
          <a:xfrm>
            <a:off x="5815550" y="3883300"/>
            <a:ext cx="2009700" cy="5544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s">
                <a:solidFill>
                  <a:srgbClr val="FFFFFF"/>
                </a:solidFill>
                <a:latin typeface="Squada One"/>
                <a:ea typeface="Squada One"/>
                <a:cs typeface="Squada One"/>
                <a:sym typeface="Squada One"/>
              </a:rPr>
              <a:t>Revenue</a:t>
            </a:r>
            <a:endParaRPr>
              <a:solidFill>
                <a:srgbClr val="FFFFFF"/>
              </a:solidFill>
              <a:latin typeface="Squada One"/>
              <a:ea typeface="Squada One"/>
              <a:cs typeface="Squada One"/>
              <a:sym typeface="Squada One"/>
            </a:endParaRPr>
          </a:p>
          <a:p>
            <a:pPr indent="0" lvl="0" marL="0" marR="0" rtl="0" algn="ctr">
              <a:lnSpc>
                <a:spcPct val="100000"/>
              </a:lnSpc>
              <a:spcBef>
                <a:spcPts val="0"/>
              </a:spcBef>
              <a:spcAft>
                <a:spcPts val="0"/>
              </a:spcAft>
              <a:buNone/>
            </a:pPr>
            <a:r>
              <a:rPr lang="es" sz="1100" strike="sngStrike">
                <a:solidFill>
                  <a:srgbClr val="FFFFFF"/>
                </a:solidFill>
                <a:latin typeface="Roboto Condensed Light"/>
                <a:ea typeface="Roboto Condensed Light"/>
                <a:cs typeface="Roboto Condensed Light"/>
                <a:sym typeface="Roboto Condensed Light"/>
              </a:rPr>
              <a:t>$5/Semester or Yorku Grants. Less than a coffee for a semester of reduced tension. </a:t>
            </a:r>
            <a:r>
              <a:rPr lang="es" sz="1100">
                <a:solidFill>
                  <a:srgbClr val="FFFFFF"/>
                </a:solidFill>
                <a:latin typeface="Roboto Condensed Light"/>
                <a:ea typeface="Roboto Condensed Light"/>
                <a:cs typeface="Roboto Condensed Light"/>
                <a:sym typeface="Roboto Condensed Light"/>
              </a:rPr>
              <a:t> Could depend on how university would like to market/proceed.</a:t>
            </a:r>
            <a:endParaRPr sz="1100">
              <a:solidFill>
                <a:srgbClr val="FFFFFF"/>
              </a:solidFill>
              <a:latin typeface="Roboto Condensed Light"/>
              <a:ea typeface="Roboto Condensed Light"/>
              <a:cs typeface="Roboto Condensed Light"/>
              <a:sym typeface="Roboto Condensed Light"/>
            </a:endParaRPr>
          </a:p>
        </p:txBody>
      </p:sp>
      <p:sp>
        <p:nvSpPr>
          <p:cNvPr id="293" name="Google Shape;293;p23"/>
          <p:cNvSpPr txBox="1"/>
          <p:nvPr/>
        </p:nvSpPr>
        <p:spPr>
          <a:xfrm>
            <a:off x="3579850" y="3883300"/>
            <a:ext cx="2073600" cy="5544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s">
                <a:solidFill>
                  <a:srgbClr val="FFFFFF"/>
                </a:solidFill>
                <a:latin typeface="Squada One"/>
                <a:ea typeface="Squada One"/>
                <a:cs typeface="Squada One"/>
                <a:sym typeface="Squada One"/>
              </a:rPr>
              <a:t>Key product</a:t>
            </a:r>
            <a:endParaRPr>
              <a:solidFill>
                <a:srgbClr val="FFFFFF"/>
              </a:solidFill>
              <a:latin typeface="Squada One"/>
              <a:ea typeface="Squada One"/>
              <a:cs typeface="Squada One"/>
              <a:sym typeface="Squada One"/>
            </a:endParaRPr>
          </a:p>
          <a:p>
            <a:pPr indent="0" lvl="0" marL="0" marR="0" rtl="0" algn="ctr">
              <a:lnSpc>
                <a:spcPct val="100000"/>
              </a:lnSpc>
              <a:spcBef>
                <a:spcPts val="0"/>
              </a:spcBef>
              <a:spcAft>
                <a:spcPts val="0"/>
              </a:spcAft>
              <a:buNone/>
            </a:pPr>
            <a:r>
              <a:rPr lang="es" sz="1100">
                <a:solidFill>
                  <a:srgbClr val="FFFFFF"/>
                </a:solidFill>
                <a:latin typeface="Roboto Condensed Light"/>
                <a:ea typeface="Roboto Condensed Light"/>
                <a:cs typeface="Roboto Condensed Light"/>
                <a:sym typeface="Roboto Condensed Light"/>
              </a:rPr>
              <a:t>Personalized, highly accurate and fitting recommendations based on trends, and portfolio </a:t>
            </a:r>
            <a:endParaRPr sz="1100">
              <a:solidFill>
                <a:srgbClr val="FFFFFF"/>
              </a:solidFill>
              <a:latin typeface="Roboto Condensed Light"/>
              <a:ea typeface="Roboto Condensed Light"/>
              <a:cs typeface="Roboto Condensed Light"/>
              <a:sym typeface="Roboto Condensed Light"/>
            </a:endParaRPr>
          </a:p>
        </p:txBody>
      </p:sp>
      <p:sp>
        <p:nvSpPr>
          <p:cNvPr id="294" name="Google Shape;294;p23"/>
          <p:cNvSpPr txBox="1"/>
          <p:nvPr/>
        </p:nvSpPr>
        <p:spPr>
          <a:xfrm>
            <a:off x="1641625" y="3883300"/>
            <a:ext cx="1431900" cy="5544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s">
                <a:solidFill>
                  <a:srgbClr val="FFFFFF"/>
                </a:solidFill>
                <a:latin typeface="Squada One"/>
                <a:ea typeface="Squada One"/>
                <a:cs typeface="Squada One"/>
                <a:sym typeface="Squada One"/>
              </a:rPr>
              <a:t>Demographic</a:t>
            </a:r>
            <a:endParaRPr>
              <a:solidFill>
                <a:srgbClr val="FFFFFF"/>
              </a:solidFill>
              <a:latin typeface="Squada One"/>
              <a:ea typeface="Squada One"/>
              <a:cs typeface="Squada One"/>
              <a:sym typeface="Squada One"/>
            </a:endParaRPr>
          </a:p>
          <a:p>
            <a:pPr indent="0" lvl="0" marL="0" marR="0" rtl="0" algn="ctr">
              <a:lnSpc>
                <a:spcPct val="100000"/>
              </a:lnSpc>
              <a:spcBef>
                <a:spcPts val="0"/>
              </a:spcBef>
              <a:spcAft>
                <a:spcPts val="0"/>
              </a:spcAft>
              <a:buNone/>
            </a:pPr>
            <a:r>
              <a:rPr lang="es" sz="1100">
                <a:solidFill>
                  <a:srgbClr val="FFFFFF"/>
                </a:solidFill>
                <a:latin typeface="Roboto Condensed Light"/>
                <a:ea typeface="Roboto Condensed Light"/>
                <a:cs typeface="Roboto Condensed Light"/>
                <a:sym typeface="Roboto Condensed Light"/>
              </a:rPr>
              <a:t>York University students.</a:t>
            </a:r>
            <a:endParaRPr sz="1100">
              <a:solidFill>
                <a:srgbClr val="FFFFFF"/>
              </a:solidFill>
              <a:latin typeface="Roboto Condensed Light"/>
              <a:ea typeface="Roboto Condensed Light"/>
              <a:cs typeface="Roboto Condensed Light"/>
              <a:sym typeface="Roboto Condensed Light"/>
            </a:endParaRPr>
          </a:p>
        </p:txBody>
      </p:sp>
      <p:sp>
        <p:nvSpPr>
          <p:cNvPr id="295" name="Google Shape;295;p23"/>
          <p:cNvSpPr/>
          <p:nvPr/>
        </p:nvSpPr>
        <p:spPr>
          <a:xfrm>
            <a:off x="4061988" y="14519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4591056" y="23218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4061988" y="231925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4589752" y="14519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4061988" y="1756691"/>
            <a:ext cx="80582" cy="609327"/>
          </a:xfrm>
          <a:custGeom>
            <a:rect b="b" l="l" r="r" t="t"/>
            <a:pathLst>
              <a:path extrusionOk="0" h="27562" w="3645">
                <a:moveTo>
                  <a:pt x="1" y="1"/>
                </a:moveTo>
                <a:lnTo>
                  <a:pt x="1" y="27561"/>
                </a:lnTo>
                <a:lnTo>
                  <a:pt x="3644" y="25448"/>
                </a:lnTo>
                <a:lnTo>
                  <a:pt x="3644" y="2128"/>
                </a:lnTo>
                <a:lnTo>
                  <a:pt x="1" y="1"/>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5034083" y="17566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1830588" y="200155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2359656" y="287148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1830588" y="286890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2358352" y="200155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1830588" y="230634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2802683" y="230634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6293363" y="24019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6822431" y="32718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6293363" y="3269252"/>
            <a:ext cx="529099" cy="351553"/>
          </a:xfrm>
          <a:custGeom>
            <a:rect b="b" l="l" r="r" t="t"/>
            <a:pathLst>
              <a:path extrusionOk="0" h="15902" w="23933">
                <a:moveTo>
                  <a:pt x="3644" y="1"/>
                </a:moveTo>
                <a:lnTo>
                  <a:pt x="1" y="2114"/>
                </a:lnTo>
                <a:lnTo>
                  <a:pt x="23932" y="15902"/>
                </a:lnTo>
                <a:lnTo>
                  <a:pt x="23932" y="11719"/>
                </a:lnTo>
                <a:lnTo>
                  <a:pt x="3644"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6821127" y="24019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6293363" y="270669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7265458" y="27066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1176"/>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3"/>
          <p:cNvGrpSpPr/>
          <p:nvPr/>
        </p:nvGrpSpPr>
        <p:grpSpPr>
          <a:xfrm>
            <a:off x="6653340" y="2877879"/>
            <a:ext cx="332705" cy="333590"/>
            <a:chOff x="-44528075" y="1982825"/>
            <a:chExt cx="300900" cy="301700"/>
          </a:xfrm>
        </p:grpSpPr>
        <p:sp>
          <p:nvSpPr>
            <p:cNvPr id="314" name="Google Shape;314;p23"/>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23"/>
          <p:cNvSpPr/>
          <p:nvPr/>
        </p:nvSpPr>
        <p:spPr>
          <a:xfrm>
            <a:off x="4442444" y="1896910"/>
            <a:ext cx="291767" cy="331821"/>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2190147" y="2455264"/>
            <a:ext cx="333562" cy="311807"/>
          </a:xfrm>
          <a:custGeom>
            <a:rect b="b" l="l" r="r" t="t"/>
            <a:pathLst>
              <a:path extrusionOk="0" h="11280" w="12067">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24" name="Google Shape;324;p23"/>
          <p:cNvSpPr txBox="1"/>
          <p:nvPr/>
        </p:nvSpPr>
        <p:spPr>
          <a:xfrm>
            <a:off x="6612525" y="1418613"/>
            <a:ext cx="29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200">
                <a:solidFill>
                  <a:schemeClr val="lt1"/>
                </a:solidFill>
                <a:latin typeface="Raleway Light"/>
                <a:ea typeface="Raleway Light"/>
                <a:cs typeface="Raleway Light"/>
                <a:sym typeface="Raleway Light"/>
              </a:rPr>
              <a:t>?</a:t>
            </a:r>
            <a:endParaRPr sz="4200">
              <a:solidFill>
                <a:schemeClr val="lt1"/>
              </a:solidFill>
              <a:latin typeface="Raleway Light"/>
              <a:ea typeface="Raleway Light"/>
              <a:cs typeface="Raleway Light"/>
              <a:sym typeface="Raleway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4"/>
          <p:cNvSpPr/>
          <p:nvPr/>
        </p:nvSpPr>
        <p:spPr>
          <a:xfrm>
            <a:off x="6271750" y="1624475"/>
            <a:ext cx="621690" cy="3526669"/>
          </a:xfrm>
          <a:custGeom>
            <a:rect b="b" l="l" r="r" t="t"/>
            <a:pathLst>
              <a:path extrusionOk="0" h="6814820" w="1178559">
                <a:moveTo>
                  <a:pt x="589000" y="0"/>
                </a:moveTo>
                <a:lnTo>
                  <a:pt x="0" y="408266"/>
                </a:lnTo>
                <a:lnTo>
                  <a:pt x="0" y="6814413"/>
                </a:lnTo>
                <a:lnTo>
                  <a:pt x="1178001" y="6814413"/>
                </a:lnTo>
                <a:lnTo>
                  <a:pt x="1178001" y="408266"/>
                </a:lnTo>
                <a:lnTo>
                  <a:pt x="589000" y="0"/>
                </a:lnTo>
                <a:close/>
              </a:path>
            </a:pathLst>
          </a:custGeom>
          <a:gradFill>
            <a:gsLst>
              <a:gs pos="0">
                <a:srgbClr val="FFFFFF">
                  <a:alpha val="21176"/>
                </a:srgbClr>
              </a:gs>
              <a:gs pos="100000">
                <a:srgbClr val="FFFFFF"/>
              </a:gs>
            </a:gsLst>
            <a:path path="circle">
              <a:fillToRect b="50%" l="50%" r="50%" t="50%"/>
            </a:path>
            <a:tileRect/>
          </a:gra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sp>
        <p:nvSpPr>
          <p:cNvPr id="330" name="Google Shape;330;p24"/>
          <p:cNvSpPr/>
          <p:nvPr/>
        </p:nvSpPr>
        <p:spPr>
          <a:xfrm>
            <a:off x="5961297" y="2359004"/>
            <a:ext cx="621690" cy="2785213"/>
          </a:xfrm>
          <a:custGeom>
            <a:rect b="b" l="l" r="r" t="t"/>
            <a:pathLst>
              <a:path extrusionOk="0" h="5280025" w="1178559">
                <a:moveTo>
                  <a:pt x="589000" y="0"/>
                </a:moveTo>
                <a:lnTo>
                  <a:pt x="0" y="408266"/>
                </a:lnTo>
                <a:lnTo>
                  <a:pt x="0" y="5279859"/>
                </a:lnTo>
                <a:lnTo>
                  <a:pt x="1178001" y="5279859"/>
                </a:lnTo>
                <a:lnTo>
                  <a:pt x="1178001" y="408266"/>
                </a:lnTo>
                <a:lnTo>
                  <a:pt x="589000" y="0"/>
                </a:lnTo>
                <a:close/>
              </a:path>
            </a:pathLst>
          </a:custGeom>
          <a:gradFill>
            <a:gsLst>
              <a:gs pos="0">
                <a:srgbClr val="FFFFFF">
                  <a:alpha val="21176"/>
                </a:srgbClr>
              </a:gs>
              <a:gs pos="100000">
                <a:srgbClr val="FFFFFF"/>
              </a:gs>
            </a:gsLst>
            <a:path path="circle">
              <a:fillToRect b="50%" l="50%" r="50%" t="50%"/>
            </a:path>
            <a:tileRect/>
          </a:gra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sp>
        <p:nvSpPr>
          <p:cNvPr id="331" name="Google Shape;331;p24"/>
          <p:cNvSpPr/>
          <p:nvPr/>
        </p:nvSpPr>
        <p:spPr>
          <a:xfrm>
            <a:off x="5650835" y="3094875"/>
            <a:ext cx="621690" cy="2049300"/>
          </a:xfrm>
          <a:custGeom>
            <a:rect b="b" l="l" r="r" t="t"/>
            <a:pathLst>
              <a:path extrusionOk="0" h="3884929" w="1178559">
                <a:moveTo>
                  <a:pt x="589000" y="0"/>
                </a:moveTo>
                <a:lnTo>
                  <a:pt x="0" y="408266"/>
                </a:lnTo>
                <a:lnTo>
                  <a:pt x="0" y="3884307"/>
                </a:lnTo>
                <a:lnTo>
                  <a:pt x="1178001" y="3884307"/>
                </a:lnTo>
                <a:lnTo>
                  <a:pt x="1178001" y="408266"/>
                </a:lnTo>
                <a:lnTo>
                  <a:pt x="589000" y="0"/>
                </a:lnTo>
                <a:close/>
              </a:path>
            </a:pathLst>
          </a:custGeom>
          <a:gradFill>
            <a:gsLst>
              <a:gs pos="0">
                <a:srgbClr val="FFFFFF">
                  <a:alpha val="21176"/>
                </a:srgbClr>
              </a:gs>
              <a:gs pos="100000">
                <a:srgbClr val="FFFFFF"/>
              </a:gs>
            </a:gsLst>
            <a:path path="circle">
              <a:fillToRect b="50%" l="50%" r="50%" t="50%"/>
            </a:path>
            <a:tileRect/>
          </a:gra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cxnSp>
        <p:nvCxnSpPr>
          <p:cNvPr id="332" name="Google Shape;332;p24"/>
          <p:cNvCxnSpPr/>
          <p:nvPr/>
        </p:nvCxnSpPr>
        <p:spPr>
          <a:xfrm rot="10800000">
            <a:off x="4138975" y="3997982"/>
            <a:ext cx="1208100" cy="0"/>
          </a:xfrm>
          <a:prstGeom prst="straightConnector1">
            <a:avLst/>
          </a:prstGeom>
          <a:noFill/>
          <a:ln cap="flat" cmpd="sng" w="19050">
            <a:solidFill>
              <a:srgbClr val="FFFFFF"/>
            </a:solidFill>
            <a:prstDash val="solid"/>
            <a:round/>
            <a:headEnd len="sm" w="sm" type="none"/>
            <a:tailEnd len="sm" w="sm" type="diamond"/>
          </a:ln>
        </p:spPr>
      </p:cxnSp>
      <p:sp>
        <p:nvSpPr>
          <p:cNvPr id="333" name="Google Shape;333;p24"/>
          <p:cNvSpPr/>
          <p:nvPr/>
        </p:nvSpPr>
        <p:spPr>
          <a:xfrm>
            <a:off x="5340375" y="3765299"/>
            <a:ext cx="621690" cy="1378371"/>
          </a:xfrm>
          <a:custGeom>
            <a:rect b="b" l="l" r="r" t="t"/>
            <a:pathLst>
              <a:path extrusionOk="0" h="2613025" w="1178559">
                <a:moveTo>
                  <a:pt x="589000" y="0"/>
                </a:moveTo>
                <a:lnTo>
                  <a:pt x="0" y="408254"/>
                </a:lnTo>
                <a:lnTo>
                  <a:pt x="0" y="2612885"/>
                </a:lnTo>
                <a:lnTo>
                  <a:pt x="1178001" y="2612885"/>
                </a:lnTo>
                <a:lnTo>
                  <a:pt x="1178001" y="408254"/>
                </a:lnTo>
                <a:lnTo>
                  <a:pt x="589000" y="0"/>
                </a:lnTo>
                <a:close/>
              </a:path>
            </a:pathLst>
          </a:custGeom>
          <a:gradFill>
            <a:gsLst>
              <a:gs pos="0">
                <a:srgbClr val="FFFFFF">
                  <a:alpha val="21176"/>
                </a:srgbClr>
              </a:gs>
              <a:gs pos="100000">
                <a:srgbClr val="FFFFFF"/>
              </a:gs>
            </a:gsLst>
            <a:path path="circle">
              <a:fillToRect b="50%" l="50%" r="50%" t="50%"/>
            </a:path>
            <a:tileRect/>
          </a:gra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cxnSp>
        <p:nvCxnSpPr>
          <p:cNvPr id="334" name="Google Shape;334;p24"/>
          <p:cNvCxnSpPr/>
          <p:nvPr/>
        </p:nvCxnSpPr>
        <p:spPr>
          <a:xfrm rot="10800000">
            <a:off x="4138825" y="3319425"/>
            <a:ext cx="1520400" cy="0"/>
          </a:xfrm>
          <a:prstGeom prst="straightConnector1">
            <a:avLst/>
          </a:prstGeom>
          <a:noFill/>
          <a:ln cap="flat" cmpd="sng" w="19050">
            <a:solidFill>
              <a:srgbClr val="FFFFFF"/>
            </a:solidFill>
            <a:prstDash val="solid"/>
            <a:round/>
            <a:headEnd len="sm" w="sm" type="none"/>
            <a:tailEnd len="sm" w="sm" type="diamond"/>
          </a:ln>
        </p:spPr>
      </p:cxnSp>
      <p:cxnSp>
        <p:nvCxnSpPr>
          <p:cNvPr id="335" name="Google Shape;335;p24"/>
          <p:cNvCxnSpPr/>
          <p:nvPr/>
        </p:nvCxnSpPr>
        <p:spPr>
          <a:xfrm rot="10800000">
            <a:off x="4138950" y="2585321"/>
            <a:ext cx="1832400" cy="0"/>
          </a:xfrm>
          <a:prstGeom prst="straightConnector1">
            <a:avLst/>
          </a:prstGeom>
          <a:noFill/>
          <a:ln cap="flat" cmpd="sng" w="19050">
            <a:solidFill>
              <a:srgbClr val="FFFFFF"/>
            </a:solidFill>
            <a:prstDash val="solid"/>
            <a:round/>
            <a:headEnd len="sm" w="sm" type="none"/>
            <a:tailEnd len="sm" w="sm" type="diamond"/>
          </a:ln>
        </p:spPr>
      </p:cxnSp>
      <p:cxnSp>
        <p:nvCxnSpPr>
          <p:cNvPr id="336" name="Google Shape;336;p24"/>
          <p:cNvCxnSpPr/>
          <p:nvPr/>
        </p:nvCxnSpPr>
        <p:spPr>
          <a:xfrm rot="10800000">
            <a:off x="4138900" y="1851226"/>
            <a:ext cx="2137800" cy="0"/>
          </a:xfrm>
          <a:prstGeom prst="straightConnector1">
            <a:avLst/>
          </a:prstGeom>
          <a:noFill/>
          <a:ln cap="flat" cmpd="sng" w="19050">
            <a:solidFill>
              <a:srgbClr val="FFFFFF"/>
            </a:solidFill>
            <a:prstDash val="solid"/>
            <a:round/>
            <a:headEnd len="sm" w="sm" type="none"/>
            <a:tailEnd len="sm" w="sm" type="diamond"/>
          </a:ln>
        </p:spPr>
      </p:cxnSp>
      <p:sp>
        <p:nvSpPr>
          <p:cNvPr id="337" name="Google Shape;337;p24"/>
          <p:cNvSpPr txBox="1"/>
          <p:nvPr/>
        </p:nvSpPr>
        <p:spPr>
          <a:xfrm>
            <a:off x="1547125" y="1607225"/>
            <a:ext cx="2352300" cy="51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200">
                <a:solidFill>
                  <a:srgbClr val="FFFFFF"/>
                </a:solidFill>
                <a:latin typeface="Roboto Condensed Light"/>
                <a:ea typeface="Roboto Condensed Light"/>
                <a:cs typeface="Roboto Condensed Light"/>
                <a:sym typeface="Roboto Condensed Light"/>
              </a:rPr>
              <a:t>Expand the A.I. model to account for other faculties and universities</a:t>
            </a:r>
            <a:endParaRPr sz="1200">
              <a:solidFill>
                <a:srgbClr val="FFFFFF"/>
              </a:solidFill>
              <a:latin typeface="Roboto Condensed Light"/>
              <a:ea typeface="Roboto Condensed Light"/>
              <a:cs typeface="Roboto Condensed Light"/>
              <a:sym typeface="Roboto Condensed Light"/>
            </a:endParaRPr>
          </a:p>
          <a:p>
            <a:pPr indent="0" lvl="0" marL="0" rtl="0" algn="r">
              <a:spcBef>
                <a:spcPts val="1600"/>
              </a:spcBef>
              <a:spcAft>
                <a:spcPts val="1600"/>
              </a:spcAft>
              <a:buNone/>
            </a:pPr>
            <a:r>
              <a:t/>
            </a:r>
            <a:endParaRPr sz="1200">
              <a:solidFill>
                <a:srgbClr val="FFFFFF"/>
              </a:solidFill>
              <a:latin typeface="Roboto Condensed Light"/>
              <a:ea typeface="Roboto Condensed Light"/>
              <a:cs typeface="Roboto Condensed Light"/>
              <a:sym typeface="Roboto Condensed Light"/>
            </a:endParaRPr>
          </a:p>
        </p:txBody>
      </p:sp>
      <p:sp>
        <p:nvSpPr>
          <p:cNvPr id="338" name="Google Shape;338;p24"/>
          <p:cNvSpPr txBox="1"/>
          <p:nvPr/>
        </p:nvSpPr>
        <p:spPr>
          <a:xfrm>
            <a:off x="1380400" y="2328975"/>
            <a:ext cx="2519100" cy="51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s" sz="1200">
                <a:solidFill>
                  <a:srgbClr val="FFFFFF"/>
                </a:solidFill>
                <a:latin typeface="Roboto Condensed Light"/>
                <a:ea typeface="Roboto Condensed Light"/>
                <a:cs typeface="Roboto Condensed Light"/>
                <a:sym typeface="Roboto Condensed Light"/>
              </a:rPr>
              <a:t>Extend the database to </a:t>
            </a:r>
            <a:r>
              <a:rPr lang="es" sz="1200">
                <a:solidFill>
                  <a:srgbClr val="FFFFFF"/>
                </a:solidFill>
                <a:latin typeface="Roboto Condensed Light"/>
                <a:ea typeface="Roboto Condensed Light"/>
                <a:cs typeface="Roboto Condensed Light"/>
                <a:sym typeface="Roboto Condensed Light"/>
              </a:rPr>
              <a:t>accommodate</a:t>
            </a:r>
            <a:r>
              <a:rPr lang="es" sz="1200">
                <a:solidFill>
                  <a:srgbClr val="FFFFFF"/>
                </a:solidFill>
                <a:latin typeface="Roboto Condensed Light"/>
                <a:ea typeface="Roboto Condensed Light"/>
                <a:cs typeface="Roboto Condensed Light"/>
                <a:sym typeface="Roboto Condensed Light"/>
              </a:rPr>
              <a:t> post graduates and PhD</a:t>
            </a:r>
            <a:endParaRPr sz="1200">
              <a:solidFill>
                <a:srgbClr val="FFFFFF"/>
              </a:solidFill>
              <a:latin typeface="Roboto Condensed Light"/>
              <a:ea typeface="Roboto Condensed Light"/>
              <a:cs typeface="Roboto Condensed Light"/>
              <a:sym typeface="Roboto Condensed Light"/>
            </a:endParaRPr>
          </a:p>
        </p:txBody>
      </p:sp>
      <p:sp>
        <p:nvSpPr>
          <p:cNvPr id="339" name="Google Shape;339;p24"/>
          <p:cNvSpPr txBox="1"/>
          <p:nvPr/>
        </p:nvSpPr>
        <p:spPr>
          <a:xfrm>
            <a:off x="1547125" y="3050721"/>
            <a:ext cx="2352300" cy="51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s" sz="1200">
                <a:solidFill>
                  <a:srgbClr val="FFFFFF"/>
                </a:solidFill>
                <a:latin typeface="Roboto Condensed Light"/>
                <a:ea typeface="Roboto Condensed Light"/>
                <a:cs typeface="Roboto Condensed Light"/>
                <a:sym typeface="Roboto Condensed Light"/>
              </a:rPr>
              <a:t>Course teaching recommendations for professors</a:t>
            </a:r>
            <a:endParaRPr sz="1200">
              <a:solidFill>
                <a:srgbClr val="FFFFFF"/>
              </a:solidFill>
              <a:latin typeface="Roboto Condensed Light"/>
              <a:ea typeface="Roboto Condensed Light"/>
              <a:cs typeface="Roboto Condensed Light"/>
              <a:sym typeface="Roboto Condensed Light"/>
            </a:endParaRPr>
          </a:p>
        </p:txBody>
      </p:sp>
      <p:sp>
        <p:nvSpPr>
          <p:cNvPr id="340" name="Google Shape;340;p24"/>
          <p:cNvSpPr txBox="1"/>
          <p:nvPr/>
        </p:nvSpPr>
        <p:spPr>
          <a:xfrm>
            <a:off x="1547125" y="3772475"/>
            <a:ext cx="2352300" cy="51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s" sz="1200">
                <a:solidFill>
                  <a:srgbClr val="FFFFFF"/>
                </a:solidFill>
                <a:latin typeface="Roboto Condensed Light"/>
                <a:ea typeface="Roboto Condensed Light"/>
                <a:cs typeface="Roboto Condensed Light"/>
                <a:sym typeface="Roboto Condensed Light"/>
              </a:rPr>
              <a:t>Improve the overall experience iteratively based on feedback</a:t>
            </a:r>
            <a:endParaRPr sz="1200">
              <a:solidFill>
                <a:srgbClr val="FFFFFF"/>
              </a:solidFill>
              <a:latin typeface="Roboto Condensed Light"/>
              <a:ea typeface="Roboto Condensed Light"/>
              <a:cs typeface="Roboto Condensed Light"/>
              <a:sym typeface="Roboto Condensed Light"/>
            </a:endParaRPr>
          </a:p>
        </p:txBody>
      </p:sp>
      <p:sp>
        <p:nvSpPr>
          <p:cNvPr id="341" name="Google Shape;341;p24"/>
          <p:cNvSpPr txBox="1"/>
          <p:nvPr>
            <p:ph type="ctrTitle"/>
          </p:nvPr>
        </p:nvSpPr>
        <p:spPr>
          <a:xfrm>
            <a:off x="-100" y="-17750"/>
            <a:ext cx="914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Future Goals</a:t>
            </a:r>
            <a:endParaRPr>
              <a:solidFill>
                <a:schemeClr val="lt1"/>
              </a:solidFill>
            </a:endParaRPr>
          </a:p>
        </p:txBody>
      </p:sp>
      <p:sp>
        <p:nvSpPr>
          <p:cNvPr id="342" name="Google Shape;342;p24"/>
          <p:cNvSpPr/>
          <p:nvPr/>
        </p:nvSpPr>
        <p:spPr>
          <a:xfrm>
            <a:off x="6412879" y="1783190"/>
            <a:ext cx="339446" cy="336724"/>
          </a:xfrm>
          <a:custGeom>
            <a:rect b="b" l="l" r="r" t="t"/>
            <a:pathLst>
              <a:path extrusionOk="0" h="11752" w="11847">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rgbClr val="20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099355" y="2548353"/>
            <a:ext cx="345568" cy="342643"/>
          </a:xfrm>
          <a:custGeom>
            <a:rect b="b" l="l" r="r" t="t"/>
            <a:pathLst>
              <a:path extrusionOk="0" h="12653" w="12761">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rgbClr val="20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5792297" y="3273378"/>
            <a:ext cx="346380" cy="343564"/>
          </a:xfrm>
          <a:custGeom>
            <a:rect b="b" l="l" r="r" t="t"/>
            <a:pathLst>
              <a:path extrusionOk="0" h="12687" w="12791">
                <a:moveTo>
                  <a:pt x="2986" y="7684"/>
                </a:moveTo>
                <a:cubicBezTo>
                  <a:pt x="4110" y="7684"/>
                  <a:pt x="5072" y="8568"/>
                  <a:pt x="5072" y="9751"/>
                </a:cubicBezTo>
                <a:cubicBezTo>
                  <a:pt x="5072" y="10727"/>
                  <a:pt x="4474" y="11484"/>
                  <a:pt x="3623" y="11736"/>
                </a:cubicBezTo>
                <a:cubicBezTo>
                  <a:pt x="3405" y="11810"/>
                  <a:pt x="3185" y="11846"/>
                  <a:pt x="2971" y="11846"/>
                </a:cubicBezTo>
                <a:cubicBezTo>
                  <a:pt x="2101" y="11846"/>
                  <a:pt x="1311" y="11265"/>
                  <a:pt x="1008" y="10381"/>
                </a:cubicBezTo>
                <a:cubicBezTo>
                  <a:pt x="662" y="9278"/>
                  <a:pt x="1292" y="8113"/>
                  <a:pt x="2394" y="7766"/>
                </a:cubicBezTo>
                <a:cubicBezTo>
                  <a:pt x="2594" y="7710"/>
                  <a:pt x="2792" y="7684"/>
                  <a:pt x="2986" y="7684"/>
                </a:cubicBezTo>
                <a:close/>
                <a:moveTo>
                  <a:pt x="9886" y="7696"/>
                </a:moveTo>
                <a:cubicBezTo>
                  <a:pt x="10161" y="7696"/>
                  <a:pt x="10441" y="7749"/>
                  <a:pt x="10712" y="7861"/>
                </a:cubicBezTo>
                <a:cubicBezTo>
                  <a:pt x="11468" y="8176"/>
                  <a:pt x="11972" y="8869"/>
                  <a:pt x="11972" y="9751"/>
                </a:cubicBezTo>
                <a:cubicBezTo>
                  <a:pt x="11972" y="10696"/>
                  <a:pt x="11373" y="11484"/>
                  <a:pt x="10523" y="11736"/>
                </a:cubicBezTo>
                <a:cubicBezTo>
                  <a:pt x="10305" y="11810"/>
                  <a:pt x="10085" y="11846"/>
                  <a:pt x="9870" y="11846"/>
                </a:cubicBezTo>
                <a:cubicBezTo>
                  <a:pt x="9001" y="11846"/>
                  <a:pt x="8211" y="11265"/>
                  <a:pt x="7908" y="10381"/>
                </a:cubicBezTo>
                <a:cubicBezTo>
                  <a:pt x="7750" y="9940"/>
                  <a:pt x="7782" y="9436"/>
                  <a:pt x="8002" y="8963"/>
                </a:cubicBezTo>
                <a:cubicBezTo>
                  <a:pt x="8309" y="8162"/>
                  <a:pt x="9073" y="7696"/>
                  <a:pt x="9886" y="7696"/>
                </a:cubicBezTo>
                <a:close/>
                <a:moveTo>
                  <a:pt x="2151" y="1"/>
                </a:moveTo>
                <a:cubicBezTo>
                  <a:pt x="1058" y="1"/>
                  <a:pt x="63" y="900"/>
                  <a:pt x="63" y="2064"/>
                </a:cubicBezTo>
                <a:lnTo>
                  <a:pt x="63" y="9593"/>
                </a:lnTo>
                <a:cubicBezTo>
                  <a:pt x="0" y="10633"/>
                  <a:pt x="504" y="11578"/>
                  <a:pt x="1323" y="12177"/>
                </a:cubicBezTo>
                <a:cubicBezTo>
                  <a:pt x="1822" y="12521"/>
                  <a:pt x="2387" y="12686"/>
                  <a:pt x="2947" y="12686"/>
                </a:cubicBezTo>
                <a:cubicBezTo>
                  <a:pt x="3874" y="12686"/>
                  <a:pt x="4786" y="12233"/>
                  <a:pt x="5356" y="11389"/>
                </a:cubicBezTo>
                <a:cubicBezTo>
                  <a:pt x="5671" y="10916"/>
                  <a:pt x="5860" y="10381"/>
                  <a:pt x="5860" y="9782"/>
                </a:cubicBezTo>
                <a:cubicBezTo>
                  <a:pt x="5860" y="9625"/>
                  <a:pt x="6018" y="9467"/>
                  <a:pt x="6207" y="9373"/>
                </a:cubicBezTo>
                <a:cubicBezTo>
                  <a:pt x="6270" y="9357"/>
                  <a:pt x="6340" y="9349"/>
                  <a:pt x="6411" y="9349"/>
                </a:cubicBezTo>
                <a:cubicBezTo>
                  <a:pt x="6482" y="9349"/>
                  <a:pt x="6553" y="9357"/>
                  <a:pt x="6616" y="9373"/>
                </a:cubicBezTo>
                <a:cubicBezTo>
                  <a:pt x="6805" y="9467"/>
                  <a:pt x="6963" y="9625"/>
                  <a:pt x="6963" y="9782"/>
                </a:cubicBezTo>
                <a:cubicBezTo>
                  <a:pt x="6963" y="10759"/>
                  <a:pt x="7467" y="11641"/>
                  <a:pt x="8223" y="12177"/>
                </a:cubicBezTo>
                <a:cubicBezTo>
                  <a:pt x="8709" y="12521"/>
                  <a:pt x="9272" y="12686"/>
                  <a:pt x="9833" y="12686"/>
                </a:cubicBezTo>
                <a:cubicBezTo>
                  <a:pt x="10762" y="12686"/>
                  <a:pt x="11686" y="12233"/>
                  <a:pt x="12256" y="11389"/>
                </a:cubicBezTo>
                <a:cubicBezTo>
                  <a:pt x="12602" y="10885"/>
                  <a:pt x="12791" y="10223"/>
                  <a:pt x="12728" y="9530"/>
                </a:cubicBezTo>
                <a:cubicBezTo>
                  <a:pt x="12791" y="9467"/>
                  <a:pt x="12791" y="9971"/>
                  <a:pt x="12791" y="2064"/>
                </a:cubicBezTo>
                <a:cubicBezTo>
                  <a:pt x="12791" y="1780"/>
                  <a:pt x="12760" y="1497"/>
                  <a:pt x="12634" y="1276"/>
                </a:cubicBezTo>
                <a:cubicBezTo>
                  <a:pt x="12310" y="458"/>
                  <a:pt x="11539" y="8"/>
                  <a:pt x="10750" y="8"/>
                </a:cubicBezTo>
                <a:cubicBezTo>
                  <a:pt x="10232" y="8"/>
                  <a:pt x="9706" y="202"/>
                  <a:pt x="9294" y="614"/>
                </a:cubicBezTo>
                <a:cubicBezTo>
                  <a:pt x="9137" y="772"/>
                  <a:pt x="9137" y="1024"/>
                  <a:pt x="9294" y="1182"/>
                </a:cubicBezTo>
                <a:cubicBezTo>
                  <a:pt x="9373" y="1260"/>
                  <a:pt x="9483" y="1300"/>
                  <a:pt x="9593" y="1300"/>
                </a:cubicBezTo>
                <a:cubicBezTo>
                  <a:pt x="9704" y="1300"/>
                  <a:pt x="9814" y="1260"/>
                  <a:pt x="9893" y="1182"/>
                </a:cubicBezTo>
                <a:cubicBezTo>
                  <a:pt x="10140" y="935"/>
                  <a:pt x="10448" y="819"/>
                  <a:pt x="10752" y="819"/>
                </a:cubicBezTo>
                <a:cubicBezTo>
                  <a:pt x="11263" y="819"/>
                  <a:pt x="11763" y="1144"/>
                  <a:pt x="11940" y="1717"/>
                </a:cubicBezTo>
                <a:cubicBezTo>
                  <a:pt x="11972" y="1812"/>
                  <a:pt x="11972" y="1938"/>
                  <a:pt x="11972" y="2064"/>
                </a:cubicBezTo>
                <a:lnTo>
                  <a:pt x="11972" y="7766"/>
                </a:lnTo>
                <a:cubicBezTo>
                  <a:pt x="11389" y="7183"/>
                  <a:pt x="10644" y="6907"/>
                  <a:pt x="9909" y="6907"/>
                </a:cubicBezTo>
                <a:cubicBezTo>
                  <a:pt x="8779" y="6907"/>
                  <a:pt x="7673" y="7559"/>
                  <a:pt x="7215" y="8743"/>
                </a:cubicBezTo>
                <a:cubicBezTo>
                  <a:pt x="6994" y="8617"/>
                  <a:pt x="6750" y="8554"/>
                  <a:pt x="6494" y="8554"/>
                </a:cubicBezTo>
                <a:cubicBezTo>
                  <a:pt x="6238" y="8554"/>
                  <a:pt x="5970" y="8617"/>
                  <a:pt x="5702" y="8743"/>
                </a:cubicBezTo>
                <a:cubicBezTo>
                  <a:pt x="5513" y="8207"/>
                  <a:pt x="5135" y="7735"/>
                  <a:pt x="4600" y="7388"/>
                </a:cubicBezTo>
                <a:cubicBezTo>
                  <a:pt x="4117" y="7053"/>
                  <a:pt x="3560" y="6889"/>
                  <a:pt x="3001" y="6889"/>
                </a:cubicBezTo>
                <a:cubicBezTo>
                  <a:pt x="2248" y="6889"/>
                  <a:pt x="1493" y="7187"/>
                  <a:pt x="914" y="7766"/>
                </a:cubicBezTo>
                <a:lnTo>
                  <a:pt x="914" y="2064"/>
                </a:lnTo>
                <a:cubicBezTo>
                  <a:pt x="914" y="1340"/>
                  <a:pt x="1486" y="814"/>
                  <a:pt x="2132" y="814"/>
                </a:cubicBezTo>
                <a:cubicBezTo>
                  <a:pt x="2301" y="814"/>
                  <a:pt x="2476" y="851"/>
                  <a:pt x="2646" y="929"/>
                </a:cubicBezTo>
                <a:cubicBezTo>
                  <a:pt x="2804" y="992"/>
                  <a:pt x="2899" y="1087"/>
                  <a:pt x="3025" y="1182"/>
                </a:cubicBezTo>
                <a:cubicBezTo>
                  <a:pt x="3103" y="1260"/>
                  <a:pt x="3214" y="1300"/>
                  <a:pt x="3324" y="1300"/>
                </a:cubicBezTo>
                <a:cubicBezTo>
                  <a:pt x="3434" y="1300"/>
                  <a:pt x="3544" y="1260"/>
                  <a:pt x="3623" y="1182"/>
                </a:cubicBezTo>
                <a:cubicBezTo>
                  <a:pt x="3781" y="1024"/>
                  <a:pt x="3781" y="772"/>
                  <a:pt x="3623" y="614"/>
                </a:cubicBezTo>
                <a:cubicBezTo>
                  <a:pt x="3434" y="394"/>
                  <a:pt x="3214" y="236"/>
                  <a:pt x="2962" y="173"/>
                </a:cubicBezTo>
                <a:cubicBezTo>
                  <a:pt x="2694" y="55"/>
                  <a:pt x="2420" y="1"/>
                  <a:pt x="2151" y="1"/>
                </a:cubicBezTo>
                <a:close/>
              </a:path>
            </a:pathLst>
          </a:custGeom>
          <a:solidFill>
            <a:srgbClr val="20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24"/>
          <p:cNvGrpSpPr/>
          <p:nvPr/>
        </p:nvGrpSpPr>
        <p:grpSpPr>
          <a:xfrm>
            <a:off x="5487163" y="3952516"/>
            <a:ext cx="334031" cy="334031"/>
            <a:chOff x="-33673825" y="1916675"/>
            <a:chExt cx="291450" cy="291450"/>
          </a:xfrm>
        </p:grpSpPr>
        <p:sp>
          <p:nvSpPr>
            <p:cNvPr id="346" name="Google Shape;346;p24"/>
            <p:cNvSpPr/>
            <p:nvPr/>
          </p:nvSpPr>
          <p:spPr>
            <a:xfrm>
              <a:off x="-33486375" y="1950550"/>
              <a:ext cx="85875" cy="85075"/>
            </a:xfrm>
            <a:custGeom>
              <a:rect b="b" l="l" r="r" t="t"/>
              <a:pathLst>
                <a:path extrusionOk="0" h="3403" w="3435">
                  <a:moveTo>
                    <a:pt x="379" y="0"/>
                  </a:moveTo>
                  <a:cubicBezTo>
                    <a:pt x="158" y="0"/>
                    <a:pt x="1" y="158"/>
                    <a:pt x="1" y="347"/>
                  </a:cubicBezTo>
                  <a:cubicBezTo>
                    <a:pt x="1" y="536"/>
                    <a:pt x="158" y="693"/>
                    <a:pt x="379" y="693"/>
                  </a:cubicBezTo>
                  <a:lnTo>
                    <a:pt x="1072" y="693"/>
                  </a:lnTo>
                  <a:cubicBezTo>
                    <a:pt x="1639" y="693"/>
                    <a:pt x="2111" y="1166"/>
                    <a:pt x="2111" y="1733"/>
                  </a:cubicBezTo>
                  <a:lnTo>
                    <a:pt x="2111" y="2269"/>
                  </a:lnTo>
                  <a:lnTo>
                    <a:pt x="1985" y="2174"/>
                  </a:lnTo>
                  <a:cubicBezTo>
                    <a:pt x="1922" y="2111"/>
                    <a:pt x="1836" y="2080"/>
                    <a:pt x="1749" y="2080"/>
                  </a:cubicBezTo>
                  <a:cubicBezTo>
                    <a:pt x="1663" y="2080"/>
                    <a:pt x="1576" y="2111"/>
                    <a:pt x="1513" y="2174"/>
                  </a:cubicBezTo>
                  <a:cubicBezTo>
                    <a:pt x="1387" y="2269"/>
                    <a:pt x="1387" y="2521"/>
                    <a:pt x="1513" y="2647"/>
                  </a:cubicBezTo>
                  <a:lnTo>
                    <a:pt x="2174" y="3308"/>
                  </a:lnTo>
                  <a:cubicBezTo>
                    <a:pt x="2237" y="3371"/>
                    <a:pt x="2324" y="3403"/>
                    <a:pt x="2411" y="3403"/>
                  </a:cubicBezTo>
                  <a:cubicBezTo>
                    <a:pt x="2497" y="3403"/>
                    <a:pt x="2584" y="3371"/>
                    <a:pt x="2647" y="3308"/>
                  </a:cubicBezTo>
                  <a:lnTo>
                    <a:pt x="3309" y="2647"/>
                  </a:lnTo>
                  <a:cubicBezTo>
                    <a:pt x="3435" y="2521"/>
                    <a:pt x="3435" y="2269"/>
                    <a:pt x="3309" y="2174"/>
                  </a:cubicBezTo>
                  <a:cubicBezTo>
                    <a:pt x="3261" y="2111"/>
                    <a:pt x="3175" y="2080"/>
                    <a:pt x="3084" y="2080"/>
                  </a:cubicBezTo>
                  <a:cubicBezTo>
                    <a:pt x="2994" y="2080"/>
                    <a:pt x="2899" y="2111"/>
                    <a:pt x="2836" y="2174"/>
                  </a:cubicBezTo>
                  <a:lnTo>
                    <a:pt x="2742" y="2269"/>
                  </a:lnTo>
                  <a:lnTo>
                    <a:pt x="2742" y="1733"/>
                  </a:lnTo>
                  <a:cubicBezTo>
                    <a:pt x="2773" y="788"/>
                    <a:pt x="1985" y="0"/>
                    <a:pt x="1072" y="0"/>
                  </a:cubicBezTo>
                  <a:close/>
                </a:path>
              </a:pathLst>
            </a:custGeom>
            <a:solidFill>
              <a:srgbClr val="20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33605300" y="2122250"/>
              <a:ext cx="85075" cy="85875"/>
            </a:xfrm>
            <a:custGeom>
              <a:rect b="b" l="l" r="r" t="t"/>
              <a:pathLst>
                <a:path extrusionOk="0" h="3435" w="3403">
                  <a:moveTo>
                    <a:pt x="1024" y="0"/>
                  </a:moveTo>
                  <a:cubicBezTo>
                    <a:pt x="938" y="0"/>
                    <a:pt x="851" y="32"/>
                    <a:pt x="788" y="95"/>
                  </a:cubicBezTo>
                  <a:lnTo>
                    <a:pt x="126" y="756"/>
                  </a:lnTo>
                  <a:cubicBezTo>
                    <a:pt x="0" y="882"/>
                    <a:pt x="0" y="1134"/>
                    <a:pt x="126" y="1229"/>
                  </a:cubicBezTo>
                  <a:cubicBezTo>
                    <a:pt x="189" y="1292"/>
                    <a:pt x="276" y="1323"/>
                    <a:pt x="363" y="1323"/>
                  </a:cubicBezTo>
                  <a:cubicBezTo>
                    <a:pt x="449" y="1323"/>
                    <a:pt x="536" y="1292"/>
                    <a:pt x="599" y="1229"/>
                  </a:cubicBezTo>
                  <a:lnTo>
                    <a:pt x="725" y="1134"/>
                  </a:lnTo>
                  <a:lnTo>
                    <a:pt x="725" y="1670"/>
                  </a:lnTo>
                  <a:cubicBezTo>
                    <a:pt x="662" y="2174"/>
                    <a:pt x="820" y="2615"/>
                    <a:pt x="1135" y="2930"/>
                  </a:cubicBezTo>
                  <a:cubicBezTo>
                    <a:pt x="1450" y="3245"/>
                    <a:pt x="1891" y="3434"/>
                    <a:pt x="2363" y="3434"/>
                  </a:cubicBezTo>
                  <a:lnTo>
                    <a:pt x="3025" y="3434"/>
                  </a:lnTo>
                  <a:cubicBezTo>
                    <a:pt x="3245" y="3434"/>
                    <a:pt x="3403" y="3277"/>
                    <a:pt x="3403" y="3088"/>
                  </a:cubicBezTo>
                  <a:cubicBezTo>
                    <a:pt x="3403" y="2899"/>
                    <a:pt x="3245" y="2741"/>
                    <a:pt x="3025" y="2741"/>
                  </a:cubicBezTo>
                  <a:lnTo>
                    <a:pt x="2363" y="2741"/>
                  </a:lnTo>
                  <a:cubicBezTo>
                    <a:pt x="1828" y="2741"/>
                    <a:pt x="1355" y="2269"/>
                    <a:pt x="1355" y="1670"/>
                  </a:cubicBezTo>
                  <a:lnTo>
                    <a:pt x="1355" y="1134"/>
                  </a:lnTo>
                  <a:lnTo>
                    <a:pt x="1450" y="1229"/>
                  </a:lnTo>
                  <a:cubicBezTo>
                    <a:pt x="1513" y="1292"/>
                    <a:pt x="1607" y="1323"/>
                    <a:pt x="1698" y="1323"/>
                  </a:cubicBezTo>
                  <a:cubicBezTo>
                    <a:pt x="1788" y="1323"/>
                    <a:pt x="1875" y="1292"/>
                    <a:pt x="1922" y="1229"/>
                  </a:cubicBezTo>
                  <a:cubicBezTo>
                    <a:pt x="2048" y="1134"/>
                    <a:pt x="2048" y="882"/>
                    <a:pt x="1922" y="756"/>
                  </a:cubicBezTo>
                  <a:lnTo>
                    <a:pt x="1261" y="95"/>
                  </a:lnTo>
                  <a:cubicBezTo>
                    <a:pt x="1198" y="32"/>
                    <a:pt x="1111" y="0"/>
                    <a:pt x="1024" y="0"/>
                  </a:cubicBezTo>
                  <a:close/>
                </a:path>
              </a:pathLst>
            </a:custGeom>
            <a:solidFill>
              <a:srgbClr val="20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33673825" y="1916675"/>
              <a:ext cx="189050" cy="189050"/>
            </a:xfrm>
            <a:custGeom>
              <a:rect b="b" l="l" r="r" t="t"/>
              <a:pathLst>
                <a:path extrusionOk="0" h="7562" w="7562">
                  <a:moveTo>
                    <a:pt x="3718" y="694"/>
                  </a:moveTo>
                  <a:cubicBezTo>
                    <a:pt x="5073" y="694"/>
                    <a:pt x="6144" y="1733"/>
                    <a:pt x="6144" y="3088"/>
                  </a:cubicBezTo>
                  <a:lnTo>
                    <a:pt x="6144" y="3466"/>
                  </a:lnTo>
                  <a:lnTo>
                    <a:pt x="6081" y="3466"/>
                  </a:lnTo>
                  <a:cubicBezTo>
                    <a:pt x="5986" y="2647"/>
                    <a:pt x="5262" y="2048"/>
                    <a:pt x="4411" y="2048"/>
                  </a:cubicBezTo>
                  <a:lnTo>
                    <a:pt x="3025" y="2048"/>
                  </a:lnTo>
                  <a:cubicBezTo>
                    <a:pt x="2143" y="2048"/>
                    <a:pt x="1481" y="2678"/>
                    <a:pt x="1324" y="3466"/>
                  </a:cubicBezTo>
                  <a:lnTo>
                    <a:pt x="1292" y="3466"/>
                  </a:lnTo>
                  <a:lnTo>
                    <a:pt x="1292" y="3088"/>
                  </a:lnTo>
                  <a:cubicBezTo>
                    <a:pt x="1355" y="1733"/>
                    <a:pt x="2426" y="694"/>
                    <a:pt x="3718" y="694"/>
                  </a:cubicBezTo>
                  <a:close/>
                  <a:moveTo>
                    <a:pt x="4380" y="2741"/>
                  </a:moveTo>
                  <a:cubicBezTo>
                    <a:pt x="4915" y="2741"/>
                    <a:pt x="5388" y="3214"/>
                    <a:pt x="5388" y="3750"/>
                  </a:cubicBezTo>
                  <a:lnTo>
                    <a:pt x="5388" y="4096"/>
                  </a:lnTo>
                  <a:lnTo>
                    <a:pt x="5388" y="4096"/>
                  </a:lnTo>
                  <a:cubicBezTo>
                    <a:pt x="5153" y="4096"/>
                    <a:pt x="4907" y="4091"/>
                    <a:pt x="4821" y="4033"/>
                  </a:cubicBezTo>
                  <a:cubicBezTo>
                    <a:pt x="4789" y="4002"/>
                    <a:pt x="4758" y="3876"/>
                    <a:pt x="4758" y="3781"/>
                  </a:cubicBezTo>
                  <a:cubicBezTo>
                    <a:pt x="4758" y="3592"/>
                    <a:pt x="4600" y="3435"/>
                    <a:pt x="4411" y="3435"/>
                  </a:cubicBezTo>
                  <a:cubicBezTo>
                    <a:pt x="4191" y="3435"/>
                    <a:pt x="4033" y="3592"/>
                    <a:pt x="4033" y="3781"/>
                  </a:cubicBezTo>
                  <a:cubicBezTo>
                    <a:pt x="4033" y="3876"/>
                    <a:pt x="4033" y="4002"/>
                    <a:pt x="3970" y="4033"/>
                  </a:cubicBezTo>
                  <a:cubicBezTo>
                    <a:pt x="3907" y="4096"/>
                    <a:pt x="3757" y="4112"/>
                    <a:pt x="3576" y="4112"/>
                  </a:cubicBezTo>
                  <a:cubicBezTo>
                    <a:pt x="3395" y="4112"/>
                    <a:pt x="3182" y="4096"/>
                    <a:pt x="2993" y="4096"/>
                  </a:cubicBezTo>
                  <a:lnTo>
                    <a:pt x="1954" y="4096"/>
                  </a:lnTo>
                  <a:lnTo>
                    <a:pt x="1954" y="3750"/>
                  </a:lnTo>
                  <a:cubicBezTo>
                    <a:pt x="1954" y="3214"/>
                    <a:pt x="2426" y="2741"/>
                    <a:pt x="2993" y="2741"/>
                  </a:cubicBezTo>
                  <a:close/>
                  <a:moveTo>
                    <a:pt x="1009" y="4065"/>
                  </a:moveTo>
                  <a:cubicBezTo>
                    <a:pt x="1198" y="4065"/>
                    <a:pt x="1355" y="4222"/>
                    <a:pt x="1355" y="4411"/>
                  </a:cubicBezTo>
                  <a:lnTo>
                    <a:pt x="1355" y="5104"/>
                  </a:lnTo>
                  <a:cubicBezTo>
                    <a:pt x="1355" y="5293"/>
                    <a:pt x="1198" y="5451"/>
                    <a:pt x="1009" y="5451"/>
                  </a:cubicBezTo>
                  <a:cubicBezTo>
                    <a:pt x="820" y="5451"/>
                    <a:pt x="662" y="5293"/>
                    <a:pt x="662" y="5104"/>
                  </a:cubicBezTo>
                  <a:lnTo>
                    <a:pt x="662" y="4411"/>
                  </a:lnTo>
                  <a:cubicBezTo>
                    <a:pt x="662" y="4222"/>
                    <a:pt x="820" y="4065"/>
                    <a:pt x="1009" y="4065"/>
                  </a:cubicBezTo>
                  <a:close/>
                  <a:moveTo>
                    <a:pt x="6490" y="4096"/>
                  </a:moveTo>
                  <a:cubicBezTo>
                    <a:pt x="6679" y="4096"/>
                    <a:pt x="6837" y="4254"/>
                    <a:pt x="6837" y="4474"/>
                  </a:cubicBezTo>
                  <a:lnTo>
                    <a:pt x="6837" y="5136"/>
                  </a:lnTo>
                  <a:cubicBezTo>
                    <a:pt x="6837" y="5325"/>
                    <a:pt x="6679" y="5482"/>
                    <a:pt x="6490" y="5482"/>
                  </a:cubicBezTo>
                  <a:cubicBezTo>
                    <a:pt x="6301" y="5482"/>
                    <a:pt x="6144" y="5325"/>
                    <a:pt x="6144" y="5136"/>
                  </a:cubicBezTo>
                  <a:lnTo>
                    <a:pt x="6144" y="4474"/>
                  </a:lnTo>
                  <a:cubicBezTo>
                    <a:pt x="6144" y="4254"/>
                    <a:pt x="6301" y="4096"/>
                    <a:pt x="6490" y="4096"/>
                  </a:cubicBezTo>
                  <a:close/>
                  <a:moveTo>
                    <a:pt x="4443" y="4537"/>
                  </a:moveTo>
                  <a:cubicBezTo>
                    <a:pt x="4726" y="4726"/>
                    <a:pt x="5073" y="4789"/>
                    <a:pt x="5451" y="4789"/>
                  </a:cubicBezTo>
                  <a:lnTo>
                    <a:pt x="5451" y="5136"/>
                  </a:lnTo>
                  <a:cubicBezTo>
                    <a:pt x="5451" y="6081"/>
                    <a:pt x="4663" y="6869"/>
                    <a:pt x="3718" y="6869"/>
                  </a:cubicBezTo>
                  <a:cubicBezTo>
                    <a:pt x="2773" y="6869"/>
                    <a:pt x="2048" y="6081"/>
                    <a:pt x="2048" y="5136"/>
                  </a:cubicBezTo>
                  <a:lnTo>
                    <a:pt x="2048" y="4789"/>
                  </a:lnTo>
                  <a:lnTo>
                    <a:pt x="3056" y="4789"/>
                  </a:lnTo>
                  <a:cubicBezTo>
                    <a:pt x="3148" y="4789"/>
                    <a:pt x="3241" y="4790"/>
                    <a:pt x="3333" y="4790"/>
                  </a:cubicBezTo>
                  <a:cubicBezTo>
                    <a:pt x="3749" y="4790"/>
                    <a:pt x="4159" y="4769"/>
                    <a:pt x="4443" y="4537"/>
                  </a:cubicBezTo>
                  <a:close/>
                  <a:moveTo>
                    <a:pt x="3813" y="1"/>
                  </a:moveTo>
                  <a:cubicBezTo>
                    <a:pt x="2111" y="1"/>
                    <a:pt x="725" y="1387"/>
                    <a:pt x="725" y="3088"/>
                  </a:cubicBezTo>
                  <a:lnTo>
                    <a:pt x="725" y="3466"/>
                  </a:lnTo>
                  <a:cubicBezTo>
                    <a:pt x="347" y="3624"/>
                    <a:pt x="63" y="4002"/>
                    <a:pt x="63" y="4474"/>
                  </a:cubicBezTo>
                  <a:lnTo>
                    <a:pt x="63" y="5136"/>
                  </a:lnTo>
                  <a:cubicBezTo>
                    <a:pt x="0" y="5671"/>
                    <a:pt x="473" y="6144"/>
                    <a:pt x="1009" y="6144"/>
                  </a:cubicBezTo>
                  <a:cubicBezTo>
                    <a:pt x="1198" y="6144"/>
                    <a:pt x="1355" y="6112"/>
                    <a:pt x="1513" y="6049"/>
                  </a:cubicBezTo>
                  <a:cubicBezTo>
                    <a:pt x="1891" y="6932"/>
                    <a:pt x="2741" y="7562"/>
                    <a:pt x="3781" y="7562"/>
                  </a:cubicBezTo>
                  <a:cubicBezTo>
                    <a:pt x="4789" y="7562"/>
                    <a:pt x="5671" y="6932"/>
                    <a:pt x="6018" y="6049"/>
                  </a:cubicBezTo>
                  <a:cubicBezTo>
                    <a:pt x="6175" y="6112"/>
                    <a:pt x="6333" y="6144"/>
                    <a:pt x="6522" y="6144"/>
                  </a:cubicBezTo>
                  <a:cubicBezTo>
                    <a:pt x="7089" y="6144"/>
                    <a:pt x="7562" y="5671"/>
                    <a:pt x="7562" y="5136"/>
                  </a:cubicBezTo>
                  <a:lnTo>
                    <a:pt x="7562" y="4474"/>
                  </a:lnTo>
                  <a:cubicBezTo>
                    <a:pt x="7562" y="4033"/>
                    <a:pt x="7278" y="3624"/>
                    <a:pt x="6869" y="3466"/>
                  </a:cubicBezTo>
                  <a:lnTo>
                    <a:pt x="6869" y="3088"/>
                  </a:lnTo>
                  <a:cubicBezTo>
                    <a:pt x="6869" y="1387"/>
                    <a:pt x="5514" y="1"/>
                    <a:pt x="3813" y="1"/>
                  </a:cubicBezTo>
                  <a:close/>
                </a:path>
              </a:pathLst>
            </a:custGeom>
            <a:solidFill>
              <a:srgbClr val="20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33503700" y="2070250"/>
              <a:ext cx="121325" cy="137075"/>
            </a:xfrm>
            <a:custGeom>
              <a:rect b="b" l="l" r="r" t="t"/>
              <a:pathLst>
                <a:path extrusionOk="0" h="5483" w="4853">
                  <a:moveTo>
                    <a:pt x="3151" y="726"/>
                  </a:moveTo>
                  <a:cubicBezTo>
                    <a:pt x="3687" y="726"/>
                    <a:pt x="4222" y="1198"/>
                    <a:pt x="4222" y="1734"/>
                  </a:cubicBezTo>
                  <a:lnTo>
                    <a:pt x="4222" y="2112"/>
                  </a:lnTo>
                  <a:cubicBezTo>
                    <a:pt x="3939" y="2112"/>
                    <a:pt x="3655" y="2112"/>
                    <a:pt x="3592" y="1986"/>
                  </a:cubicBezTo>
                  <a:cubicBezTo>
                    <a:pt x="3529" y="1954"/>
                    <a:pt x="3498" y="1828"/>
                    <a:pt x="3498" y="1734"/>
                  </a:cubicBezTo>
                  <a:cubicBezTo>
                    <a:pt x="3498" y="1545"/>
                    <a:pt x="3340" y="1387"/>
                    <a:pt x="3151" y="1387"/>
                  </a:cubicBezTo>
                  <a:cubicBezTo>
                    <a:pt x="2962" y="1387"/>
                    <a:pt x="2804" y="1545"/>
                    <a:pt x="2804" y="1734"/>
                  </a:cubicBezTo>
                  <a:cubicBezTo>
                    <a:pt x="2804" y="1828"/>
                    <a:pt x="2804" y="1954"/>
                    <a:pt x="2710" y="1986"/>
                  </a:cubicBezTo>
                  <a:cubicBezTo>
                    <a:pt x="2636" y="2060"/>
                    <a:pt x="2487" y="2090"/>
                    <a:pt x="2312" y="2090"/>
                  </a:cubicBezTo>
                  <a:cubicBezTo>
                    <a:pt x="2189" y="2090"/>
                    <a:pt x="2053" y="2075"/>
                    <a:pt x="1922" y="2049"/>
                  </a:cubicBezTo>
                  <a:lnTo>
                    <a:pt x="694" y="2049"/>
                  </a:lnTo>
                  <a:lnTo>
                    <a:pt x="694" y="1734"/>
                  </a:lnTo>
                  <a:cubicBezTo>
                    <a:pt x="694" y="1198"/>
                    <a:pt x="1166" y="726"/>
                    <a:pt x="1765" y="726"/>
                  </a:cubicBezTo>
                  <a:close/>
                  <a:moveTo>
                    <a:pt x="3151" y="2521"/>
                  </a:moveTo>
                  <a:cubicBezTo>
                    <a:pt x="3435" y="2742"/>
                    <a:pt x="3813" y="2773"/>
                    <a:pt x="4222" y="2773"/>
                  </a:cubicBezTo>
                  <a:lnTo>
                    <a:pt x="4222" y="3120"/>
                  </a:lnTo>
                  <a:cubicBezTo>
                    <a:pt x="4159" y="4034"/>
                    <a:pt x="3372" y="4853"/>
                    <a:pt x="2426" y="4853"/>
                  </a:cubicBezTo>
                  <a:cubicBezTo>
                    <a:pt x="1481" y="4853"/>
                    <a:pt x="694" y="4065"/>
                    <a:pt x="694" y="3120"/>
                  </a:cubicBezTo>
                  <a:lnTo>
                    <a:pt x="694" y="2773"/>
                  </a:lnTo>
                  <a:lnTo>
                    <a:pt x="1765" y="2773"/>
                  </a:lnTo>
                  <a:cubicBezTo>
                    <a:pt x="1859" y="2773"/>
                    <a:pt x="2836" y="2773"/>
                    <a:pt x="3151" y="2521"/>
                  </a:cubicBezTo>
                  <a:close/>
                  <a:moveTo>
                    <a:pt x="1733" y="1"/>
                  </a:moveTo>
                  <a:cubicBezTo>
                    <a:pt x="788" y="1"/>
                    <a:pt x="1" y="757"/>
                    <a:pt x="1" y="1702"/>
                  </a:cubicBezTo>
                  <a:lnTo>
                    <a:pt x="1" y="3088"/>
                  </a:lnTo>
                  <a:cubicBezTo>
                    <a:pt x="1" y="4412"/>
                    <a:pt x="1103" y="5483"/>
                    <a:pt x="2395" y="5483"/>
                  </a:cubicBezTo>
                  <a:cubicBezTo>
                    <a:pt x="3750" y="5483"/>
                    <a:pt x="4789" y="4380"/>
                    <a:pt x="4789" y="3088"/>
                  </a:cubicBezTo>
                  <a:lnTo>
                    <a:pt x="4789" y="1702"/>
                  </a:lnTo>
                  <a:cubicBezTo>
                    <a:pt x="4852" y="789"/>
                    <a:pt x="4065" y="1"/>
                    <a:pt x="3120" y="1"/>
                  </a:cubicBezTo>
                  <a:close/>
                </a:path>
              </a:pathLst>
            </a:custGeom>
            <a:solidFill>
              <a:srgbClr val="20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