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7" r:id="rId13"/>
    <p:sldId id="2146847068" r:id="rId14"/>
    <p:sldId id="2146847071" r:id="rId15"/>
    <p:sldId id="2146847060" r:id="rId16"/>
    <p:sldId id="2146847062" r:id="rId17"/>
    <p:sldId id="2146847055" r:id="rId18"/>
    <p:sldId id="2146847059" r:id="rId19"/>
    <p:sldId id="2146847069"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swiniKumar55/Nutrion_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dirty="0" err="1">
                <a:solidFill>
                  <a:schemeClr val="accent2"/>
                </a:solidFill>
              </a:rPr>
              <a:t>F</a:t>
            </a:r>
            <a:r>
              <a:rPr lang="en-GB" cap="none" dirty="0" err="1">
                <a:solidFill>
                  <a:schemeClr val="accent2"/>
                </a:solidFill>
              </a:rPr>
              <a:t>it</a:t>
            </a:r>
            <a:r>
              <a:rPr lang="en-GB" dirty="0" err="1">
                <a:solidFill>
                  <a:schemeClr val="accent2"/>
                </a:solidFill>
              </a:rPr>
              <a:t>C</a:t>
            </a:r>
            <a:r>
              <a:rPr lang="en-GB" cap="none" dirty="0" err="1">
                <a:solidFill>
                  <a:schemeClr val="accent2"/>
                </a:solidFill>
              </a:rPr>
              <a:t>oach</a:t>
            </a:r>
            <a:r>
              <a:rPr lang="en-GB" dirty="0">
                <a:solidFill>
                  <a:schemeClr val="accent2"/>
                </a:solidFill>
              </a:rPr>
              <a:t> AI: </a:t>
            </a:r>
            <a:r>
              <a:rPr lang="en-GB" dirty="0"/>
              <a:t>AI-Powered Virtual Fitness Coach</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a:t>
            </a:r>
            <a:r>
              <a:rPr lang="en-US" sz="2000" b="1" dirty="0">
                <a:solidFill>
                  <a:schemeClr val="bg1"/>
                </a:solidFill>
                <a:latin typeface="Arial" pitchFamily="34" charset="0"/>
                <a:cs typeface="Arial" pitchFamily="34" charset="0"/>
              </a:rPr>
              <a:t>MD FAIZAN</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Brainware University,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165762" y="1395917"/>
            <a:ext cx="78604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Custom Tool: Macronutrient Split Calculator</a:t>
            </a:r>
          </a:p>
        </p:txBody>
      </p:sp>
      <p:pic>
        <p:nvPicPr>
          <p:cNvPr id="8" name="Picture 7" descr="A screenshot of a computer screen&#10;&#10;AI-generated content may be incorrect.">
            <a:extLst>
              <a:ext uri="{FF2B5EF4-FFF2-40B4-BE49-F238E27FC236}">
                <a16:creationId xmlns:a16="http://schemas.microsoft.com/office/drawing/2014/main" id="{E499C59F-C302-2CA0-E774-A07277E0643D}"/>
              </a:ext>
            </a:extLst>
          </p:cNvPr>
          <p:cNvPicPr>
            <a:picLocks noChangeAspect="1"/>
          </p:cNvPicPr>
          <p:nvPr/>
        </p:nvPicPr>
        <p:blipFill>
          <a:blip r:embed="rId2"/>
          <a:stretch>
            <a:fillRect/>
          </a:stretch>
        </p:blipFill>
        <p:spPr>
          <a:xfrm>
            <a:off x="704849" y="1919137"/>
            <a:ext cx="10487025" cy="451288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8FF0-389A-40EB-8B44-247C2BD6A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89DBA-C6D6-1794-234B-DB8F8AB82510}"/>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81AE776A-2D78-BDC5-21DC-0AF0C16BCD94}"/>
              </a:ext>
            </a:extLst>
          </p:cNvPr>
          <p:cNvSpPr txBox="1"/>
          <p:nvPr/>
        </p:nvSpPr>
        <p:spPr>
          <a:xfrm>
            <a:off x="2165762" y="1395917"/>
            <a:ext cx="78604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Custom Tool: Macronutrient Split Calculator Test</a:t>
            </a:r>
          </a:p>
        </p:txBody>
      </p:sp>
      <p:pic>
        <p:nvPicPr>
          <p:cNvPr id="6" name="Picture 5" descr="A screenshot of a computer&#10;&#10;AI-generated content may be incorrect.">
            <a:extLst>
              <a:ext uri="{FF2B5EF4-FFF2-40B4-BE49-F238E27FC236}">
                <a16:creationId xmlns:a16="http://schemas.microsoft.com/office/drawing/2014/main" id="{2C786B03-8A03-01C3-8655-40661260762C}"/>
              </a:ext>
            </a:extLst>
          </p:cNvPr>
          <p:cNvPicPr>
            <a:picLocks noChangeAspect="1"/>
          </p:cNvPicPr>
          <p:nvPr/>
        </p:nvPicPr>
        <p:blipFill>
          <a:blip r:embed="rId2"/>
          <a:srcRect b="10295"/>
          <a:stretch>
            <a:fillRect/>
          </a:stretch>
        </p:blipFill>
        <p:spPr>
          <a:xfrm>
            <a:off x="1328287" y="2082602"/>
            <a:ext cx="9169667" cy="3903377"/>
          </a:xfrm>
          <a:prstGeom prst="rect">
            <a:avLst/>
          </a:prstGeom>
        </p:spPr>
      </p:pic>
    </p:spTree>
    <p:extLst>
      <p:ext uri="{BB962C8B-B14F-4D97-AF65-F5344CB8AC3E}">
        <p14:creationId xmlns:p14="http://schemas.microsoft.com/office/powerpoint/2010/main" val="104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descr="Screens screenshot of a computer&#10;&#10;AI-generated content may be incorrect.">
            <a:extLst>
              <a:ext uri="{FF2B5EF4-FFF2-40B4-BE49-F238E27FC236}">
                <a16:creationId xmlns:a16="http://schemas.microsoft.com/office/drawing/2014/main" id="{41C73E03-99FA-BA34-61AF-2357B2542310}"/>
              </a:ext>
            </a:extLst>
          </p:cNvPr>
          <p:cNvPicPr>
            <a:picLocks noChangeAspect="1"/>
          </p:cNvPicPr>
          <p:nvPr/>
        </p:nvPicPr>
        <p:blipFill>
          <a:blip r:embed="rId2"/>
          <a:stretch>
            <a:fillRect/>
          </a:stretch>
        </p:blipFill>
        <p:spPr>
          <a:xfrm>
            <a:off x="1145406" y="1392487"/>
            <a:ext cx="9901187" cy="484713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313331" cy="369332"/>
          </a:xfrm>
          <a:prstGeom prst="rect">
            <a:avLst/>
          </a:prstGeom>
        </p:spPr>
        <p:txBody>
          <a:bodyPr wrap="none">
            <a:spAutoFit/>
          </a:bodyPr>
          <a:lstStyle/>
          <a:p>
            <a:r>
              <a:rPr lang="en-IN" dirty="0"/>
              <a:t>Git hub </a:t>
            </a:r>
            <a:r>
              <a:rPr lang="en-IN" dirty="0" err="1"/>
              <a:t>lik</a:t>
            </a:r>
            <a:r>
              <a:rPr lang="en-IN" dirty="0"/>
              <a:t> : https://</a:t>
            </a:r>
            <a:r>
              <a:rPr lang="en-IN" dirty="0">
                <a:hlinkClick r:id="rId2"/>
              </a:rPr>
              <a:t>github.com/AswiniKumar55/Nutrion_agent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7539" y="1232452"/>
            <a:ext cx="11029615" cy="2287988"/>
          </a:xfrm>
        </p:spPr>
        <p:txBody>
          <a:bodyPr>
            <a:normAutofit fontScale="85000" lnSpcReduction="10000"/>
          </a:bodyPr>
          <a:lstStyle/>
          <a:p>
            <a:pPr marL="0" indent="0">
              <a:buNone/>
            </a:pPr>
            <a:r>
              <a:rPr lang="en-GB" sz="2800" b="0" i="0" dirty="0">
                <a:effectLst/>
                <a:latin typeface="Calibri" panose="020F0502020204030204" pitchFamily="34" charset="0"/>
                <a:ea typeface="Calibri" panose="020F0502020204030204" pitchFamily="34" charset="0"/>
                <a:cs typeface="Calibri" panose="020F0502020204030204" pitchFamily="34" charset="0"/>
              </a:rPr>
              <a:t>In today’s busy world, many people find it difficult to maintain a healthy lifestyle. Lack of personalized fitness guidance, limited time, and low motivation create barriers. Traditional fitness solutions often require expensive memberships, rigid schedules, or face-to-face sessions, which many cannot access or sustain. This leaves a wide gap for convenient, affordable, and adaptive fitness support tailored to individual needs</a:t>
            </a:r>
            <a:r>
              <a:rPr lang="en-US" sz="2800" dirty="0">
                <a:latin typeface="Calibri" panose="020F0502020204030204" pitchFamily="34" charset="0"/>
                <a:ea typeface="Calibri" panose="020F0502020204030204" pitchFamily="34" charset="0"/>
                <a:cs typeface="Calibri" panose="020F0502020204030204" pitchFamily="34" charset="0"/>
              </a:rPr>
              <a:t>.</a:t>
            </a:r>
            <a:br>
              <a:rPr lang="en-US" sz="2800" dirty="0">
                <a:latin typeface="Calibri"/>
                <a:ea typeface="+mn-lt"/>
                <a:cs typeface="+mn-lt"/>
              </a:rPr>
            </a:br>
            <a:endParaRPr lang="en-US" sz="1100" dirty="0">
              <a:solidFill>
                <a:srgbClr val="404040"/>
              </a:solidFill>
              <a:latin typeface="Calibri"/>
              <a:ea typeface="Calibri"/>
              <a:cs typeface="Calibri"/>
            </a:endParaRPr>
          </a:p>
        </p:txBody>
      </p:sp>
      <p:sp>
        <p:nvSpPr>
          <p:cNvPr id="3" name="Title 4">
            <a:extLst>
              <a:ext uri="{FF2B5EF4-FFF2-40B4-BE49-F238E27FC236}">
                <a16:creationId xmlns:a16="http://schemas.microsoft.com/office/drawing/2014/main" id="{E4B3DBFE-9718-34EB-0069-EFA93E8CDB93}"/>
              </a:ext>
            </a:extLst>
          </p:cNvPr>
          <p:cNvSpPr txBox="1">
            <a:spLocks/>
          </p:cNvSpPr>
          <p:nvPr/>
        </p:nvSpPr>
        <p:spPr>
          <a:xfrm>
            <a:off x="581192" y="342900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5"/>
                </a:solidFill>
                <a:latin typeface="Arial" panose="020B0604020202020204" pitchFamily="34" charset="0"/>
                <a:ea typeface="+mn-lt"/>
                <a:cs typeface="Arial" panose="020B0604020202020204" pitchFamily="34" charset="0"/>
              </a:rPr>
              <a:t>Proposed Solution:</a:t>
            </a:r>
            <a:endParaRPr lang="en-US" sz="3200" dirty="0"/>
          </a:p>
        </p:txBody>
      </p:sp>
      <p:sp>
        <p:nvSpPr>
          <p:cNvPr id="6" name="TextBox 5">
            <a:extLst>
              <a:ext uri="{FF2B5EF4-FFF2-40B4-BE49-F238E27FC236}">
                <a16:creationId xmlns:a16="http://schemas.microsoft.com/office/drawing/2014/main" id="{7892CD8C-7D00-E481-A6E9-3C1809485B91}"/>
              </a:ext>
            </a:extLst>
          </p:cNvPr>
          <p:cNvSpPr txBox="1"/>
          <p:nvPr/>
        </p:nvSpPr>
        <p:spPr>
          <a:xfrm>
            <a:off x="397540" y="4066682"/>
            <a:ext cx="11029614" cy="2492990"/>
          </a:xfrm>
          <a:prstGeom prst="rect">
            <a:avLst/>
          </a:prstGeom>
          <a:noFill/>
        </p:spPr>
        <p:txBody>
          <a:bodyPr wrap="square">
            <a:spAutoFit/>
          </a:bodyPr>
          <a:lstStyle/>
          <a:p>
            <a:r>
              <a:rPr lang="en-GB" sz="26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FitCoach</a:t>
            </a:r>
            <a:r>
              <a:rPr lang="en-GB" sz="26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 AI is an intelligent virtual fitness coach built using IBM watsonx.ai and IBM Cloud services. It offers on-demand, personalized workout plans, nutrition suggestions, and motivation through a conversational AI interface. This no-code agent understands user preferences and fitness goals, making healthy living easier, more accessible, and enjoyable for everyone, anytime and anywhere.</a:t>
            </a:r>
            <a:br>
              <a:rPr lang="en-US" sz="2600" dirty="0">
                <a:solidFill>
                  <a:schemeClr val="tx1">
                    <a:lumMod val="75000"/>
                    <a:lumOff val="25000"/>
                  </a:schemeClr>
                </a:solidFill>
                <a:latin typeface="Calibri"/>
                <a:ea typeface="Calibri"/>
                <a:cs typeface="Calibri"/>
              </a:rPr>
            </a:br>
            <a:endParaRPr lang="en-GB" sz="2600" dirty="0">
              <a:solidFill>
                <a:schemeClr val="tx1">
                  <a:lumMod val="75000"/>
                  <a:lumOff val="2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45006"/>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146" y="1319976"/>
            <a:ext cx="11613485" cy="4471224"/>
          </a:xfrm>
        </p:spPr>
        <p:txBody>
          <a:bodyPr vert="horz" lIns="91440" tIns="45720" rIns="91440" bIns="45720" rtlCol="0" anchor="ctr">
            <a:noAutofit/>
          </a:bodyPr>
          <a:lstStyle/>
          <a:p>
            <a:pPr>
              <a:buClr>
                <a:schemeClr val="accent5">
                  <a:lumMod val="75000"/>
                </a:schemeClr>
              </a:buClr>
            </a:pPr>
            <a:r>
              <a:rPr lang="en-GB" sz="1800" b="1" dirty="0">
                <a:solidFill>
                  <a:schemeClr val="accent5"/>
                </a:solidFill>
                <a:latin typeface="Arial" panose="020B0604020202020204" pitchFamily="34" charset="0"/>
                <a:ea typeface="Calibri" panose="020F0502020204030204" pitchFamily="34" charset="0"/>
                <a:cs typeface="Arial" panose="020B0604020202020204" pitchFamily="34" charset="0"/>
              </a:rPr>
              <a:t>IBM watsonx.ai Studio</a:t>
            </a:r>
            <a:br>
              <a:rPr lang="en-GB" sz="1400" dirty="0">
                <a:latin typeface="Calibri" panose="020F0502020204030204" pitchFamily="34" charset="0"/>
                <a:ea typeface="Calibri" panose="020F0502020204030204" pitchFamily="34" charset="0"/>
                <a:cs typeface="Calibri" panose="020F0502020204030204" pitchFamily="34" charset="0"/>
              </a:rPr>
            </a:br>
            <a:r>
              <a:rPr lang="en-GB" sz="1400" dirty="0">
                <a:latin typeface="Calibri" panose="020F0502020204030204" pitchFamily="34" charset="0"/>
                <a:ea typeface="Calibri" panose="020F0502020204030204" pitchFamily="34" charset="0"/>
                <a:cs typeface="Calibri" panose="020F0502020204030204" pitchFamily="34" charset="0"/>
              </a:rPr>
              <a:t>We used this platform because it provides powerful no-code tools and AI agent building features. It allowed us to create and customize </a:t>
            </a:r>
            <a:r>
              <a:rPr lang="en-GB" sz="1400" dirty="0" err="1">
                <a:latin typeface="Calibri" panose="020F0502020204030204" pitchFamily="34" charset="0"/>
                <a:ea typeface="Calibri" panose="020F0502020204030204" pitchFamily="34" charset="0"/>
                <a:cs typeface="Calibri" panose="020F0502020204030204" pitchFamily="34" charset="0"/>
              </a:rPr>
              <a:t>FitCoach</a:t>
            </a:r>
            <a:r>
              <a:rPr lang="en-GB" sz="1400" dirty="0">
                <a:latin typeface="Calibri" panose="020F0502020204030204" pitchFamily="34" charset="0"/>
                <a:ea typeface="Calibri" panose="020F0502020204030204" pitchFamily="34" charset="0"/>
                <a:cs typeface="Calibri" panose="020F0502020204030204" pitchFamily="34" charset="0"/>
              </a:rPr>
              <a:t> AI easily without writing complex code.</a:t>
            </a:r>
          </a:p>
          <a:p>
            <a:pPr>
              <a:buClr>
                <a:schemeClr val="accent5">
                  <a:lumMod val="75000"/>
                </a:schemeClr>
              </a:buClr>
            </a:pPr>
            <a:r>
              <a:rPr lang="en-GB" sz="1800" b="1" dirty="0">
                <a:solidFill>
                  <a:schemeClr val="accent5"/>
                </a:solidFill>
                <a:latin typeface="Arial" panose="020B0604020202020204" pitchFamily="34" charset="0"/>
                <a:ea typeface="Calibri" panose="020F0502020204030204" pitchFamily="34" charset="0"/>
                <a:cs typeface="Arial" panose="020B0604020202020204" pitchFamily="34" charset="0"/>
              </a:rPr>
              <a:t>IBM Agent Lab</a:t>
            </a:r>
            <a:br>
              <a:rPr lang="en-GB" sz="1400" dirty="0">
                <a:latin typeface="Calibri" panose="020F0502020204030204" pitchFamily="34" charset="0"/>
                <a:ea typeface="Calibri" panose="020F0502020204030204" pitchFamily="34" charset="0"/>
                <a:cs typeface="Calibri" panose="020F0502020204030204" pitchFamily="34" charset="0"/>
              </a:rPr>
            </a:br>
            <a:r>
              <a:rPr lang="en-GB" sz="1400" dirty="0">
                <a:latin typeface="Calibri" panose="020F0502020204030204" pitchFamily="34" charset="0"/>
                <a:ea typeface="Calibri" panose="020F0502020204030204" pitchFamily="34" charset="0"/>
                <a:cs typeface="Calibri" panose="020F0502020204030204" pitchFamily="34" charset="0"/>
              </a:rPr>
              <a:t>This helped us build the AI agent with user-friendly drag and drop interfaces and integrate custom tools. It makes setting up conversational flows and knowledge bases straightforward.</a:t>
            </a:r>
          </a:p>
          <a:p>
            <a:pPr>
              <a:buClr>
                <a:schemeClr val="accent5">
                  <a:lumMod val="75000"/>
                </a:schemeClr>
              </a:buClr>
            </a:pPr>
            <a:r>
              <a:rPr lang="en-GB" sz="1800" b="1" dirty="0">
                <a:solidFill>
                  <a:schemeClr val="accent5"/>
                </a:solidFill>
                <a:latin typeface="Arial" panose="020B0604020202020204" pitchFamily="34" charset="0"/>
                <a:ea typeface="Calibri" panose="020F0502020204030204" pitchFamily="34" charset="0"/>
                <a:cs typeface="Arial" panose="020B0604020202020204" pitchFamily="34" charset="0"/>
              </a:rPr>
              <a:t>IBM Granite Foundation Model</a:t>
            </a:r>
            <a:br>
              <a:rPr lang="en-GB" sz="1400" dirty="0">
                <a:latin typeface="Calibri" panose="020F0502020204030204" pitchFamily="34" charset="0"/>
                <a:ea typeface="Calibri" panose="020F0502020204030204" pitchFamily="34" charset="0"/>
                <a:cs typeface="Calibri" panose="020F0502020204030204" pitchFamily="34" charset="0"/>
              </a:rPr>
            </a:br>
            <a:r>
              <a:rPr lang="en-GB" sz="1400" dirty="0">
                <a:latin typeface="Calibri" panose="020F0502020204030204" pitchFamily="34" charset="0"/>
                <a:ea typeface="Calibri" panose="020F0502020204030204" pitchFamily="34" charset="0"/>
                <a:cs typeface="Calibri" panose="020F0502020204030204" pitchFamily="34" charset="0"/>
              </a:rPr>
              <a:t>Granite is the language model behind the agent. It understands user questions naturally and helps generate helpful, clear, and human-like responses.</a:t>
            </a:r>
          </a:p>
          <a:p>
            <a:pPr>
              <a:buClr>
                <a:schemeClr val="accent5">
                  <a:lumMod val="75000"/>
                </a:schemeClr>
              </a:buClr>
            </a:pPr>
            <a:r>
              <a:rPr lang="en-GB" sz="1800" b="1" dirty="0">
                <a:solidFill>
                  <a:schemeClr val="accent5"/>
                </a:solidFill>
                <a:latin typeface="Arial" panose="020B0604020202020204" pitchFamily="34" charset="0"/>
                <a:cs typeface="Arial" panose="020B0604020202020204" pitchFamily="34" charset="0"/>
              </a:rPr>
              <a:t>Custom Python Tools</a:t>
            </a:r>
            <a:br>
              <a:rPr lang="en-GB" sz="1400" dirty="0"/>
            </a:br>
            <a:r>
              <a:rPr lang="en-GB" sz="1400" dirty="0"/>
              <a:t>Python was used for creating specialized tools like the Macronutrient Split Calculator, which handle personalized calculations effectively.</a:t>
            </a:r>
            <a:endParaRPr lang="en-GB" sz="1400" dirty="0">
              <a:latin typeface="Calibri" panose="020F0502020204030204" pitchFamily="34" charset="0"/>
              <a:ea typeface="Calibri" panose="020F0502020204030204" pitchFamily="34" charset="0"/>
              <a:cs typeface="Calibri" panose="020F0502020204030204" pitchFamily="34" charset="0"/>
            </a:endParaRPr>
          </a:p>
          <a:p>
            <a:pPr>
              <a:buClr>
                <a:schemeClr val="accent5">
                  <a:lumMod val="75000"/>
                </a:schemeClr>
              </a:buClr>
            </a:pPr>
            <a:r>
              <a:rPr lang="en-GB" sz="1800" b="1" dirty="0">
                <a:solidFill>
                  <a:schemeClr val="accent5"/>
                </a:solidFill>
                <a:latin typeface="Arial" panose="020B0604020202020204" pitchFamily="34" charset="0"/>
                <a:ea typeface="Calibri" panose="020F0502020204030204" pitchFamily="34" charset="0"/>
                <a:cs typeface="Arial" panose="020B0604020202020204" pitchFamily="34" charset="0"/>
              </a:rPr>
              <a:t>IBM Cloud Object Storage</a:t>
            </a:r>
            <a:br>
              <a:rPr lang="en-GB" sz="1400" dirty="0">
                <a:latin typeface="Calibri" panose="020F0502020204030204" pitchFamily="34" charset="0"/>
                <a:ea typeface="Calibri" panose="020F0502020204030204" pitchFamily="34" charset="0"/>
                <a:cs typeface="Calibri" panose="020F0502020204030204" pitchFamily="34" charset="0"/>
              </a:rPr>
            </a:br>
            <a:r>
              <a:rPr lang="en-GB" sz="1400" dirty="0">
                <a:latin typeface="Calibri" panose="020F0502020204030204" pitchFamily="34" charset="0"/>
                <a:ea typeface="Calibri" panose="020F0502020204030204" pitchFamily="34" charset="0"/>
                <a:cs typeface="Calibri" panose="020F0502020204030204" pitchFamily="34" charset="0"/>
              </a:rPr>
              <a:t>We stored fitness documents, diets, and workout plans here. This made it easy for the AI to access and ground answers in trusted, relevant content.</a:t>
            </a:r>
          </a:p>
          <a:p>
            <a:pPr>
              <a:buClr>
                <a:schemeClr val="accent5">
                  <a:lumMod val="75000"/>
                </a:schemeClr>
              </a:buClr>
            </a:pPr>
            <a:r>
              <a:rPr lang="en-GB" sz="1800" b="1" dirty="0">
                <a:solidFill>
                  <a:schemeClr val="accent5"/>
                </a:solidFill>
                <a:latin typeface="Arial" panose="020B0604020202020204" pitchFamily="34" charset="0"/>
                <a:ea typeface="Calibri" panose="020F0502020204030204" pitchFamily="34" charset="0"/>
                <a:cs typeface="Arial" panose="020B0604020202020204" pitchFamily="34" charset="0"/>
              </a:rPr>
              <a:t>Vector Search and Knowledge Grounding</a:t>
            </a:r>
            <a:br>
              <a:rPr lang="en-GB" sz="1400" dirty="0">
                <a:latin typeface="Calibri" panose="020F0502020204030204" pitchFamily="34" charset="0"/>
                <a:ea typeface="Calibri" panose="020F0502020204030204" pitchFamily="34" charset="0"/>
                <a:cs typeface="Calibri" panose="020F0502020204030204" pitchFamily="34" charset="0"/>
              </a:rPr>
            </a:br>
            <a:r>
              <a:rPr lang="en-GB" sz="1400" dirty="0">
                <a:latin typeface="Calibri" panose="020F0502020204030204" pitchFamily="34" charset="0"/>
                <a:ea typeface="Calibri" panose="020F0502020204030204" pitchFamily="34" charset="0"/>
                <a:cs typeface="Calibri" panose="020F0502020204030204" pitchFamily="34" charset="0"/>
              </a:rPr>
              <a:t>This technology indexes uploaded files so the agent can search through them effectively and pull-out accurate information during conversations.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4927324"/>
          </a:xfrm>
        </p:spPr>
        <p:txBody>
          <a:bodyPr>
            <a:normAutofit/>
          </a:bodyPr>
          <a:lstStyle/>
          <a:p>
            <a:r>
              <a:rPr lang="en-GB" sz="2200" b="1" dirty="0">
                <a:solidFill>
                  <a:schemeClr val="accent4">
                    <a:lumMod val="75000"/>
                  </a:schemeClr>
                </a:solidFill>
                <a:latin typeface="Arial" panose="020B0604020202020204" pitchFamily="34" charset="0"/>
                <a:cs typeface="Arial" panose="020B0604020202020204" pitchFamily="34" charset="0"/>
              </a:rPr>
              <a:t>IBM watsonx.ai Studio</a:t>
            </a:r>
            <a:br>
              <a:rPr lang="en-GB" dirty="0"/>
            </a:br>
            <a:r>
              <a:rPr lang="en-GB" sz="19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This was the main workspace where the entire AI agent was designed and managed. It brought together all the tools and features needed to create a smart, responsive assistant without writing lots of code.</a:t>
            </a:r>
          </a:p>
          <a:p>
            <a:r>
              <a:rPr lang="en-GB" sz="2200" b="1" dirty="0">
                <a:solidFill>
                  <a:schemeClr val="accent4">
                    <a:lumMod val="75000"/>
                  </a:schemeClr>
                </a:solidFill>
                <a:latin typeface="Arial" panose="020B0604020202020204" pitchFamily="34" charset="0"/>
                <a:cs typeface="Arial" panose="020B0604020202020204" pitchFamily="34" charset="0"/>
              </a:rPr>
              <a:t>IBM Agent Lab</a:t>
            </a:r>
            <a:br>
              <a:rPr lang="en-GB" dirty="0"/>
            </a:br>
            <a:r>
              <a:rPr lang="en-GB" sz="19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We relied on Agent Lab to build the conversational experience. Its no-code setup let us craft natural dialogues, add custom tools, and link various features simply by configuring blocks and workflows.</a:t>
            </a:r>
          </a:p>
          <a:p>
            <a:r>
              <a:rPr lang="en-GB" sz="2200" b="1" dirty="0">
                <a:solidFill>
                  <a:schemeClr val="accent4">
                    <a:lumMod val="75000"/>
                  </a:schemeClr>
                </a:solidFill>
                <a:latin typeface="Arial" panose="020B0604020202020204" pitchFamily="34" charset="0"/>
                <a:cs typeface="Arial" panose="020B0604020202020204" pitchFamily="34" charset="0"/>
              </a:rPr>
              <a:t>Granite Foundation Model (granite-3-3-8b-instruct)</a:t>
            </a:r>
            <a:br>
              <a:rPr lang="en-GB" dirty="0"/>
            </a:br>
            <a:r>
              <a:rPr lang="en-GB" sz="19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We used the IBM provided Granite model, version 3.3, as the core language model. It understands natural language really well and produces helpful, clear, and contextually relevant responses.</a:t>
            </a:r>
          </a:p>
          <a:p>
            <a:r>
              <a:rPr lang="en-GB" sz="2200" b="1" dirty="0">
                <a:solidFill>
                  <a:schemeClr val="accent4">
                    <a:lumMod val="75000"/>
                  </a:schemeClr>
                </a:solidFill>
                <a:latin typeface="Arial" panose="020B0604020202020204" pitchFamily="34" charset="0"/>
                <a:cs typeface="Arial" panose="020B0604020202020204" pitchFamily="34" charset="0"/>
              </a:rPr>
              <a:t>IBM Cloud Object Storage</a:t>
            </a:r>
            <a:br>
              <a:rPr lang="en-GB" dirty="0"/>
            </a:br>
            <a:r>
              <a:rPr lang="en-GB" sz="19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We used this storage service to safely hold our documents, workout routines, and nutrition guides. This made it possible for the AI to retrieve and use trustworthy content on demand.</a:t>
            </a:r>
            <a:endParaRPr lang="en-GB"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29F59FA1-16EB-5220-D46F-ECA96FD22C5F}"/>
              </a:ext>
            </a:extLst>
          </p:cNvPr>
          <p:cNvSpPr txBox="1">
            <a:spLocks/>
          </p:cNvSpPr>
          <p:nvPr/>
        </p:nvSpPr>
        <p:spPr>
          <a:xfrm>
            <a:off x="581192" y="1302026"/>
            <a:ext cx="11029615" cy="52321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is not just another chatbot or basic workout assistant. It feels like you have a supportive coach and nutritionist in your pocket, ready to help at any moment.</a:t>
            </a:r>
          </a:p>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The true magic of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lies in how it makes advanced technology feel simple and inviting. Right from the first interaction, users can ask questions about their fitness, nutrition, or motivation in their own words. There is no need to scroll through complicated menus or apps. If you wake up feeling unsure how to start your healthy routine, you can simply chat with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as if you are texting a friend.</a:t>
            </a:r>
          </a:p>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What makes this solution special is the instant access to expert advice that adapts to each person. The AI listens to your goals and how you are feeling and draws from trusted, grounded resources to offer personalized guidance. Whether someone needs a quick morning workout, ideas for a healthier lunch, or just a reason to get moving,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is always ready with a caring and encouraging response.</a:t>
            </a:r>
          </a:p>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Unlike traditional fitness apps that can feel overwhelming or impersonal,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meets you where you are, anytime. You do not need a gym membership, special equipment, or even technology skills. The only thing you need is a question or a little curiosity about how to live healthier.</a:t>
            </a:r>
          </a:p>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Behind the scenes,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uses state-of-the-art AI models from IBM to ensure every answer is accurate, helpful, and easy to understand. Yet, users only see the smooth, conversational experience. It never feels robotic or scripted, just genuinely helpful.</a:t>
            </a:r>
          </a:p>
          <a:p>
            <a:pPr marL="0" indent="0">
              <a:buNone/>
            </a:pPr>
            <a:r>
              <a:rPr lang="en-GB" sz="1600" dirty="0">
                <a:latin typeface="Calibri" panose="020F0502020204030204" pitchFamily="34" charset="0"/>
                <a:ea typeface="Calibri" panose="020F0502020204030204" pitchFamily="34" charset="0"/>
                <a:cs typeface="Calibri" panose="020F0502020204030204" pitchFamily="34" charset="0"/>
              </a:rPr>
              <a:t>In short,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lowers the barriers to better health. It brings personalized fitness support out of the gym and into everyday life. Wherever you are in your health journey—just starting out, stuck in a rut, or looking for that next challenge, </a:t>
            </a:r>
            <a:r>
              <a:rPr lang="en-GB" sz="1600" dirty="0" err="1">
                <a:latin typeface="Calibri" panose="020F0502020204030204" pitchFamily="34" charset="0"/>
                <a:ea typeface="Calibri" panose="020F0502020204030204" pitchFamily="34" charset="0"/>
                <a:cs typeface="Calibri" panose="020F0502020204030204" pitchFamily="34" charset="0"/>
              </a:rPr>
              <a:t>FitCoach</a:t>
            </a:r>
            <a:r>
              <a:rPr lang="en-GB" sz="1600" dirty="0">
                <a:latin typeface="Calibri" panose="020F0502020204030204" pitchFamily="34" charset="0"/>
                <a:ea typeface="Calibri" panose="020F0502020204030204" pitchFamily="34" charset="0"/>
                <a:cs typeface="Calibri" panose="020F0502020204030204" pitchFamily="34" charset="0"/>
              </a:rPr>
              <a:t> AI offers practical support and motivating advice to help you take the next step confidently.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GB" sz="1800" dirty="0" err="1">
                <a:latin typeface="Calibri" panose="020F0502020204030204" pitchFamily="34" charset="0"/>
                <a:ea typeface="Calibri" panose="020F0502020204030204" pitchFamily="34" charset="0"/>
                <a:cs typeface="Calibri" panose="020F0502020204030204" pitchFamily="34" charset="0"/>
              </a:rPr>
              <a:t>FitCoach</a:t>
            </a:r>
            <a:r>
              <a:rPr lang="en-GB" sz="1800" dirty="0">
                <a:latin typeface="Calibri" panose="020F0502020204030204" pitchFamily="34" charset="0"/>
                <a:ea typeface="Calibri" panose="020F0502020204030204" pitchFamily="34" charset="0"/>
                <a:cs typeface="Calibri" panose="020F0502020204030204" pitchFamily="34" charset="0"/>
              </a:rPr>
              <a:t> AI is designed for anyone who wants to take better care of their health, no matter their background or experience. It is especially helpful for:</a:t>
            </a:r>
          </a:p>
          <a:p>
            <a:r>
              <a:rPr lang="en-GB" sz="18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Students</a:t>
            </a:r>
            <a:r>
              <a:rPr lang="en-GB" sz="1800" b="1" dirty="0">
                <a:latin typeface="Calibri" panose="020F0502020204030204" pitchFamily="34" charset="0"/>
                <a:ea typeface="Calibri" panose="020F0502020204030204" pitchFamily="34" charset="0"/>
                <a:cs typeface="Calibri" panose="020F0502020204030204" pitchFamily="34" charset="0"/>
              </a:rPr>
              <a:t> </a:t>
            </a:r>
            <a:r>
              <a:rPr lang="en-GB" sz="1800" dirty="0">
                <a:latin typeface="Calibri" panose="020F0502020204030204" pitchFamily="34" charset="0"/>
                <a:ea typeface="Calibri" panose="020F0502020204030204" pitchFamily="34" charset="0"/>
                <a:cs typeface="Calibri" panose="020F0502020204030204" pitchFamily="34" charset="0"/>
              </a:rPr>
              <a:t>who are looking for quick health advice between classes and assignments.</a:t>
            </a:r>
          </a:p>
          <a:p>
            <a:r>
              <a:rPr lang="en-GB" sz="18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Busy professionals </a:t>
            </a:r>
            <a:r>
              <a:rPr lang="en-GB" sz="1800" dirty="0">
                <a:latin typeface="Calibri" panose="020F0502020204030204" pitchFamily="34" charset="0"/>
                <a:ea typeface="Calibri" panose="020F0502020204030204" pitchFamily="34" charset="0"/>
                <a:cs typeface="Calibri" panose="020F0502020204030204" pitchFamily="34" charset="0"/>
              </a:rPr>
              <a:t>struggling to find time for the gym but who still want to stay active and feel good.</a:t>
            </a:r>
          </a:p>
          <a:p>
            <a:r>
              <a:rPr lang="en-GB" sz="18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Beginners </a:t>
            </a:r>
            <a:r>
              <a:rPr lang="en-GB" sz="1800" dirty="0">
                <a:latin typeface="Calibri" panose="020F0502020204030204" pitchFamily="34" charset="0"/>
                <a:ea typeface="Calibri" panose="020F0502020204030204" pitchFamily="34" charset="0"/>
                <a:cs typeface="Calibri" panose="020F0502020204030204" pitchFamily="34" charset="0"/>
              </a:rPr>
              <a:t>who feel lost about where to start or get overwhelmed by complicated fitness apps.</a:t>
            </a:r>
          </a:p>
          <a:p>
            <a:r>
              <a:rPr lang="en-GB" sz="18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Fitness enthusiasts </a:t>
            </a:r>
            <a:r>
              <a:rPr lang="en-GB" sz="1800" dirty="0">
                <a:latin typeface="Calibri" panose="020F0502020204030204" pitchFamily="34" charset="0"/>
                <a:ea typeface="Calibri" panose="020F0502020204030204" pitchFamily="34" charset="0"/>
                <a:cs typeface="Calibri" panose="020F0502020204030204" pitchFamily="34" charset="0"/>
              </a:rPr>
              <a:t>searching for motivation, fresh workout ideas, or easy meal suggestions.</a:t>
            </a:r>
          </a:p>
          <a:p>
            <a:r>
              <a:rPr lang="en-GB" sz="18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Anyone who feels stuck or discouraged </a:t>
            </a:r>
            <a:r>
              <a:rPr lang="en-GB" sz="1800" dirty="0">
                <a:latin typeface="Calibri" panose="020F0502020204030204" pitchFamily="34" charset="0"/>
                <a:ea typeface="Calibri" panose="020F0502020204030204" pitchFamily="34" charset="0"/>
                <a:cs typeface="Calibri" panose="020F0502020204030204" pitchFamily="34" charset="0"/>
              </a:rPr>
              <a:t>along their health journey and needs a friendly push to keep going.</a:t>
            </a:r>
          </a:p>
          <a:p>
            <a:pPr marL="0" indent="0">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No matter your age, lifestyle, or current fitness level, </a:t>
            </a:r>
            <a:r>
              <a:rPr lang="en-GB" sz="1800" b="1" dirty="0" err="1">
                <a:latin typeface="Calibri" panose="020F0502020204030204" pitchFamily="34" charset="0"/>
                <a:ea typeface="Calibri" panose="020F0502020204030204" pitchFamily="34" charset="0"/>
                <a:cs typeface="Calibri" panose="020F0502020204030204" pitchFamily="34" charset="0"/>
              </a:rPr>
              <a:t>FitCoach</a:t>
            </a:r>
            <a:r>
              <a:rPr lang="en-GB" sz="1800" b="1" dirty="0">
                <a:latin typeface="Calibri" panose="020F0502020204030204" pitchFamily="34" charset="0"/>
                <a:ea typeface="Calibri" panose="020F0502020204030204" pitchFamily="34" charset="0"/>
                <a:cs typeface="Calibri" panose="020F0502020204030204" pitchFamily="34" charset="0"/>
              </a:rPr>
              <a:t> AI offers a supportive hand. The agent works right in your everyday routine, so you can ask questions and get trustworthy advice exactly when you need it.</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8CBCB336-19AE-127E-D2FD-39B3995084F6}"/>
              </a:ext>
            </a:extLst>
          </p:cNvPr>
          <p:cNvPicPr>
            <a:picLocks noChangeAspect="1"/>
          </p:cNvPicPr>
          <p:nvPr/>
        </p:nvPicPr>
        <p:blipFill>
          <a:blip r:embed="rId2"/>
          <a:stretch>
            <a:fillRect/>
          </a:stretch>
        </p:blipFill>
        <p:spPr>
          <a:xfrm>
            <a:off x="1039762" y="1458932"/>
            <a:ext cx="10112476" cy="4431764"/>
          </a:xfrm>
          <a:prstGeom prst="rect">
            <a:avLst/>
          </a:prstGeom>
        </p:spPr>
      </p:pic>
      <p:sp>
        <p:nvSpPr>
          <p:cNvPr id="8" name="Title 1">
            <a:extLst>
              <a:ext uri="{FF2B5EF4-FFF2-40B4-BE49-F238E27FC236}">
                <a16:creationId xmlns:a16="http://schemas.microsoft.com/office/drawing/2014/main" id="{C9EFD5B8-3D8D-A74A-6E73-2177FECCFE13}"/>
              </a:ext>
            </a:extLst>
          </p:cNvPr>
          <p:cNvSpPr txBox="1">
            <a:spLocks/>
          </p:cNvSpPr>
          <p:nvPr/>
        </p:nvSpPr>
        <p:spPr>
          <a:xfrm>
            <a:off x="783323" y="5890696"/>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solidFill>
                <a:schemeClr val="accent1"/>
              </a:solidFill>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phone&#10;&#10;AI-generated content may be incorrect.">
            <a:extLst>
              <a:ext uri="{FF2B5EF4-FFF2-40B4-BE49-F238E27FC236}">
                <a16:creationId xmlns:a16="http://schemas.microsoft.com/office/drawing/2014/main" id="{7067993D-8F6B-D789-1D1E-B36C9EEB7A5D}"/>
              </a:ext>
            </a:extLst>
          </p:cNvPr>
          <p:cNvPicPr>
            <a:picLocks noChangeAspect="1"/>
          </p:cNvPicPr>
          <p:nvPr/>
        </p:nvPicPr>
        <p:blipFill>
          <a:blip r:embed="rId2"/>
          <a:stretch>
            <a:fillRect/>
          </a:stretch>
        </p:blipFill>
        <p:spPr>
          <a:xfrm>
            <a:off x="5585861" y="587141"/>
            <a:ext cx="4424641" cy="6095020"/>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1410</TotalTime>
  <Words>1201</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FitCoach AI: AI-Powered Virtual Fitness Coach</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faizan zami</cp:lastModifiedBy>
  <cp:revision>147</cp:revision>
  <dcterms:created xsi:type="dcterms:W3CDTF">2021-05-26T16:50:10Z</dcterms:created>
  <dcterms:modified xsi:type="dcterms:W3CDTF">2025-08-03T18:03:32Z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