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League Spartan" pitchFamily="2" charset="0"/>
      <p:regular r:id="rId16"/>
      <p:bold r:id="rId17"/>
    </p:embeddedFont>
    <p:embeddedFont>
      <p:font typeface="Poppins" panose="00000500000000000000" pitchFamily="2" charset="0"/>
      <p:regular r:id="rId18"/>
    </p:embeddedFont>
    <p:embeddedFont>
      <p:font typeface="Poppins Bold" panose="020B0604020202020204" charset="0"/>
      <p:regular r:id="rId19"/>
    </p:embeddedFont>
    <p:embeddedFont>
      <p:font typeface="TT Hoves" panose="020B0604020202020204" charset="0"/>
      <p:regular r:id="rId20"/>
    </p:embeddedFont>
    <p:embeddedFont>
      <p:font typeface="TT Hoves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96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4.pn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Faiz-7716/PERSONAL-PORTFOLIO" TargetMode="External"/><Relationship Id="rId2" Type="http://schemas.openxmlformats.org/officeDocument/2006/relationships/hyperlink" Target="https://faizwebdev.netlify.app"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107576" y="-2295434"/>
            <a:ext cx="11221859" cy="11221859"/>
          </a:xfrm>
          <a:custGeom>
            <a:avLst/>
            <a:gdLst/>
            <a:ahLst/>
            <a:cxnLst/>
            <a:rect l="l" t="t" r="r" b="b"/>
            <a:pathLst>
              <a:path w="11221859" h="11221859">
                <a:moveTo>
                  <a:pt x="0" y="0"/>
                </a:moveTo>
                <a:lnTo>
                  <a:pt x="11221858" y="0"/>
                </a:lnTo>
                <a:lnTo>
                  <a:pt x="11221858"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96258" y="-450527"/>
            <a:ext cx="19680517" cy="1704491"/>
            <a:chOff x="0" y="0"/>
            <a:chExt cx="5183346" cy="448919"/>
          </a:xfrm>
        </p:grpSpPr>
        <p:sp>
          <p:nvSpPr>
            <p:cNvPr id="4" name="Freeform 4"/>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solidFill>
              <a:srgbClr val="0003FF"/>
            </a:solidFill>
          </p:spPr>
        </p:sp>
        <p:sp>
          <p:nvSpPr>
            <p:cNvPr id="5" name="TextBox 5"/>
            <p:cNvSpPr txBox="1"/>
            <p:nvPr/>
          </p:nvSpPr>
          <p:spPr>
            <a:xfrm>
              <a:off x="0" y="-57150"/>
              <a:ext cx="5183346" cy="506069"/>
            </a:xfrm>
            <a:prstGeom prst="rect">
              <a:avLst/>
            </a:prstGeom>
          </p:spPr>
          <p:txBody>
            <a:bodyPr lIns="50800" tIns="50800" rIns="50800" bIns="50800" rtlCol="0" anchor="ctr"/>
            <a:lstStyle/>
            <a:p>
              <a:pPr algn="ctr">
                <a:lnSpc>
                  <a:spcPts val="3639"/>
                </a:lnSpc>
              </a:pPr>
              <a:endParaRPr/>
            </a:p>
          </p:txBody>
        </p:sp>
      </p:grpSp>
      <p:sp>
        <p:nvSpPr>
          <p:cNvPr id="6" name="Freeform 6"/>
          <p:cNvSpPr/>
          <p:nvPr/>
        </p:nvSpPr>
        <p:spPr>
          <a:xfrm>
            <a:off x="12330761" y="9378101"/>
            <a:ext cx="5957239" cy="715711"/>
          </a:xfrm>
          <a:custGeom>
            <a:avLst/>
            <a:gdLst/>
            <a:ahLst/>
            <a:cxnLst/>
            <a:rect l="l" t="t" r="r" b="b"/>
            <a:pathLst>
              <a:path w="5957239" h="715711">
                <a:moveTo>
                  <a:pt x="0" y="0"/>
                </a:moveTo>
                <a:lnTo>
                  <a:pt x="5957239" y="0"/>
                </a:lnTo>
                <a:lnTo>
                  <a:pt x="5957239" y="715711"/>
                </a:lnTo>
                <a:lnTo>
                  <a:pt x="0" y="715711"/>
                </a:lnTo>
                <a:lnTo>
                  <a:pt x="0" y="0"/>
                </a:lnTo>
                <a:close/>
              </a:path>
            </a:pathLst>
          </a:custGeom>
          <a:blipFill>
            <a:blip r:embed="rId4"/>
            <a:stretch>
              <a:fillRect/>
            </a:stretch>
          </a:blipFill>
        </p:spPr>
      </p:sp>
      <p:sp>
        <p:nvSpPr>
          <p:cNvPr id="7" name="TextBox 7"/>
          <p:cNvSpPr txBox="1"/>
          <p:nvPr/>
        </p:nvSpPr>
        <p:spPr>
          <a:xfrm>
            <a:off x="14141979" y="344568"/>
            <a:ext cx="3117321" cy="448311"/>
          </a:xfrm>
          <a:prstGeom prst="rect">
            <a:avLst/>
          </a:prstGeom>
        </p:spPr>
        <p:txBody>
          <a:bodyPr lIns="0" tIns="0" rIns="0" bIns="0" rtlCol="0" anchor="t">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2025</a:t>
            </a:r>
          </a:p>
        </p:txBody>
      </p:sp>
      <p:sp>
        <p:nvSpPr>
          <p:cNvPr id="8" name="TextBox 8"/>
          <p:cNvSpPr txBox="1"/>
          <p:nvPr/>
        </p:nvSpPr>
        <p:spPr>
          <a:xfrm>
            <a:off x="1028700" y="344568"/>
            <a:ext cx="3117321" cy="448311"/>
          </a:xfrm>
          <a:prstGeom prst="rect">
            <a:avLst/>
          </a:prstGeom>
        </p:spPr>
        <p:txBody>
          <a:bodyPr lIns="0" tIns="0" rIns="0" bIns="0" rtlCol="0" anchor="t">
            <a:spAutoFit/>
          </a:bodyPr>
          <a:lstStyle/>
          <a:p>
            <a:pPr algn="just">
              <a:lnSpc>
                <a:spcPts val="3639"/>
              </a:lnSpc>
              <a:spcBef>
                <a:spcPct val="0"/>
              </a:spcBef>
            </a:pPr>
            <a:r>
              <a:rPr lang="en-US" sz="2599">
                <a:solidFill>
                  <a:srgbClr val="EFEFEF"/>
                </a:solidFill>
                <a:latin typeface="TT Hoves"/>
                <a:ea typeface="TT Hoves"/>
                <a:cs typeface="TT Hoves"/>
                <a:sym typeface="TT Hoves"/>
              </a:rPr>
              <a:t>Personal Portfolio</a:t>
            </a:r>
          </a:p>
        </p:txBody>
      </p:sp>
      <p:sp>
        <p:nvSpPr>
          <p:cNvPr id="9" name="TextBox 9"/>
          <p:cNvSpPr txBox="1"/>
          <p:nvPr/>
        </p:nvSpPr>
        <p:spPr>
          <a:xfrm>
            <a:off x="7585339" y="344568"/>
            <a:ext cx="311732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Project</a:t>
            </a:r>
          </a:p>
        </p:txBody>
      </p:sp>
      <p:sp>
        <p:nvSpPr>
          <p:cNvPr id="10" name="TextBox 10"/>
          <p:cNvSpPr txBox="1"/>
          <p:nvPr/>
        </p:nvSpPr>
        <p:spPr>
          <a:xfrm>
            <a:off x="5484590"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12330761"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2" name="TextBox 12"/>
          <p:cNvSpPr txBox="1"/>
          <p:nvPr/>
        </p:nvSpPr>
        <p:spPr>
          <a:xfrm>
            <a:off x="1647781" y="1872173"/>
            <a:ext cx="10910396" cy="3200970"/>
          </a:xfrm>
          <a:prstGeom prst="rect">
            <a:avLst/>
          </a:prstGeom>
        </p:spPr>
        <p:txBody>
          <a:bodyPr lIns="0" tIns="0" rIns="0" bIns="0" rtlCol="0" anchor="t">
            <a:spAutoFit/>
          </a:bodyPr>
          <a:lstStyle/>
          <a:p>
            <a:pPr algn="l">
              <a:lnSpc>
                <a:spcPts val="12218"/>
              </a:lnSpc>
            </a:pPr>
            <a:r>
              <a:rPr lang="en-US" sz="12998" b="1" spc="-636">
                <a:solidFill>
                  <a:srgbClr val="343434"/>
                </a:solidFill>
                <a:latin typeface="TT Hoves Bold"/>
                <a:ea typeface="TT Hoves Bold"/>
                <a:cs typeface="TT Hoves Bold"/>
                <a:sym typeface="TT Hoves Bold"/>
              </a:rPr>
              <a:t>Project Presentation</a:t>
            </a:r>
          </a:p>
        </p:txBody>
      </p:sp>
      <p:sp>
        <p:nvSpPr>
          <p:cNvPr id="13" name="TextBox 13"/>
          <p:cNvSpPr txBox="1"/>
          <p:nvPr/>
        </p:nvSpPr>
        <p:spPr>
          <a:xfrm>
            <a:off x="1647781" y="5338355"/>
            <a:ext cx="16311464" cy="4039746"/>
          </a:xfrm>
          <a:prstGeom prst="rect">
            <a:avLst/>
          </a:prstGeom>
        </p:spPr>
        <p:txBody>
          <a:bodyPr lIns="0" tIns="0" rIns="0" bIns="0" rtlCol="0" anchor="t">
            <a:spAutoFit/>
          </a:bodyPr>
          <a:lstStyle/>
          <a:p>
            <a:pPr algn="l">
              <a:lnSpc>
                <a:spcPts val="5226"/>
              </a:lnSpc>
              <a:spcBef>
                <a:spcPct val="0"/>
              </a:spcBef>
            </a:pPr>
            <a:r>
              <a:rPr lang="en-US" sz="3733" dirty="0">
                <a:solidFill>
                  <a:srgbClr val="000000"/>
                </a:solidFill>
                <a:latin typeface="TT Hoves"/>
                <a:ea typeface="TT Hoves"/>
                <a:cs typeface="TT Hoves"/>
                <a:sym typeface="TT Hoves"/>
              </a:rPr>
              <a:t>STUDENT NAME: </a:t>
            </a:r>
            <a:r>
              <a:rPr lang="en-US" sz="3733" b="1" dirty="0">
                <a:solidFill>
                  <a:srgbClr val="000000"/>
                </a:solidFill>
                <a:latin typeface="TT Hoves Bold"/>
                <a:ea typeface="TT Hoves Bold"/>
                <a:cs typeface="TT Hoves Bold"/>
                <a:sym typeface="TT Hoves Bold"/>
              </a:rPr>
              <a:t>MOHAMMED FAIZ P</a:t>
            </a:r>
          </a:p>
          <a:p>
            <a:pPr algn="l">
              <a:lnSpc>
                <a:spcPts val="5226"/>
              </a:lnSpc>
              <a:spcBef>
                <a:spcPct val="0"/>
              </a:spcBef>
            </a:pPr>
            <a:r>
              <a:rPr lang="en-US" sz="3733" dirty="0">
                <a:solidFill>
                  <a:srgbClr val="000000"/>
                </a:solidFill>
                <a:latin typeface="TT Hoves"/>
                <a:ea typeface="TT Hoves"/>
                <a:cs typeface="TT Hoves"/>
                <a:sym typeface="TT Hoves"/>
              </a:rPr>
              <a:t>REGISTER NO: </a:t>
            </a:r>
            <a:r>
              <a:rPr lang="en-US" sz="3733" b="1" dirty="0">
                <a:solidFill>
                  <a:srgbClr val="000000"/>
                </a:solidFill>
                <a:latin typeface="TT Hoves Bold"/>
                <a:ea typeface="TT Hoves Bold"/>
                <a:cs typeface="TT Hoves Bold"/>
                <a:sym typeface="TT Hoves Bold"/>
              </a:rPr>
              <a:t>31924U18011</a:t>
            </a:r>
          </a:p>
          <a:p>
            <a:pPr algn="l">
              <a:lnSpc>
                <a:spcPts val="5226"/>
              </a:lnSpc>
              <a:spcBef>
                <a:spcPct val="0"/>
              </a:spcBef>
            </a:pPr>
            <a:r>
              <a:rPr lang="en-US" sz="3733" dirty="0">
                <a:solidFill>
                  <a:srgbClr val="000000"/>
                </a:solidFill>
                <a:latin typeface="TT Hoves"/>
                <a:ea typeface="TT Hoves"/>
                <a:cs typeface="TT Hoves"/>
                <a:sym typeface="TT Hoves"/>
              </a:rPr>
              <a:t>NMID: </a:t>
            </a:r>
            <a:r>
              <a:rPr lang="en-US" sz="3733" b="1" dirty="0">
                <a:solidFill>
                  <a:srgbClr val="000000"/>
                </a:solidFill>
                <a:latin typeface="TT Hoves Bold"/>
                <a:ea typeface="TT Hoves Bold"/>
                <a:cs typeface="TT Hoves Bold"/>
                <a:sym typeface="TT Hoves Bold"/>
              </a:rPr>
              <a:t>CAC4AFC55DA9F54B8404A13E0344EFF5</a:t>
            </a:r>
          </a:p>
          <a:p>
            <a:pPr algn="l">
              <a:lnSpc>
                <a:spcPts val="5226"/>
              </a:lnSpc>
              <a:spcBef>
                <a:spcPct val="0"/>
              </a:spcBef>
            </a:pPr>
            <a:r>
              <a:rPr lang="en-US" sz="3733" dirty="0">
                <a:solidFill>
                  <a:srgbClr val="000000"/>
                </a:solidFill>
                <a:latin typeface="TT Hoves"/>
                <a:ea typeface="TT Hoves"/>
                <a:cs typeface="TT Hoves"/>
                <a:sym typeface="TT Hoves"/>
              </a:rPr>
              <a:t>DEPARTMENT: </a:t>
            </a:r>
            <a:r>
              <a:rPr lang="en-US" sz="3733" b="1" dirty="0">
                <a:solidFill>
                  <a:srgbClr val="000000"/>
                </a:solidFill>
                <a:latin typeface="TT Hoves Bold"/>
                <a:ea typeface="TT Hoves Bold"/>
                <a:cs typeface="TT Hoves Bold"/>
                <a:sym typeface="TT Hoves Bold"/>
              </a:rPr>
              <a:t>DEPARTMENT OF COMPUTER SCIENCE</a:t>
            </a:r>
            <a:r>
              <a:rPr lang="en-US" sz="3733" dirty="0">
                <a:solidFill>
                  <a:srgbClr val="000000"/>
                </a:solidFill>
                <a:latin typeface="TT Hoves"/>
                <a:ea typeface="TT Hoves"/>
                <a:cs typeface="TT Hoves"/>
                <a:sym typeface="TT Hoves"/>
              </a:rPr>
              <a:t> / 2ND YEAR</a:t>
            </a:r>
          </a:p>
          <a:p>
            <a:pPr algn="l">
              <a:lnSpc>
                <a:spcPts val="5226"/>
              </a:lnSpc>
              <a:spcBef>
                <a:spcPct val="0"/>
              </a:spcBef>
            </a:pPr>
            <a:r>
              <a:rPr lang="en-US" sz="3733" dirty="0">
                <a:solidFill>
                  <a:srgbClr val="000000"/>
                </a:solidFill>
                <a:latin typeface="TT Hoves"/>
                <a:ea typeface="TT Hoves"/>
                <a:cs typeface="TT Hoves"/>
                <a:sym typeface="TT Hoves"/>
              </a:rPr>
              <a:t>COLLEGE: </a:t>
            </a:r>
            <a:r>
              <a:rPr lang="en-US" sz="3733" b="1" dirty="0">
                <a:solidFill>
                  <a:srgbClr val="343434"/>
                </a:solidFill>
                <a:latin typeface="TT Hoves Bold"/>
                <a:ea typeface="TT Hoves Bold"/>
                <a:cs typeface="TT Hoves Bold"/>
                <a:sym typeface="TT Hoves Bold"/>
              </a:rPr>
              <a:t>MAZHARUL ULOOM COLLEGE/ THIRUVALLUVAR UNIVERSITY</a:t>
            </a:r>
          </a:p>
          <a:p>
            <a:pPr algn="l">
              <a:lnSpc>
                <a:spcPts val="6196"/>
              </a:lnSpc>
              <a:spcBef>
                <a:spcPct val="0"/>
              </a:spcBef>
            </a:pPr>
            <a:r>
              <a:rPr lang="en-US" sz="4426" dirty="0">
                <a:solidFill>
                  <a:srgbClr val="000000"/>
                </a:solidFill>
                <a:latin typeface="TT Hoves"/>
                <a:ea typeface="TT Hoves"/>
                <a:cs typeface="TT Hoves"/>
                <a:sym typeface="TT Hoves"/>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3126789" y="-2986203"/>
            <a:ext cx="7624730" cy="7624730"/>
          </a:xfrm>
          <a:custGeom>
            <a:avLst/>
            <a:gdLst/>
            <a:ahLst/>
            <a:cxnLst/>
            <a:rect l="l" t="t" r="r" b="b"/>
            <a:pathLst>
              <a:path w="7624730" h="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2628314" y="-666477"/>
            <a:ext cx="5659686" cy="11878896"/>
            <a:chOff x="0" y="0"/>
            <a:chExt cx="1490617" cy="3128598"/>
          </a:xfrm>
        </p:grpSpPr>
        <p:sp>
          <p:nvSpPr>
            <p:cNvPr id="4" name="Freeform 4"/>
            <p:cNvSpPr/>
            <p:nvPr/>
          </p:nvSpPr>
          <p:spPr>
            <a:xfrm>
              <a:off x="0" y="0"/>
              <a:ext cx="1490617" cy="3128598"/>
            </a:xfrm>
            <a:custGeom>
              <a:avLst/>
              <a:gdLst/>
              <a:ahLst/>
              <a:cxnLst/>
              <a:rect l="l" t="t" r="r" b="b"/>
              <a:pathLst>
                <a:path w="1490617" h="3128598">
                  <a:moveTo>
                    <a:pt x="0" y="0"/>
                  </a:moveTo>
                  <a:lnTo>
                    <a:pt x="1490617" y="0"/>
                  </a:lnTo>
                  <a:lnTo>
                    <a:pt x="1490617" y="3128598"/>
                  </a:lnTo>
                  <a:lnTo>
                    <a:pt x="0" y="3128598"/>
                  </a:lnTo>
                  <a:close/>
                </a:path>
              </a:pathLst>
            </a:custGeom>
            <a:solidFill>
              <a:srgbClr val="0003FF"/>
            </a:solidFill>
          </p:spPr>
        </p:sp>
        <p:sp>
          <p:nvSpPr>
            <p:cNvPr id="5" name="TextBox 5"/>
            <p:cNvSpPr txBox="1"/>
            <p:nvPr/>
          </p:nvSpPr>
          <p:spPr>
            <a:xfrm>
              <a:off x="0" y="-57150"/>
              <a:ext cx="1490617" cy="3185748"/>
            </a:xfrm>
            <a:prstGeom prst="rect">
              <a:avLst/>
            </a:prstGeom>
          </p:spPr>
          <p:txBody>
            <a:bodyPr lIns="50800" tIns="50800" rIns="50800" bIns="50800" rtlCol="0" anchor="ctr"/>
            <a:lstStyle/>
            <a:p>
              <a:pPr algn="ctr">
                <a:lnSpc>
                  <a:spcPts val="3639"/>
                </a:lnSpc>
              </a:pPr>
              <a:endParaRPr/>
            </a:p>
          </p:txBody>
        </p:sp>
      </p:grpSp>
      <p:sp>
        <p:nvSpPr>
          <p:cNvPr id="6" name="Freeform 6"/>
          <p:cNvSpPr/>
          <p:nvPr/>
        </p:nvSpPr>
        <p:spPr>
          <a:xfrm>
            <a:off x="1028700" y="5888921"/>
            <a:ext cx="6298795" cy="3617029"/>
          </a:xfrm>
          <a:custGeom>
            <a:avLst/>
            <a:gdLst/>
            <a:ahLst/>
            <a:cxnLst/>
            <a:rect l="l" t="t" r="r" b="b"/>
            <a:pathLst>
              <a:path w="6298795" h="3617029">
                <a:moveTo>
                  <a:pt x="0" y="0"/>
                </a:moveTo>
                <a:lnTo>
                  <a:pt x="6298795" y="0"/>
                </a:lnTo>
                <a:lnTo>
                  <a:pt x="6298795" y="3617029"/>
                </a:lnTo>
                <a:lnTo>
                  <a:pt x="0" y="3617029"/>
                </a:lnTo>
                <a:lnTo>
                  <a:pt x="0" y="0"/>
                </a:lnTo>
                <a:close/>
              </a:path>
            </a:pathLst>
          </a:custGeom>
          <a:blipFill>
            <a:blip r:embed="rId4"/>
            <a:stretch>
              <a:fillRect r="-2087"/>
            </a:stretch>
          </a:blipFill>
        </p:spPr>
      </p:sp>
      <p:sp>
        <p:nvSpPr>
          <p:cNvPr id="7" name="Freeform 7"/>
          <p:cNvSpPr/>
          <p:nvPr/>
        </p:nvSpPr>
        <p:spPr>
          <a:xfrm>
            <a:off x="8161685" y="5898446"/>
            <a:ext cx="2644009" cy="3607504"/>
          </a:xfrm>
          <a:custGeom>
            <a:avLst/>
            <a:gdLst/>
            <a:ahLst/>
            <a:cxnLst/>
            <a:rect l="l" t="t" r="r" b="b"/>
            <a:pathLst>
              <a:path w="2644009" h="3607504">
                <a:moveTo>
                  <a:pt x="0" y="0"/>
                </a:moveTo>
                <a:lnTo>
                  <a:pt x="2644009" y="0"/>
                </a:lnTo>
                <a:lnTo>
                  <a:pt x="2644009" y="3607504"/>
                </a:lnTo>
                <a:lnTo>
                  <a:pt x="0" y="3607504"/>
                </a:lnTo>
                <a:lnTo>
                  <a:pt x="0" y="0"/>
                </a:lnTo>
                <a:close/>
              </a:path>
            </a:pathLst>
          </a:custGeom>
          <a:blipFill>
            <a:blip r:embed="rId5"/>
            <a:stretch>
              <a:fillRect/>
            </a:stretch>
          </a:blipFill>
        </p:spPr>
      </p:sp>
      <p:sp>
        <p:nvSpPr>
          <p:cNvPr id="8" name="TextBox 8"/>
          <p:cNvSpPr txBox="1"/>
          <p:nvPr/>
        </p:nvSpPr>
        <p:spPr>
          <a:xfrm>
            <a:off x="12308659" y="7130873"/>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09</a:t>
            </a:r>
          </a:p>
        </p:txBody>
      </p:sp>
      <p:sp>
        <p:nvSpPr>
          <p:cNvPr id="9" name="TextBox 9"/>
          <p:cNvSpPr txBox="1"/>
          <p:nvPr/>
        </p:nvSpPr>
        <p:spPr>
          <a:xfrm>
            <a:off x="1671343" y="502831"/>
            <a:ext cx="8510300" cy="2282190"/>
          </a:xfrm>
          <a:prstGeom prst="rect">
            <a:avLst/>
          </a:prstGeom>
        </p:spPr>
        <p:txBody>
          <a:bodyPr lIns="0" tIns="0" rIns="0" bIns="0" rtlCol="0" anchor="t">
            <a:spAutoFit/>
          </a:bodyPr>
          <a:lstStyle/>
          <a:p>
            <a:pPr algn="l">
              <a:lnSpc>
                <a:spcPts val="8730"/>
              </a:lnSpc>
            </a:pPr>
            <a:r>
              <a:rPr lang="en-US" sz="9000" b="1" spc="-432">
                <a:solidFill>
                  <a:srgbClr val="000000"/>
                </a:solidFill>
                <a:latin typeface="TT Hoves Bold"/>
                <a:ea typeface="TT Hoves Bold"/>
                <a:cs typeface="TT Hoves Bold"/>
                <a:sym typeface="TT Hoves Bold"/>
              </a:rPr>
              <a:t>RESULTS &amp; SCREENSHOTS</a:t>
            </a:r>
          </a:p>
        </p:txBody>
      </p:sp>
      <p:sp>
        <p:nvSpPr>
          <p:cNvPr id="10" name="TextBox 10"/>
          <p:cNvSpPr txBox="1"/>
          <p:nvPr/>
        </p:nvSpPr>
        <p:spPr>
          <a:xfrm>
            <a:off x="1671343" y="3009688"/>
            <a:ext cx="7707571" cy="1323975"/>
          </a:xfrm>
          <a:prstGeom prst="rect">
            <a:avLst/>
          </a:prstGeom>
        </p:spPr>
        <p:txBody>
          <a:bodyPr lIns="0" tIns="0" rIns="0" bIns="0" rtlCol="0" anchor="t">
            <a:spAutoFit/>
          </a:bodyPr>
          <a:lstStyle/>
          <a:p>
            <a:pPr marL="0" lvl="0" indent="0" algn="just">
              <a:lnSpc>
                <a:spcPts val="2699"/>
              </a:lnSpc>
              <a:spcBef>
                <a:spcPct val="0"/>
              </a:spcBef>
            </a:pPr>
            <a:r>
              <a:rPr lang="en-US" sz="1999" spc="119">
                <a:solidFill>
                  <a:srgbClr val="000000"/>
                </a:solidFill>
                <a:latin typeface="TT Hoves"/>
                <a:ea typeface="TT Hoves"/>
                <a:cs typeface="TT Hoves"/>
                <a:sym typeface="TT Hoves"/>
              </a:rPr>
              <a:t>Th</a:t>
            </a:r>
            <a:r>
              <a:rPr lang="en-US" sz="1999" u="none" spc="119">
                <a:solidFill>
                  <a:srgbClr val="000000"/>
                </a:solidFill>
                <a:latin typeface="TT Hoves"/>
                <a:ea typeface="TT Hoves"/>
                <a:cs typeface="TT Hoves"/>
                <a:sym typeface="TT Hoves"/>
              </a:rPr>
              <a:t>e final result of this project is a fully functional, responsive, and interactive personal portfolio website. The following screenshots showcase the key features and the polished design of the live application. </a:t>
            </a:r>
          </a:p>
        </p:txBody>
      </p:sp>
      <p:sp>
        <p:nvSpPr>
          <p:cNvPr id="11" name="TextBox 11"/>
          <p:cNvSpPr txBox="1"/>
          <p:nvPr/>
        </p:nvSpPr>
        <p:spPr>
          <a:xfrm>
            <a:off x="1269979" y="4990396"/>
            <a:ext cx="8510300" cy="650875"/>
          </a:xfrm>
          <a:prstGeom prst="rect">
            <a:avLst/>
          </a:prstGeom>
        </p:spPr>
        <p:txBody>
          <a:bodyPr lIns="0" tIns="0" rIns="0" bIns="0" rtlCol="0" anchor="t">
            <a:spAutoFit/>
          </a:bodyPr>
          <a:lstStyle/>
          <a:p>
            <a:pPr algn="l">
              <a:lnSpc>
                <a:spcPts val="4850"/>
              </a:lnSpc>
            </a:pPr>
            <a:r>
              <a:rPr lang="en-US" sz="5000" b="1" spc="-240">
                <a:solidFill>
                  <a:srgbClr val="000000"/>
                </a:solidFill>
                <a:latin typeface="TT Hoves Bold"/>
                <a:ea typeface="TT Hoves Bold"/>
                <a:cs typeface="TT Hoves Bold"/>
                <a:sym typeface="TT Hoves Bold"/>
              </a:rPr>
              <a:t> WEBSITE SCREENSHOTS :</a:t>
            </a:r>
          </a:p>
        </p:txBody>
      </p:sp>
      <p:pic>
        <p:nvPicPr>
          <p:cNvPr id="12" name="Picture 11">
            <a:extLst>
              <a:ext uri="{FF2B5EF4-FFF2-40B4-BE49-F238E27FC236}">
                <a16:creationId xmlns:a16="http://schemas.microsoft.com/office/drawing/2014/main" id="{ADA4EBC5-7847-B44C-037A-78276EA9D4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601200"/>
            <a:ext cx="5391150" cy="647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884506" y="0"/>
            <a:ext cx="13935782" cy="13935782"/>
          </a:xfrm>
          <a:custGeom>
            <a:avLst/>
            <a:gdLst/>
            <a:ahLst/>
            <a:cxnLst/>
            <a:rect l="l" t="t" r="r" b="b"/>
            <a:pathLst>
              <a:path w="13935782" h="13935782">
                <a:moveTo>
                  <a:pt x="0" y="0"/>
                </a:moveTo>
                <a:lnTo>
                  <a:pt x="13935782" y="0"/>
                </a:lnTo>
                <a:lnTo>
                  <a:pt x="13935782" y="13935782"/>
                </a:lnTo>
                <a:lnTo>
                  <a:pt x="0" y="13935782"/>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32134" y="6229331"/>
            <a:ext cx="6665371" cy="847102"/>
          </a:xfrm>
          <a:prstGeom prst="rect">
            <a:avLst/>
          </a:prstGeom>
        </p:spPr>
        <p:txBody>
          <a:bodyPr lIns="0" tIns="0" rIns="0" bIns="0" rtlCol="0" anchor="t">
            <a:spAutoFit/>
          </a:bodyPr>
          <a:lstStyle/>
          <a:p>
            <a:pPr algn="l">
              <a:lnSpc>
                <a:spcPts val="6305"/>
              </a:lnSpc>
            </a:pPr>
            <a:r>
              <a:rPr lang="en-US" sz="6500" b="1" spc="-312">
                <a:solidFill>
                  <a:srgbClr val="000000"/>
                </a:solidFill>
                <a:latin typeface="TT Hoves Bold"/>
                <a:ea typeface="TT Hoves Bold"/>
                <a:cs typeface="TT Hoves Bold"/>
                <a:sym typeface="TT Hoves Bold"/>
              </a:rPr>
              <a:t> SCREENSHOTS</a:t>
            </a:r>
          </a:p>
        </p:txBody>
      </p:sp>
      <p:grpSp>
        <p:nvGrpSpPr>
          <p:cNvPr id="4" name="Group 4"/>
          <p:cNvGrpSpPr/>
          <p:nvPr/>
        </p:nvGrpSpPr>
        <p:grpSpPr>
          <a:xfrm>
            <a:off x="-103228" y="0"/>
            <a:ext cx="6669372" cy="4817439"/>
            <a:chOff x="0" y="0"/>
            <a:chExt cx="1756542" cy="1268790"/>
          </a:xfrm>
        </p:grpSpPr>
        <p:sp>
          <p:nvSpPr>
            <p:cNvPr id="5" name="Freeform 5"/>
            <p:cNvSpPr/>
            <p:nvPr/>
          </p:nvSpPr>
          <p:spPr>
            <a:xfrm>
              <a:off x="0" y="0"/>
              <a:ext cx="1756542" cy="1268790"/>
            </a:xfrm>
            <a:custGeom>
              <a:avLst/>
              <a:gdLst/>
              <a:ahLst/>
              <a:cxnLst/>
              <a:rect l="l" t="t" r="r" b="b"/>
              <a:pathLst>
                <a:path w="1756542" h="1268790">
                  <a:moveTo>
                    <a:pt x="0" y="0"/>
                  </a:moveTo>
                  <a:lnTo>
                    <a:pt x="1756542" y="0"/>
                  </a:lnTo>
                  <a:lnTo>
                    <a:pt x="1756542" y="1268790"/>
                  </a:lnTo>
                  <a:lnTo>
                    <a:pt x="0" y="1268790"/>
                  </a:lnTo>
                  <a:close/>
                </a:path>
              </a:pathLst>
            </a:custGeom>
            <a:solidFill>
              <a:srgbClr val="0003FF"/>
            </a:solidFill>
          </p:spPr>
        </p:sp>
        <p:sp>
          <p:nvSpPr>
            <p:cNvPr id="6" name="TextBox 6"/>
            <p:cNvSpPr txBox="1"/>
            <p:nvPr/>
          </p:nvSpPr>
          <p:spPr>
            <a:xfrm>
              <a:off x="0" y="-57150"/>
              <a:ext cx="1756542" cy="1325940"/>
            </a:xfrm>
            <a:prstGeom prst="rect">
              <a:avLst/>
            </a:prstGeom>
          </p:spPr>
          <p:txBody>
            <a:bodyPr lIns="50800" tIns="50800" rIns="50800" bIns="50800" rtlCol="0" anchor="ctr"/>
            <a:lstStyle/>
            <a:p>
              <a:pPr algn="ctr">
                <a:lnSpc>
                  <a:spcPts val="3639"/>
                </a:lnSpc>
              </a:pPr>
              <a:endParaRPr/>
            </a:p>
          </p:txBody>
        </p:sp>
      </p:grpSp>
      <p:sp>
        <p:nvSpPr>
          <p:cNvPr id="7" name="TextBox 7"/>
          <p:cNvSpPr txBox="1"/>
          <p:nvPr/>
        </p:nvSpPr>
        <p:spPr>
          <a:xfrm>
            <a:off x="-1145437" y="1339306"/>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10</a:t>
            </a:r>
          </a:p>
        </p:txBody>
      </p:sp>
      <p:grpSp>
        <p:nvGrpSpPr>
          <p:cNvPr id="8" name="Group 8"/>
          <p:cNvGrpSpPr/>
          <p:nvPr/>
        </p:nvGrpSpPr>
        <p:grpSpPr>
          <a:xfrm>
            <a:off x="428448" y="5561728"/>
            <a:ext cx="273982" cy="245024"/>
            <a:chOff x="0" y="0"/>
            <a:chExt cx="91718" cy="82024"/>
          </a:xfrm>
        </p:grpSpPr>
        <p:sp>
          <p:nvSpPr>
            <p:cNvPr id="9" name="Freeform 9"/>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0" name="TextBox 10"/>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11" name="Freeform 11"/>
          <p:cNvSpPr/>
          <p:nvPr/>
        </p:nvSpPr>
        <p:spPr>
          <a:xfrm>
            <a:off x="7621399" y="66675"/>
            <a:ext cx="2854702" cy="6581445"/>
          </a:xfrm>
          <a:custGeom>
            <a:avLst/>
            <a:gdLst/>
            <a:ahLst/>
            <a:cxnLst/>
            <a:rect l="l" t="t" r="r" b="b"/>
            <a:pathLst>
              <a:path w="2854702" h="6581445">
                <a:moveTo>
                  <a:pt x="0" y="0"/>
                </a:moveTo>
                <a:lnTo>
                  <a:pt x="2854702" y="0"/>
                </a:lnTo>
                <a:lnTo>
                  <a:pt x="2854702" y="6581445"/>
                </a:lnTo>
                <a:lnTo>
                  <a:pt x="0" y="6581445"/>
                </a:lnTo>
                <a:lnTo>
                  <a:pt x="0" y="0"/>
                </a:lnTo>
                <a:close/>
              </a:path>
            </a:pathLst>
          </a:custGeom>
          <a:blipFill>
            <a:blip r:embed="rId4"/>
            <a:stretch>
              <a:fillRect/>
            </a:stretch>
          </a:blipFill>
        </p:spPr>
      </p:sp>
      <p:sp>
        <p:nvSpPr>
          <p:cNvPr id="12" name="Freeform 12"/>
          <p:cNvSpPr/>
          <p:nvPr/>
        </p:nvSpPr>
        <p:spPr>
          <a:xfrm>
            <a:off x="10666601" y="-15836"/>
            <a:ext cx="3757888" cy="4667283"/>
          </a:xfrm>
          <a:custGeom>
            <a:avLst/>
            <a:gdLst/>
            <a:ahLst/>
            <a:cxnLst/>
            <a:rect l="l" t="t" r="r" b="b"/>
            <a:pathLst>
              <a:path w="3757888" h="4667283">
                <a:moveTo>
                  <a:pt x="0" y="0"/>
                </a:moveTo>
                <a:lnTo>
                  <a:pt x="3757888" y="0"/>
                </a:lnTo>
                <a:lnTo>
                  <a:pt x="3757888" y="4667283"/>
                </a:lnTo>
                <a:lnTo>
                  <a:pt x="0" y="4667283"/>
                </a:lnTo>
                <a:lnTo>
                  <a:pt x="0" y="0"/>
                </a:lnTo>
                <a:close/>
              </a:path>
            </a:pathLst>
          </a:custGeom>
          <a:blipFill>
            <a:blip r:embed="rId5"/>
            <a:stretch>
              <a:fillRect/>
            </a:stretch>
          </a:blipFill>
        </p:spPr>
      </p:sp>
      <p:sp>
        <p:nvSpPr>
          <p:cNvPr id="13" name="Freeform 13"/>
          <p:cNvSpPr/>
          <p:nvPr/>
        </p:nvSpPr>
        <p:spPr>
          <a:xfrm>
            <a:off x="10666601" y="4878327"/>
            <a:ext cx="3757888" cy="3361576"/>
          </a:xfrm>
          <a:custGeom>
            <a:avLst/>
            <a:gdLst/>
            <a:ahLst/>
            <a:cxnLst/>
            <a:rect l="l" t="t" r="r" b="b"/>
            <a:pathLst>
              <a:path w="3757888" h="3361576">
                <a:moveTo>
                  <a:pt x="0" y="0"/>
                </a:moveTo>
                <a:lnTo>
                  <a:pt x="3757888" y="0"/>
                </a:lnTo>
                <a:lnTo>
                  <a:pt x="3757888" y="3361576"/>
                </a:lnTo>
                <a:lnTo>
                  <a:pt x="0" y="3361576"/>
                </a:lnTo>
                <a:lnTo>
                  <a:pt x="0" y="0"/>
                </a:lnTo>
                <a:close/>
              </a:path>
            </a:pathLst>
          </a:custGeom>
          <a:blipFill>
            <a:blip r:embed="rId6"/>
            <a:stretch>
              <a:fillRect/>
            </a:stretch>
          </a:blipFill>
        </p:spPr>
      </p:sp>
      <p:sp>
        <p:nvSpPr>
          <p:cNvPr id="14" name="Freeform 14"/>
          <p:cNvSpPr/>
          <p:nvPr/>
        </p:nvSpPr>
        <p:spPr>
          <a:xfrm>
            <a:off x="14614989" y="0"/>
            <a:ext cx="1665524" cy="10287000"/>
          </a:xfrm>
          <a:custGeom>
            <a:avLst/>
            <a:gdLst/>
            <a:ahLst/>
            <a:cxnLst/>
            <a:rect l="l" t="t" r="r" b="b"/>
            <a:pathLst>
              <a:path w="1665524" h="10287000">
                <a:moveTo>
                  <a:pt x="0" y="0"/>
                </a:moveTo>
                <a:lnTo>
                  <a:pt x="1665523" y="0"/>
                </a:lnTo>
                <a:lnTo>
                  <a:pt x="1665523" y="10287000"/>
                </a:lnTo>
                <a:lnTo>
                  <a:pt x="0" y="10287000"/>
                </a:lnTo>
                <a:lnTo>
                  <a:pt x="0" y="0"/>
                </a:lnTo>
                <a:close/>
              </a:path>
            </a:pathLst>
          </a:custGeom>
          <a:blipFill>
            <a:blip r:embed="rId7"/>
            <a:stretch>
              <a:fillRect r="-8602"/>
            </a:stretch>
          </a:blipFill>
        </p:spPr>
      </p:sp>
      <p:sp>
        <p:nvSpPr>
          <p:cNvPr id="15" name="TextBox 15"/>
          <p:cNvSpPr txBox="1"/>
          <p:nvPr/>
        </p:nvSpPr>
        <p:spPr>
          <a:xfrm>
            <a:off x="428448" y="348706"/>
            <a:ext cx="3117321" cy="448311"/>
          </a:xfrm>
          <a:prstGeom prst="rect">
            <a:avLst/>
          </a:prstGeom>
        </p:spPr>
        <p:txBody>
          <a:bodyPr lIns="0" tIns="0" rIns="0" bIns="0" rtlCol="0" anchor="t">
            <a:spAutoFit/>
          </a:bodyPr>
          <a:lstStyle/>
          <a:p>
            <a:pPr algn="just">
              <a:lnSpc>
                <a:spcPts val="3639"/>
              </a:lnSpc>
              <a:spcBef>
                <a:spcPct val="0"/>
              </a:spcBef>
            </a:pPr>
            <a:r>
              <a:rPr lang="en-US" sz="2599">
                <a:solidFill>
                  <a:srgbClr val="EFEFEF"/>
                </a:solidFill>
                <a:latin typeface="TT Hoves"/>
                <a:ea typeface="TT Hoves"/>
                <a:cs typeface="TT Hoves"/>
                <a:sym typeface="TT Hoves"/>
              </a:rPr>
              <a:t>Personal Portfolio</a:t>
            </a:r>
          </a:p>
        </p:txBody>
      </p:sp>
      <p:sp>
        <p:nvSpPr>
          <p:cNvPr id="16" name="TextBox 16"/>
          <p:cNvSpPr txBox="1"/>
          <p:nvPr/>
        </p:nvSpPr>
        <p:spPr>
          <a:xfrm>
            <a:off x="3231458" y="348706"/>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7" name="TextBox 17"/>
          <p:cNvSpPr txBox="1"/>
          <p:nvPr/>
        </p:nvSpPr>
        <p:spPr>
          <a:xfrm>
            <a:off x="4155923" y="348706"/>
            <a:ext cx="1927462" cy="448311"/>
          </a:xfrm>
          <a:prstGeom prst="rect">
            <a:avLst/>
          </a:prstGeom>
        </p:spPr>
        <p:txBody>
          <a:bodyPr lIns="0" tIns="0" rIns="0" bIns="0" rtlCol="0" anchor="t">
            <a:spAutoFit/>
          </a:bodyPr>
          <a:lstStyle/>
          <a:p>
            <a:pPr algn="r">
              <a:lnSpc>
                <a:spcPts val="3639"/>
              </a:lnSpc>
              <a:spcBef>
                <a:spcPct val="0"/>
              </a:spcBef>
            </a:pPr>
            <a:r>
              <a:rPr lang="en-US" sz="2599">
                <a:solidFill>
                  <a:srgbClr val="EFEFEF"/>
                </a:solidFill>
                <a:latin typeface="TT Hoves"/>
                <a:ea typeface="TT Hoves"/>
                <a:cs typeface="TT Hoves"/>
                <a:sym typeface="TT Hoves"/>
              </a:rPr>
              <a:t>Project</a:t>
            </a:r>
          </a:p>
        </p:txBody>
      </p:sp>
      <p:sp>
        <p:nvSpPr>
          <p:cNvPr id="18" name="TextBox 18"/>
          <p:cNvSpPr txBox="1"/>
          <p:nvPr/>
        </p:nvSpPr>
        <p:spPr>
          <a:xfrm>
            <a:off x="0" y="7084365"/>
            <a:ext cx="8510300" cy="2734311"/>
          </a:xfrm>
          <a:prstGeom prst="rect">
            <a:avLst/>
          </a:prstGeom>
        </p:spPr>
        <p:txBody>
          <a:bodyPr lIns="0" tIns="0" rIns="0" bIns="0" rtlCol="0" anchor="t">
            <a:spAutoFit/>
          </a:bodyPr>
          <a:lstStyle/>
          <a:p>
            <a:pPr marL="561336" lvl="1" indent="-280668" algn="l">
              <a:lnSpc>
                <a:spcPts val="3639"/>
              </a:lnSpc>
              <a:buFont typeface="Arial"/>
              <a:buChar char="•"/>
            </a:pPr>
            <a:r>
              <a:rPr lang="en-US" sz="2599">
                <a:solidFill>
                  <a:srgbClr val="000000"/>
                </a:solidFill>
                <a:latin typeface="TT Hoves"/>
                <a:ea typeface="TT Hoves"/>
                <a:cs typeface="TT Hoves"/>
                <a:sym typeface="TT Hoves"/>
              </a:rPr>
              <a:t>A screenshot of the full homepage.</a:t>
            </a:r>
          </a:p>
          <a:p>
            <a:pPr marL="561336" lvl="1" indent="-280668" algn="l">
              <a:lnSpc>
                <a:spcPts val="3639"/>
              </a:lnSpc>
              <a:buFont typeface="Arial"/>
              <a:buChar char="•"/>
            </a:pPr>
            <a:r>
              <a:rPr lang="en-US" sz="2599">
                <a:solidFill>
                  <a:srgbClr val="000000"/>
                </a:solidFill>
                <a:latin typeface="TT Hoves"/>
                <a:ea typeface="TT Hoves"/>
                <a:cs typeface="TT Hoves"/>
                <a:sym typeface="TT Hoves"/>
              </a:rPr>
              <a:t>A screenshot showing the filterable project gallery.</a:t>
            </a:r>
          </a:p>
          <a:p>
            <a:pPr marL="561336" lvl="1" indent="-280668" algn="l">
              <a:lnSpc>
                <a:spcPts val="3639"/>
              </a:lnSpc>
              <a:buFont typeface="Arial"/>
              <a:buChar char="•"/>
            </a:pPr>
            <a:r>
              <a:rPr lang="en-US" sz="2599">
                <a:solidFill>
                  <a:srgbClr val="000000"/>
                </a:solidFill>
                <a:latin typeface="TT Hoves"/>
                <a:ea typeface="TT Hoves"/>
                <a:cs typeface="TT Hoves"/>
                <a:sym typeface="TT Hoves"/>
              </a:rPr>
              <a:t>A screenshot of the animated skills section.</a:t>
            </a:r>
          </a:p>
          <a:p>
            <a:pPr marL="561336" lvl="1" indent="-280668" algn="l">
              <a:lnSpc>
                <a:spcPts val="3639"/>
              </a:lnSpc>
              <a:buFont typeface="Arial"/>
              <a:buChar char="•"/>
            </a:pPr>
            <a:r>
              <a:rPr lang="en-US" sz="2599">
                <a:solidFill>
                  <a:srgbClr val="000000"/>
                </a:solidFill>
                <a:latin typeface="TT Hoves"/>
                <a:ea typeface="TT Hoves"/>
                <a:cs typeface="TT Hoves"/>
                <a:sym typeface="TT Hoves"/>
              </a:rPr>
              <a:t>A screenshot of the website in dark mode.</a:t>
            </a:r>
          </a:p>
          <a:p>
            <a:pPr marL="561336" lvl="1" indent="-280668" algn="l">
              <a:lnSpc>
                <a:spcPts val="3639"/>
              </a:lnSpc>
              <a:buFont typeface="Arial"/>
              <a:buChar char="•"/>
            </a:pPr>
            <a:r>
              <a:rPr lang="en-US" sz="2599">
                <a:solidFill>
                  <a:srgbClr val="000000"/>
                </a:solidFill>
                <a:latin typeface="TT Hoves"/>
                <a:ea typeface="TT Hoves"/>
                <a:cs typeface="TT Hoves"/>
                <a:sym typeface="TT Hoves"/>
              </a:rPr>
              <a:t>A screenshot showing how the site looks on a mobile phone to demonstrate responsiveness.</a:t>
            </a:r>
          </a:p>
        </p:txBody>
      </p:sp>
      <p:pic>
        <p:nvPicPr>
          <p:cNvPr id="19" name="Picture 18">
            <a:extLst>
              <a:ext uri="{FF2B5EF4-FFF2-40B4-BE49-F238E27FC236}">
                <a16:creationId xmlns:a16="http://schemas.microsoft.com/office/drawing/2014/main" id="{A6FC5230-DCA9-E9FD-203B-0CC1430321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9601200"/>
            <a:ext cx="5391150" cy="647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145437" y="-1283651"/>
            <a:ext cx="13935782" cy="13935782"/>
          </a:xfrm>
          <a:custGeom>
            <a:avLst/>
            <a:gdLst/>
            <a:ahLst/>
            <a:cxnLst/>
            <a:rect l="l" t="t" r="r" b="b"/>
            <a:pathLst>
              <a:path w="13935782" h="13935782">
                <a:moveTo>
                  <a:pt x="0" y="0"/>
                </a:moveTo>
                <a:lnTo>
                  <a:pt x="13935782" y="0"/>
                </a:lnTo>
                <a:lnTo>
                  <a:pt x="13935782" y="13935782"/>
                </a:lnTo>
                <a:lnTo>
                  <a:pt x="0" y="13935782"/>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2609" y="5570714"/>
            <a:ext cx="6665371" cy="1647202"/>
          </a:xfrm>
          <a:prstGeom prst="rect">
            <a:avLst/>
          </a:prstGeom>
        </p:spPr>
        <p:txBody>
          <a:bodyPr lIns="0" tIns="0" rIns="0" bIns="0" rtlCol="0" anchor="t">
            <a:spAutoFit/>
          </a:bodyPr>
          <a:lstStyle/>
          <a:p>
            <a:pPr algn="l">
              <a:lnSpc>
                <a:spcPts val="6305"/>
              </a:lnSpc>
            </a:pPr>
            <a:r>
              <a:rPr lang="en-US" sz="6500" b="1" spc="-312">
                <a:solidFill>
                  <a:srgbClr val="000000"/>
                </a:solidFill>
                <a:latin typeface="TT Hoves Bold"/>
                <a:ea typeface="TT Hoves Bold"/>
                <a:cs typeface="TT Hoves Bold"/>
                <a:sym typeface="TT Hoves Bold"/>
              </a:rPr>
              <a:t> SCREENSHOTS</a:t>
            </a:r>
          </a:p>
          <a:p>
            <a:pPr algn="l">
              <a:lnSpc>
                <a:spcPts val="6305"/>
              </a:lnSpc>
            </a:pPr>
            <a:r>
              <a:rPr lang="en-US" sz="6500" b="1" spc="-312">
                <a:solidFill>
                  <a:srgbClr val="000000"/>
                </a:solidFill>
                <a:latin typeface="TT Hoves Bold"/>
                <a:ea typeface="TT Hoves Bold"/>
                <a:cs typeface="TT Hoves Bold"/>
                <a:sym typeface="TT Hoves Bold"/>
              </a:rPr>
              <a:t> MOBILE :</a:t>
            </a:r>
          </a:p>
        </p:txBody>
      </p:sp>
      <p:grpSp>
        <p:nvGrpSpPr>
          <p:cNvPr id="4" name="Group 4"/>
          <p:cNvGrpSpPr/>
          <p:nvPr/>
        </p:nvGrpSpPr>
        <p:grpSpPr>
          <a:xfrm>
            <a:off x="-103228" y="0"/>
            <a:ext cx="4892777" cy="2782951"/>
            <a:chOff x="0" y="0"/>
            <a:chExt cx="1288633" cy="732958"/>
          </a:xfrm>
        </p:grpSpPr>
        <p:sp>
          <p:nvSpPr>
            <p:cNvPr id="5" name="Freeform 5"/>
            <p:cNvSpPr/>
            <p:nvPr/>
          </p:nvSpPr>
          <p:spPr>
            <a:xfrm>
              <a:off x="0" y="0"/>
              <a:ext cx="1288633" cy="732958"/>
            </a:xfrm>
            <a:custGeom>
              <a:avLst/>
              <a:gdLst/>
              <a:ahLst/>
              <a:cxnLst/>
              <a:rect l="l" t="t" r="r" b="b"/>
              <a:pathLst>
                <a:path w="1288633" h="732958">
                  <a:moveTo>
                    <a:pt x="0" y="0"/>
                  </a:moveTo>
                  <a:lnTo>
                    <a:pt x="1288633" y="0"/>
                  </a:lnTo>
                  <a:lnTo>
                    <a:pt x="1288633" y="732958"/>
                  </a:lnTo>
                  <a:lnTo>
                    <a:pt x="0" y="732958"/>
                  </a:lnTo>
                  <a:close/>
                </a:path>
              </a:pathLst>
            </a:custGeom>
            <a:solidFill>
              <a:srgbClr val="0003FF"/>
            </a:solidFill>
          </p:spPr>
        </p:sp>
        <p:sp>
          <p:nvSpPr>
            <p:cNvPr id="6" name="TextBox 6"/>
            <p:cNvSpPr txBox="1"/>
            <p:nvPr/>
          </p:nvSpPr>
          <p:spPr>
            <a:xfrm>
              <a:off x="0" y="-57150"/>
              <a:ext cx="1288633" cy="790108"/>
            </a:xfrm>
            <a:prstGeom prst="rect">
              <a:avLst/>
            </a:prstGeom>
          </p:spPr>
          <p:txBody>
            <a:bodyPr lIns="50800" tIns="50800" rIns="50800" bIns="50800" rtlCol="0" anchor="ctr"/>
            <a:lstStyle/>
            <a:p>
              <a:pPr algn="ctr">
                <a:lnSpc>
                  <a:spcPts val="3639"/>
                </a:lnSpc>
              </a:pPr>
              <a:endParaRPr/>
            </a:p>
          </p:txBody>
        </p:sp>
      </p:grpSp>
      <p:grpSp>
        <p:nvGrpSpPr>
          <p:cNvPr id="7" name="Group 7"/>
          <p:cNvGrpSpPr/>
          <p:nvPr/>
        </p:nvGrpSpPr>
        <p:grpSpPr>
          <a:xfrm>
            <a:off x="428448" y="5182815"/>
            <a:ext cx="273982" cy="245024"/>
            <a:chOff x="0" y="0"/>
            <a:chExt cx="91718" cy="82024"/>
          </a:xfrm>
        </p:grpSpPr>
        <p:sp>
          <p:nvSpPr>
            <p:cNvPr id="8" name="Freeform 8"/>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9" name="TextBox 9"/>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10" name="Freeform 10"/>
          <p:cNvSpPr/>
          <p:nvPr/>
        </p:nvSpPr>
        <p:spPr>
          <a:xfrm>
            <a:off x="5261691" y="6503383"/>
            <a:ext cx="6800646" cy="3354277"/>
          </a:xfrm>
          <a:custGeom>
            <a:avLst/>
            <a:gdLst/>
            <a:ahLst/>
            <a:cxnLst/>
            <a:rect l="l" t="t" r="r" b="b"/>
            <a:pathLst>
              <a:path w="6800646" h="3354277">
                <a:moveTo>
                  <a:pt x="0" y="0"/>
                </a:moveTo>
                <a:lnTo>
                  <a:pt x="6800646" y="0"/>
                </a:lnTo>
                <a:lnTo>
                  <a:pt x="6800646" y="3354277"/>
                </a:lnTo>
                <a:lnTo>
                  <a:pt x="0" y="3354277"/>
                </a:lnTo>
                <a:lnTo>
                  <a:pt x="0" y="0"/>
                </a:lnTo>
                <a:close/>
              </a:path>
            </a:pathLst>
          </a:custGeom>
          <a:blipFill>
            <a:blip r:embed="rId4"/>
            <a:stretch>
              <a:fillRect/>
            </a:stretch>
          </a:blipFill>
        </p:spPr>
      </p:sp>
      <p:sp>
        <p:nvSpPr>
          <p:cNvPr id="11" name="Freeform 11"/>
          <p:cNvSpPr/>
          <p:nvPr/>
        </p:nvSpPr>
        <p:spPr>
          <a:xfrm>
            <a:off x="6887980" y="469559"/>
            <a:ext cx="2429294" cy="5558697"/>
          </a:xfrm>
          <a:custGeom>
            <a:avLst/>
            <a:gdLst/>
            <a:ahLst/>
            <a:cxnLst/>
            <a:rect l="l" t="t" r="r" b="b"/>
            <a:pathLst>
              <a:path w="2429294" h="5558697">
                <a:moveTo>
                  <a:pt x="0" y="0"/>
                </a:moveTo>
                <a:lnTo>
                  <a:pt x="2429294" y="0"/>
                </a:lnTo>
                <a:lnTo>
                  <a:pt x="2429294" y="5558697"/>
                </a:lnTo>
                <a:lnTo>
                  <a:pt x="0" y="5558697"/>
                </a:lnTo>
                <a:lnTo>
                  <a:pt x="0" y="0"/>
                </a:lnTo>
                <a:close/>
              </a:path>
            </a:pathLst>
          </a:custGeom>
          <a:blipFill>
            <a:blip r:embed="rId5"/>
            <a:stretch>
              <a:fillRect/>
            </a:stretch>
          </a:blipFill>
        </p:spPr>
      </p:sp>
      <p:sp>
        <p:nvSpPr>
          <p:cNvPr id="12" name="Freeform 12"/>
          <p:cNvSpPr/>
          <p:nvPr/>
        </p:nvSpPr>
        <p:spPr>
          <a:xfrm>
            <a:off x="16467320" y="469559"/>
            <a:ext cx="1583960" cy="7710963"/>
          </a:xfrm>
          <a:custGeom>
            <a:avLst/>
            <a:gdLst/>
            <a:ahLst/>
            <a:cxnLst/>
            <a:rect l="l" t="t" r="r" b="b"/>
            <a:pathLst>
              <a:path w="1583960" h="7710963">
                <a:moveTo>
                  <a:pt x="0" y="0"/>
                </a:moveTo>
                <a:lnTo>
                  <a:pt x="1583960" y="0"/>
                </a:lnTo>
                <a:lnTo>
                  <a:pt x="1583960" y="7710963"/>
                </a:lnTo>
                <a:lnTo>
                  <a:pt x="0" y="7710963"/>
                </a:lnTo>
                <a:lnTo>
                  <a:pt x="0" y="0"/>
                </a:lnTo>
                <a:close/>
              </a:path>
            </a:pathLst>
          </a:custGeom>
          <a:blipFill>
            <a:blip r:embed="rId6"/>
            <a:stretch>
              <a:fillRect/>
            </a:stretch>
          </a:blipFill>
        </p:spPr>
      </p:sp>
      <p:sp>
        <p:nvSpPr>
          <p:cNvPr id="13" name="Freeform 13"/>
          <p:cNvSpPr/>
          <p:nvPr/>
        </p:nvSpPr>
        <p:spPr>
          <a:xfrm>
            <a:off x="14885845" y="469559"/>
            <a:ext cx="1130941" cy="7710963"/>
          </a:xfrm>
          <a:custGeom>
            <a:avLst/>
            <a:gdLst/>
            <a:ahLst/>
            <a:cxnLst/>
            <a:rect l="l" t="t" r="r" b="b"/>
            <a:pathLst>
              <a:path w="1130941" h="7710963">
                <a:moveTo>
                  <a:pt x="0" y="0"/>
                </a:moveTo>
                <a:lnTo>
                  <a:pt x="1130941" y="0"/>
                </a:lnTo>
                <a:lnTo>
                  <a:pt x="1130941" y="7710963"/>
                </a:lnTo>
                <a:lnTo>
                  <a:pt x="0" y="7710963"/>
                </a:lnTo>
                <a:lnTo>
                  <a:pt x="0" y="0"/>
                </a:lnTo>
                <a:close/>
              </a:path>
            </a:pathLst>
          </a:custGeom>
          <a:blipFill>
            <a:blip r:embed="rId7"/>
            <a:stretch>
              <a:fillRect/>
            </a:stretch>
          </a:blipFill>
        </p:spPr>
      </p:sp>
      <p:sp>
        <p:nvSpPr>
          <p:cNvPr id="14" name="Freeform 14"/>
          <p:cNvSpPr/>
          <p:nvPr/>
        </p:nvSpPr>
        <p:spPr>
          <a:xfrm>
            <a:off x="9709776" y="469559"/>
            <a:ext cx="2354272" cy="5558697"/>
          </a:xfrm>
          <a:custGeom>
            <a:avLst/>
            <a:gdLst/>
            <a:ahLst/>
            <a:cxnLst/>
            <a:rect l="l" t="t" r="r" b="b"/>
            <a:pathLst>
              <a:path w="2354272" h="5558697">
                <a:moveTo>
                  <a:pt x="0" y="0"/>
                </a:moveTo>
                <a:lnTo>
                  <a:pt x="2354272" y="0"/>
                </a:lnTo>
                <a:lnTo>
                  <a:pt x="2354272" y="5558697"/>
                </a:lnTo>
                <a:lnTo>
                  <a:pt x="0" y="5558697"/>
                </a:lnTo>
                <a:lnTo>
                  <a:pt x="0" y="0"/>
                </a:lnTo>
                <a:close/>
              </a:path>
            </a:pathLst>
          </a:custGeom>
          <a:blipFill>
            <a:blip r:embed="rId8"/>
            <a:stretch>
              <a:fillRect/>
            </a:stretch>
          </a:blipFill>
        </p:spPr>
      </p:sp>
      <p:sp>
        <p:nvSpPr>
          <p:cNvPr id="15" name="Freeform 15"/>
          <p:cNvSpPr/>
          <p:nvPr/>
        </p:nvSpPr>
        <p:spPr>
          <a:xfrm>
            <a:off x="12309987" y="469559"/>
            <a:ext cx="2329920" cy="7539880"/>
          </a:xfrm>
          <a:custGeom>
            <a:avLst/>
            <a:gdLst/>
            <a:ahLst/>
            <a:cxnLst/>
            <a:rect l="l" t="t" r="r" b="b"/>
            <a:pathLst>
              <a:path w="2329920" h="7539880">
                <a:moveTo>
                  <a:pt x="0" y="0"/>
                </a:moveTo>
                <a:lnTo>
                  <a:pt x="2329920" y="0"/>
                </a:lnTo>
                <a:lnTo>
                  <a:pt x="2329920" y="7539880"/>
                </a:lnTo>
                <a:lnTo>
                  <a:pt x="0" y="7539880"/>
                </a:lnTo>
                <a:lnTo>
                  <a:pt x="0" y="0"/>
                </a:lnTo>
                <a:close/>
              </a:path>
            </a:pathLst>
          </a:custGeom>
          <a:blipFill>
            <a:blip r:embed="rId9"/>
            <a:stretch>
              <a:fillRect/>
            </a:stretch>
          </a:blipFill>
        </p:spPr>
      </p:sp>
      <p:sp>
        <p:nvSpPr>
          <p:cNvPr id="16" name="TextBox 16"/>
          <p:cNvSpPr txBox="1"/>
          <p:nvPr/>
        </p:nvSpPr>
        <p:spPr>
          <a:xfrm>
            <a:off x="-1145437" y="215374"/>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11</a:t>
            </a:r>
          </a:p>
        </p:txBody>
      </p:sp>
      <p:pic>
        <p:nvPicPr>
          <p:cNvPr id="17" name="Picture 16">
            <a:extLst>
              <a:ext uri="{FF2B5EF4-FFF2-40B4-BE49-F238E27FC236}">
                <a16:creationId xmlns:a16="http://schemas.microsoft.com/office/drawing/2014/main" id="{F5E49DE5-281D-32ED-C9A2-70D16E50C67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96850" y="9601200"/>
            <a:ext cx="5391150" cy="647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483103" y="752475"/>
            <a:ext cx="15995357" cy="1722733"/>
          </a:xfrm>
          <a:prstGeom prst="rect">
            <a:avLst/>
          </a:prstGeom>
        </p:spPr>
        <p:txBody>
          <a:bodyPr lIns="0" tIns="0" rIns="0" bIns="0" rtlCol="0" anchor="t">
            <a:spAutoFit/>
          </a:bodyPr>
          <a:lstStyle/>
          <a:p>
            <a:pPr algn="l">
              <a:lnSpc>
                <a:spcPts val="12880"/>
              </a:lnSpc>
            </a:pPr>
            <a:r>
              <a:rPr lang="en-US" sz="13278" b="1" spc="-624">
                <a:solidFill>
                  <a:srgbClr val="000000"/>
                </a:solidFill>
                <a:latin typeface="TT Hoves Bold"/>
                <a:ea typeface="TT Hoves Bold"/>
                <a:cs typeface="TT Hoves Bold"/>
                <a:sym typeface="TT Hoves Bold"/>
              </a:rPr>
              <a:t> CONCLUSION :</a:t>
            </a:r>
          </a:p>
        </p:txBody>
      </p:sp>
      <p:sp>
        <p:nvSpPr>
          <p:cNvPr id="3" name="TextBox 3"/>
          <p:cNvSpPr txBox="1"/>
          <p:nvPr/>
        </p:nvSpPr>
        <p:spPr>
          <a:xfrm>
            <a:off x="661130" y="3097797"/>
            <a:ext cx="12551156" cy="6642193"/>
          </a:xfrm>
          <a:prstGeom prst="rect">
            <a:avLst/>
          </a:prstGeom>
        </p:spPr>
        <p:txBody>
          <a:bodyPr lIns="0" tIns="0" rIns="0" bIns="0" rtlCol="0" anchor="t">
            <a:spAutoFit/>
          </a:bodyPr>
          <a:lstStyle/>
          <a:p>
            <a:pPr marL="502711" lvl="1" indent="-251355" algn="just">
              <a:lnSpc>
                <a:spcPts val="3143"/>
              </a:lnSpc>
              <a:spcBef>
                <a:spcPct val="0"/>
              </a:spcBef>
              <a:buFont typeface="Arial"/>
              <a:buChar char="•"/>
            </a:pPr>
            <a:r>
              <a:rPr lang="en-US" sz="2328" b="1" u="none" spc="139">
                <a:solidFill>
                  <a:srgbClr val="000000"/>
                </a:solidFill>
                <a:latin typeface="Poppins Bold"/>
                <a:ea typeface="Poppins Bold"/>
                <a:cs typeface="Poppins Bold"/>
                <a:sym typeface="Poppins Bold"/>
              </a:rPr>
              <a:t>Successful Outcome</a:t>
            </a:r>
            <a:r>
              <a:rPr lang="en-US" sz="2328" u="none" spc="139">
                <a:solidFill>
                  <a:srgbClr val="000000"/>
                </a:solidFill>
                <a:latin typeface="Poppins"/>
                <a:ea typeface="Poppins"/>
                <a:cs typeface="Poppins"/>
                <a:sym typeface="Poppins"/>
              </a:rPr>
              <a:t> : I successfully designed, developed, and deployed a fully responsive and interactive personal portfolio from scratch. The final result is a professional showcase of my abilities in modern web technologies like HTML, CSS, and JavaScript.</a:t>
            </a:r>
          </a:p>
          <a:p>
            <a:pPr algn="just">
              <a:lnSpc>
                <a:spcPts val="3143"/>
              </a:lnSpc>
              <a:spcBef>
                <a:spcPct val="0"/>
              </a:spcBef>
            </a:pPr>
            <a:endParaRPr lang="en-US" sz="2328" u="none" spc="139">
              <a:solidFill>
                <a:srgbClr val="000000"/>
              </a:solidFill>
              <a:latin typeface="Poppins"/>
              <a:ea typeface="Poppins"/>
              <a:cs typeface="Poppins"/>
              <a:sym typeface="Poppins"/>
            </a:endParaRPr>
          </a:p>
          <a:p>
            <a:pPr marL="502711" lvl="1" indent="-251355" algn="just">
              <a:lnSpc>
                <a:spcPts val="3143"/>
              </a:lnSpc>
              <a:spcBef>
                <a:spcPct val="0"/>
              </a:spcBef>
              <a:buFont typeface="Arial"/>
              <a:buChar char="•"/>
            </a:pPr>
            <a:r>
              <a:rPr lang="en-US" sz="2328" b="1" u="none" spc="139">
                <a:solidFill>
                  <a:srgbClr val="000000"/>
                </a:solidFill>
                <a:latin typeface="Poppins Bold"/>
                <a:ea typeface="Poppins Bold"/>
                <a:cs typeface="Poppins Bold"/>
                <a:sym typeface="Poppins Bold"/>
              </a:rPr>
              <a:t>Key Learning :</a:t>
            </a:r>
            <a:r>
              <a:rPr lang="en-US" sz="2328" u="none" spc="139">
                <a:solidFill>
                  <a:srgbClr val="000000"/>
                </a:solidFill>
                <a:latin typeface="Poppins"/>
                <a:ea typeface="Poppins"/>
                <a:cs typeface="Poppins"/>
                <a:sym typeface="Poppins"/>
              </a:rPr>
              <a:t> Experience Beyond just writing code, this project taught me how to structure a complete web application, implement dynamic features for a great user experience, and ensure the final product is polished and functional across all devices.</a:t>
            </a:r>
          </a:p>
          <a:p>
            <a:pPr algn="just">
              <a:lnSpc>
                <a:spcPts val="3143"/>
              </a:lnSpc>
              <a:spcBef>
                <a:spcPct val="0"/>
              </a:spcBef>
            </a:pPr>
            <a:endParaRPr lang="en-US" sz="2328" u="none" spc="139">
              <a:solidFill>
                <a:srgbClr val="000000"/>
              </a:solidFill>
              <a:latin typeface="Poppins"/>
              <a:ea typeface="Poppins"/>
              <a:cs typeface="Poppins"/>
              <a:sym typeface="Poppins"/>
            </a:endParaRPr>
          </a:p>
          <a:p>
            <a:pPr marL="502711" lvl="1" indent="-251355" algn="just">
              <a:lnSpc>
                <a:spcPts val="3143"/>
              </a:lnSpc>
              <a:spcBef>
                <a:spcPct val="0"/>
              </a:spcBef>
              <a:buFont typeface="Arial"/>
              <a:buChar char="•"/>
            </a:pPr>
            <a:r>
              <a:rPr lang="en-US" sz="2328" u="none" spc="139">
                <a:solidFill>
                  <a:srgbClr val="000000"/>
                </a:solidFill>
                <a:latin typeface="Poppins"/>
                <a:ea typeface="Poppins"/>
                <a:cs typeface="Poppins"/>
                <a:sym typeface="Poppins"/>
              </a:rPr>
              <a:t>Explore the Project The website is live and the complete source code is available for review:</a:t>
            </a:r>
          </a:p>
          <a:p>
            <a:pPr algn="just">
              <a:lnSpc>
                <a:spcPts val="3143"/>
              </a:lnSpc>
              <a:spcBef>
                <a:spcPct val="0"/>
              </a:spcBef>
            </a:pPr>
            <a:endParaRPr lang="en-US" sz="2328" u="none" spc="139">
              <a:solidFill>
                <a:srgbClr val="000000"/>
              </a:solidFill>
              <a:latin typeface="Poppins"/>
              <a:ea typeface="Poppins"/>
              <a:cs typeface="Poppins"/>
              <a:sym typeface="Poppins"/>
            </a:endParaRPr>
          </a:p>
          <a:p>
            <a:pPr marL="502711" lvl="1" indent="-251355" algn="just">
              <a:lnSpc>
                <a:spcPts val="3143"/>
              </a:lnSpc>
              <a:spcBef>
                <a:spcPct val="0"/>
              </a:spcBef>
              <a:buFont typeface="Arial"/>
              <a:buChar char="•"/>
            </a:pPr>
            <a:r>
              <a:rPr lang="en-US" sz="2328" u="none" spc="139">
                <a:solidFill>
                  <a:srgbClr val="000000"/>
                </a:solidFill>
                <a:latin typeface="Poppins"/>
                <a:ea typeface="Poppins"/>
                <a:cs typeface="Poppins"/>
                <a:sym typeface="Poppins"/>
              </a:rPr>
              <a:t>Live Demo: </a:t>
            </a:r>
            <a:r>
              <a:rPr lang="en-US" sz="2328" u="sng" spc="139">
                <a:solidFill>
                  <a:srgbClr val="000000"/>
                </a:solidFill>
                <a:latin typeface="Poppins"/>
                <a:ea typeface="Poppins"/>
                <a:cs typeface="Poppins"/>
                <a:sym typeface="Poppins"/>
                <a:hlinkClick r:id="rId2" tooltip="https://faizwebdev.netlify.app"/>
              </a:rPr>
              <a:t>faizwebdev.netlify.app</a:t>
            </a:r>
          </a:p>
          <a:p>
            <a:pPr algn="just">
              <a:lnSpc>
                <a:spcPts val="3143"/>
              </a:lnSpc>
              <a:spcBef>
                <a:spcPct val="0"/>
              </a:spcBef>
            </a:pPr>
            <a:endParaRPr lang="en-US" sz="2328" u="sng" spc="139">
              <a:solidFill>
                <a:srgbClr val="000000"/>
              </a:solidFill>
              <a:latin typeface="Poppins"/>
              <a:ea typeface="Poppins"/>
              <a:cs typeface="Poppins"/>
              <a:sym typeface="Poppins"/>
              <a:hlinkClick r:id="rId2" tooltip="https://faizwebdev.netlify.app"/>
            </a:endParaRPr>
          </a:p>
          <a:p>
            <a:pPr marL="502711" lvl="1" indent="-251355" algn="just">
              <a:lnSpc>
                <a:spcPts val="3143"/>
              </a:lnSpc>
              <a:spcBef>
                <a:spcPct val="0"/>
              </a:spcBef>
              <a:buFont typeface="Arial"/>
              <a:buChar char="•"/>
            </a:pPr>
            <a:r>
              <a:rPr lang="en-US" sz="2328" u="none" spc="139">
                <a:solidFill>
                  <a:srgbClr val="000000"/>
                </a:solidFill>
                <a:latin typeface="Poppins"/>
                <a:ea typeface="Poppins"/>
                <a:cs typeface="Poppins"/>
                <a:sym typeface="Poppins"/>
              </a:rPr>
              <a:t>GitHub Repository: </a:t>
            </a:r>
            <a:r>
              <a:rPr lang="en-US" sz="2328" u="sng" spc="139">
                <a:solidFill>
                  <a:srgbClr val="000000"/>
                </a:solidFill>
                <a:latin typeface="Poppins"/>
                <a:ea typeface="Poppins"/>
                <a:cs typeface="Poppins"/>
                <a:sym typeface="Poppins"/>
                <a:hlinkClick r:id="rId3" tooltip="https://github.com/Faiz-7716/PERSONAL-PORTFOLIO"/>
              </a:rPr>
              <a:t>github.com/Faiz-7716/PERSONAL-PORTFOLIO</a:t>
            </a:r>
          </a:p>
          <a:p>
            <a:pPr marL="0" lvl="0" indent="0" algn="just">
              <a:lnSpc>
                <a:spcPts val="3143"/>
              </a:lnSpc>
              <a:spcBef>
                <a:spcPct val="0"/>
              </a:spcBef>
            </a:pPr>
            <a:endParaRPr lang="en-US" sz="2328" u="sng" spc="139">
              <a:solidFill>
                <a:srgbClr val="000000"/>
              </a:solidFill>
              <a:latin typeface="Poppins"/>
              <a:ea typeface="Poppins"/>
              <a:cs typeface="Poppins"/>
              <a:sym typeface="Poppins"/>
              <a:hlinkClick r:id="rId3" tooltip="https://github.com/Faiz-7716/PERSONAL-PORTFOLIO"/>
            </a:endParaRPr>
          </a:p>
        </p:txBody>
      </p:sp>
      <p:sp>
        <p:nvSpPr>
          <p:cNvPr id="4" name="Freeform 4"/>
          <p:cNvSpPr/>
          <p:nvPr/>
        </p:nvSpPr>
        <p:spPr>
          <a:xfrm>
            <a:off x="8480781" y="-7939543"/>
            <a:ext cx="15177319" cy="15177319"/>
          </a:xfrm>
          <a:custGeom>
            <a:avLst/>
            <a:gdLst/>
            <a:ahLst/>
            <a:cxnLst/>
            <a:rect l="l" t="t" r="r" b="b"/>
            <a:pathLst>
              <a:path w="15177319" h="15177319">
                <a:moveTo>
                  <a:pt x="0" y="0"/>
                </a:moveTo>
                <a:lnTo>
                  <a:pt x="15177319" y="0"/>
                </a:lnTo>
                <a:lnTo>
                  <a:pt x="15177319" y="15177319"/>
                </a:lnTo>
                <a:lnTo>
                  <a:pt x="0" y="15177319"/>
                </a:lnTo>
                <a:lnTo>
                  <a:pt x="0" y="0"/>
                </a:lnTo>
                <a:close/>
              </a:path>
            </a:pathLst>
          </a:custGeom>
          <a:blipFill>
            <a:blip r:embed="rId4">
              <a:alphaModFix amt="52000"/>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3545980" y="6645675"/>
            <a:ext cx="5438279" cy="3728558"/>
            <a:chOff x="0" y="0"/>
            <a:chExt cx="1432304" cy="982007"/>
          </a:xfrm>
        </p:grpSpPr>
        <p:sp>
          <p:nvSpPr>
            <p:cNvPr id="6" name="Freeform 6"/>
            <p:cNvSpPr/>
            <p:nvPr/>
          </p:nvSpPr>
          <p:spPr>
            <a:xfrm>
              <a:off x="0" y="0"/>
              <a:ext cx="1432304" cy="982007"/>
            </a:xfrm>
            <a:custGeom>
              <a:avLst/>
              <a:gdLst/>
              <a:ahLst/>
              <a:cxnLst/>
              <a:rect l="l" t="t" r="r" b="b"/>
              <a:pathLst>
                <a:path w="1432304" h="982007">
                  <a:moveTo>
                    <a:pt x="0" y="0"/>
                  </a:moveTo>
                  <a:lnTo>
                    <a:pt x="1432304" y="0"/>
                  </a:lnTo>
                  <a:lnTo>
                    <a:pt x="1432304" y="982007"/>
                  </a:lnTo>
                  <a:lnTo>
                    <a:pt x="0" y="982007"/>
                  </a:lnTo>
                  <a:close/>
                </a:path>
              </a:pathLst>
            </a:custGeom>
            <a:solidFill>
              <a:srgbClr val="0003FF"/>
            </a:solidFill>
          </p:spPr>
        </p:sp>
        <p:sp>
          <p:nvSpPr>
            <p:cNvPr id="7" name="TextBox 7"/>
            <p:cNvSpPr txBox="1"/>
            <p:nvPr/>
          </p:nvSpPr>
          <p:spPr>
            <a:xfrm>
              <a:off x="0" y="-57150"/>
              <a:ext cx="1432304" cy="1039157"/>
            </a:xfrm>
            <a:prstGeom prst="rect">
              <a:avLst/>
            </a:prstGeom>
          </p:spPr>
          <p:txBody>
            <a:bodyPr lIns="50800" tIns="50800" rIns="50800" bIns="50800" rtlCol="0" anchor="ctr"/>
            <a:lstStyle/>
            <a:p>
              <a:pPr algn="ctr">
                <a:lnSpc>
                  <a:spcPts val="3639"/>
                </a:lnSpc>
              </a:pPr>
              <a:endParaRPr/>
            </a:p>
          </p:txBody>
        </p:sp>
      </p:grpSp>
      <p:sp>
        <p:nvSpPr>
          <p:cNvPr id="8" name="TextBox 8"/>
          <p:cNvSpPr txBox="1"/>
          <p:nvPr/>
        </p:nvSpPr>
        <p:spPr>
          <a:xfrm>
            <a:off x="12709643" y="6975212"/>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12</a:t>
            </a:r>
          </a:p>
        </p:txBody>
      </p:sp>
      <p:pic>
        <p:nvPicPr>
          <p:cNvPr id="9" name="Picture 8">
            <a:extLst>
              <a:ext uri="{FF2B5EF4-FFF2-40B4-BE49-F238E27FC236}">
                <a16:creationId xmlns:a16="http://schemas.microsoft.com/office/drawing/2014/main" id="{309D3B57-4242-F74E-429D-5EDFE75365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601200"/>
            <a:ext cx="5391150" cy="647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3430063" y="1936909"/>
            <a:ext cx="11221859" cy="11221859"/>
          </a:xfrm>
          <a:custGeom>
            <a:avLst/>
            <a:gdLst/>
            <a:ahLst/>
            <a:cxnLst/>
            <a:rect l="l" t="t" r="r" b="b"/>
            <a:pathLst>
              <a:path w="11221859" h="11221859">
                <a:moveTo>
                  <a:pt x="0" y="0"/>
                </a:moveTo>
                <a:lnTo>
                  <a:pt x="11221858" y="0"/>
                </a:lnTo>
                <a:lnTo>
                  <a:pt x="11221858" y="11221858"/>
                </a:lnTo>
                <a:lnTo>
                  <a:pt x="0" y="11221858"/>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4141979" y="344568"/>
            <a:ext cx="3117321" cy="448311"/>
          </a:xfrm>
          <a:prstGeom prst="rect">
            <a:avLst/>
          </a:prstGeom>
        </p:spPr>
        <p:txBody>
          <a:bodyPr lIns="0" tIns="0" rIns="0" bIns="0" rtlCol="0" anchor="t">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2024</a:t>
            </a:r>
          </a:p>
        </p:txBody>
      </p:sp>
      <p:sp>
        <p:nvSpPr>
          <p:cNvPr id="4" name="TextBox 4"/>
          <p:cNvSpPr txBox="1"/>
          <p:nvPr/>
        </p:nvSpPr>
        <p:spPr>
          <a:xfrm>
            <a:off x="1028700" y="344568"/>
            <a:ext cx="3117321" cy="448311"/>
          </a:xfrm>
          <a:prstGeom prst="rect">
            <a:avLst/>
          </a:prstGeom>
        </p:spPr>
        <p:txBody>
          <a:bodyPr lIns="0" tIns="0" rIns="0" bIns="0" rtlCol="0" anchor="t">
            <a:spAutoFit/>
          </a:bodyPr>
          <a:lstStyle/>
          <a:p>
            <a:pPr algn="just">
              <a:lnSpc>
                <a:spcPts val="3639"/>
              </a:lnSpc>
              <a:spcBef>
                <a:spcPct val="0"/>
              </a:spcBef>
            </a:pPr>
            <a:r>
              <a:rPr lang="en-US" sz="2599">
                <a:solidFill>
                  <a:srgbClr val="EFEFEF"/>
                </a:solidFill>
                <a:latin typeface="TT Hoves"/>
                <a:ea typeface="TT Hoves"/>
                <a:cs typeface="TT Hoves"/>
                <a:sym typeface="TT Hoves"/>
              </a:rPr>
              <a:t>Thynk Unlimited</a:t>
            </a:r>
          </a:p>
        </p:txBody>
      </p:sp>
      <p:sp>
        <p:nvSpPr>
          <p:cNvPr id="5" name="TextBox 5"/>
          <p:cNvSpPr txBox="1"/>
          <p:nvPr/>
        </p:nvSpPr>
        <p:spPr>
          <a:xfrm>
            <a:off x="7585339" y="344568"/>
            <a:ext cx="311732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Project</a:t>
            </a:r>
          </a:p>
        </p:txBody>
      </p:sp>
      <p:sp>
        <p:nvSpPr>
          <p:cNvPr id="6" name="TextBox 6"/>
          <p:cNvSpPr txBox="1"/>
          <p:nvPr/>
        </p:nvSpPr>
        <p:spPr>
          <a:xfrm>
            <a:off x="5484590"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7" name="TextBox 7"/>
          <p:cNvSpPr txBox="1"/>
          <p:nvPr/>
        </p:nvSpPr>
        <p:spPr>
          <a:xfrm>
            <a:off x="12330761"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8" name="TextBox 8"/>
          <p:cNvSpPr txBox="1"/>
          <p:nvPr/>
        </p:nvSpPr>
        <p:spPr>
          <a:xfrm>
            <a:off x="6660790" y="2862623"/>
            <a:ext cx="10598510" cy="2084673"/>
          </a:xfrm>
          <a:prstGeom prst="rect">
            <a:avLst/>
          </a:prstGeom>
        </p:spPr>
        <p:txBody>
          <a:bodyPr lIns="0" tIns="0" rIns="0" bIns="0" rtlCol="0" anchor="t">
            <a:spAutoFit/>
          </a:bodyPr>
          <a:lstStyle/>
          <a:p>
            <a:pPr algn="r">
              <a:lnSpc>
                <a:spcPts val="15418"/>
              </a:lnSpc>
            </a:pPr>
            <a:r>
              <a:rPr lang="en-US" sz="16402" b="1" spc="-803">
                <a:solidFill>
                  <a:srgbClr val="343434"/>
                </a:solidFill>
                <a:latin typeface="TT Hoves Bold"/>
                <a:ea typeface="TT Hoves Bold"/>
                <a:cs typeface="TT Hoves Bold"/>
                <a:sym typeface="TT Hoves Bold"/>
              </a:rPr>
              <a:t>Thank You</a:t>
            </a:r>
          </a:p>
        </p:txBody>
      </p:sp>
      <p:sp>
        <p:nvSpPr>
          <p:cNvPr id="9" name="TextBox 9"/>
          <p:cNvSpPr txBox="1"/>
          <p:nvPr/>
        </p:nvSpPr>
        <p:spPr>
          <a:xfrm>
            <a:off x="7585339" y="5820652"/>
            <a:ext cx="10351009" cy="1130476"/>
          </a:xfrm>
          <a:prstGeom prst="rect">
            <a:avLst/>
          </a:prstGeom>
        </p:spPr>
        <p:txBody>
          <a:bodyPr lIns="0" tIns="0" rIns="0" bIns="0" rtlCol="0" anchor="t">
            <a:spAutoFit/>
          </a:bodyPr>
          <a:lstStyle/>
          <a:p>
            <a:pPr algn="ctr">
              <a:lnSpc>
                <a:spcPts val="4381"/>
              </a:lnSpc>
            </a:pPr>
            <a:r>
              <a:rPr lang="en-US" sz="4381" spc="-87">
                <a:solidFill>
                  <a:srgbClr val="343434"/>
                </a:solidFill>
                <a:latin typeface="TT Hoves"/>
                <a:ea typeface="TT Hoves"/>
                <a:cs typeface="TT Hoves"/>
                <a:sym typeface="TT Hoves"/>
              </a:rPr>
              <a:t>by  </a:t>
            </a:r>
            <a:r>
              <a:rPr lang="en-US" sz="4381" b="1" spc="-87">
                <a:solidFill>
                  <a:srgbClr val="343434"/>
                </a:solidFill>
                <a:latin typeface="TT Hoves Bold"/>
                <a:ea typeface="TT Hoves Bold"/>
                <a:cs typeface="TT Hoves Bold"/>
                <a:sym typeface="TT Hoves Bold"/>
              </a:rPr>
              <a:t>Mohammed Faiz Palli </a:t>
            </a:r>
            <a:r>
              <a:rPr lang="en-US" sz="4381" spc="-87">
                <a:solidFill>
                  <a:srgbClr val="343434"/>
                </a:solidFill>
                <a:latin typeface="TT Hoves"/>
                <a:ea typeface="TT Hoves"/>
                <a:cs typeface="TT Hoves"/>
                <a:sym typeface="TT Hoves"/>
              </a:rPr>
              <a:t>- 31924U18011</a:t>
            </a:r>
          </a:p>
          <a:p>
            <a:pPr algn="ctr">
              <a:lnSpc>
                <a:spcPts val="4381"/>
              </a:lnSpc>
            </a:pPr>
            <a:r>
              <a:rPr lang="en-US" sz="4381" spc="-87">
                <a:solidFill>
                  <a:srgbClr val="343434"/>
                </a:solidFill>
                <a:latin typeface="TT Hoves"/>
                <a:ea typeface="TT Hoves"/>
                <a:cs typeface="TT Hoves"/>
                <a:sym typeface="TT Hoves"/>
              </a:rPr>
              <a:t>Mazharul Uloom College, Ambur</a:t>
            </a:r>
          </a:p>
        </p:txBody>
      </p:sp>
      <p:pic>
        <p:nvPicPr>
          <p:cNvPr id="10" name="Picture 9">
            <a:extLst>
              <a:ext uri="{FF2B5EF4-FFF2-40B4-BE49-F238E27FC236}">
                <a16:creationId xmlns:a16="http://schemas.microsoft.com/office/drawing/2014/main" id="{78671E1E-4C74-6B0F-8FB6-274873359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2174" y="765665"/>
            <a:ext cx="13263652" cy="15935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696258" y="-976142"/>
            <a:ext cx="4479393" cy="11878896"/>
            <a:chOff x="0" y="0"/>
            <a:chExt cx="1179758" cy="3128598"/>
          </a:xfrm>
        </p:grpSpPr>
        <p:sp>
          <p:nvSpPr>
            <p:cNvPr id="3" name="Freeform 3"/>
            <p:cNvSpPr/>
            <p:nvPr/>
          </p:nvSpPr>
          <p:spPr>
            <a:xfrm>
              <a:off x="0" y="0"/>
              <a:ext cx="1179758" cy="3128598"/>
            </a:xfrm>
            <a:custGeom>
              <a:avLst/>
              <a:gdLst/>
              <a:ahLst/>
              <a:cxnLst/>
              <a:rect l="l" t="t" r="r" b="b"/>
              <a:pathLst>
                <a:path w="1179758" h="3128598">
                  <a:moveTo>
                    <a:pt x="0" y="0"/>
                  </a:moveTo>
                  <a:lnTo>
                    <a:pt x="1179758" y="0"/>
                  </a:lnTo>
                  <a:lnTo>
                    <a:pt x="1179758" y="3128598"/>
                  </a:lnTo>
                  <a:lnTo>
                    <a:pt x="0" y="3128598"/>
                  </a:lnTo>
                  <a:close/>
                </a:path>
              </a:pathLst>
            </a:custGeom>
            <a:solidFill>
              <a:srgbClr val="0003FF"/>
            </a:solidFill>
          </p:spPr>
        </p:sp>
        <p:sp>
          <p:nvSpPr>
            <p:cNvPr id="4" name="TextBox 4"/>
            <p:cNvSpPr txBox="1"/>
            <p:nvPr/>
          </p:nvSpPr>
          <p:spPr>
            <a:xfrm>
              <a:off x="0" y="-57150"/>
              <a:ext cx="1179758" cy="3185748"/>
            </a:xfrm>
            <a:prstGeom prst="rect">
              <a:avLst/>
            </a:prstGeom>
          </p:spPr>
          <p:txBody>
            <a:bodyPr lIns="50800" tIns="50800" rIns="50800" bIns="50800" rtlCol="0" anchor="ctr"/>
            <a:lstStyle/>
            <a:p>
              <a:pPr algn="ctr">
                <a:lnSpc>
                  <a:spcPts val="3639"/>
                </a:lnSpc>
              </a:pPr>
              <a:endParaRPr/>
            </a:p>
          </p:txBody>
        </p:sp>
      </p:grpSp>
      <p:sp>
        <p:nvSpPr>
          <p:cNvPr id="5" name="Freeform 5"/>
          <p:cNvSpPr/>
          <p:nvPr/>
        </p:nvSpPr>
        <p:spPr>
          <a:xfrm>
            <a:off x="13263798" y="-4131629"/>
            <a:ext cx="7991003" cy="7991003"/>
          </a:xfrm>
          <a:custGeom>
            <a:avLst/>
            <a:gdLst/>
            <a:ahLst/>
            <a:cxnLst/>
            <a:rect l="l" t="t" r="r" b="b"/>
            <a:pathLst>
              <a:path w="7991003" h="7991003">
                <a:moveTo>
                  <a:pt x="0" y="0"/>
                </a:moveTo>
                <a:lnTo>
                  <a:pt x="7991004" y="0"/>
                </a:lnTo>
                <a:lnTo>
                  <a:pt x="7991004" y="7991003"/>
                </a:lnTo>
                <a:lnTo>
                  <a:pt x="0" y="7991003"/>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5316233" y="4005623"/>
            <a:ext cx="11173157" cy="3368214"/>
          </a:xfrm>
          <a:prstGeom prst="rect">
            <a:avLst/>
          </a:prstGeom>
        </p:spPr>
        <p:txBody>
          <a:bodyPr lIns="0" tIns="0" rIns="0" bIns="0" rtlCol="0" anchor="t">
            <a:spAutoFit/>
          </a:bodyPr>
          <a:lstStyle/>
          <a:p>
            <a:pPr algn="ctr">
              <a:lnSpc>
                <a:spcPts val="12805"/>
              </a:lnSpc>
            </a:pPr>
            <a:r>
              <a:rPr lang="en-US" sz="13622" b="1" spc="-667">
                <a:solidFill>
                  <a:srgbClr val="343434"/>
                </a:solidFill>
                <a:latin typeface="TT Hoves Bold"/>
                <a:ea typeface="TT Hoves Bold"/>
                <a:cs typeface="TT Hoves Bold"/>
                <a:sym typeface="TT Hoves Bold"/>
              </a:rPr>
              <a:t>Front-End Dev Portfolio </a:t>
            </a:r>
          </a:p>
        </p:txBody>
      </p:sp>
      <p:sp>
        <p:nvSpPr>
          <p:cNvPr id="7" name="TextBox 7"/>
          <p:cNvSpPr txBox="1"/>
          <p:nvPr/>
        </p:nvSpPr>
        <p:spPr>
          <a:xfrm rot="-5400000">
            <a:off x="5009345" y="4960472"/>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8" name="TextBox 8"/>
          <p:cNvSpPr txBox="1"/>
          <p:nvPr/>
        </p:nvSpPr>
        <p:spPr>
          <a:xfrm>
            <a:off x="-1725735" y="6821207"/>
            <a:ext cx="5508869"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01</a:t>
            </a:r>
          </a:p>
        </p:txBody>
      </p:sp>
      <p:sp>
        <p:nvSpPr>
          <p:cNvPr id="9" name="TextBox 9"/>
          <p:cNvSpPr txBox="1"/>
          <p:nvPr/>
        </p:nvSpPr>
        <p:spPr>
          <a:xfrm>
            <a:off x="4210781" y="857250"/>
            <a:ext cx="9465271" cy="1566544"/>
          </a:xfrm>
          <a:prstGeom prst="rect">
            <a:avLst/>
          </a:prstGeom>
        </p:spPr>
        <p:txBody>
          <a:bodyPr lIns="0" tIns="0" rIns="0" bIns="0" rtlCol="0" anchor="t">
            <a:spAutoFit/>
          </a:bodyPr>
          <a:lstStyle/>
          <a:p>
            <a:pPr algn="ctr">
              <a:lnSpc>
                <a:spcPts val="12880"/>
              </a:lnSpc>
            </a:pPr>
            <a:r>
              <a:rPr lang="en-US" sz="9200">
                <a:solidFill>
                  <a:srgbClr val="000000"/>
                </a:solidFill>
                <a:latin typeface="League Spartan"/>
                <a:ea typeface="League Spartan"/>
                <a:cs typeface="League Spartan"/>
                <a:sym typeface="League Spartan"/>
              </a:rPr>
              <a:t>PROJECT TITLE :</a:t>
            </a:r>
          </a:p>
        </p:txBody>
      </p:sp>
      <p:sp>
        <p:nvSpPr>
          <p:cNvPr id="10" name="Freeform 10"/>
          <p:cNvSpPr/>
          <p:nvPr/>
        </p:nvSpPr>
        <p:spPr>
          <a:xfrm>
            <a:off x="12330761" y="9378101"/>
            <a:ext cx="5957239" cy="715711"/>
          </a:xfrm>
          <a:custGeom>
            <a:avLst/>
            <a:gdLst/>
            <a:ahLst/>
            <a:cxnLst/>
            <a:rect l="l" t="t" r="r" b="b"/>
            <a:pathLst>
              <a:path w="5957239" h="715711">
                <a:moveTo>
                  <a:pt x="0" y="0"/>
                </a:moveTo>
                <a:lnTo>
                  <a:pt x="5957239" y="0"/>
                </a:lnTo>
                <a:lnTo>
                  <a:pt x="5957239" y="715711"/>
                </a:lnTo>
                <a:lnTo>
                  <a:pt x="0" y="715711"/>
                </a:lnTo>
                <a:lnTo>
                  <a:pt x="0" y="0"/>
                </a:lnTo>
                <a:close/>
              </a:path>
            </a:pathLst>
          </a:custGeom>
          <a:blipFill>
            <a:blip r:embed="rId4"/>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3805628" y="-3991568"/>
            <a:ext cx="9598990" cy="9598990"/>
          </a:xfrm>
          <a:custGeom>
            <a:avLst/>
            <a:gdLst/>
            <a:ahLst/>
            <a:cxnLst/>
            <a:rect l="l" t="t" r="r" b="b"/>
            <a:pathLst>
              <a:path w="9598990" h="9598990">
                <a:moveTo>
                  <a:pt x="0" y="0"/>
                </a:moveTo>
                <a:lnTo>
                  <a:pt x="9598990" y="0"/>
                </a:lnTo>
                <a:lnTo>
                  <a:pt x="9598990" y="9598990"/>
                </a:lnTo>
                <a:lnTo>
                  <a:pt x="0" y="95989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347492" y="2463917"/>
            <a:ext cx="6946748" cy="1589793"/>
            <a:chOff x="0" y="0"/>
            <a:chExt cx="3274701" cy="749429"/>
          </a:xfrm>
        </p:grpSpPr>
        <p:sp>
          <p:nvSpPr>
            <p:cNvPr id="4" name="Freeform 4"/>
            <p:cNvSpPr/>
            <p:nvPr/>
          </p:nvSpPr>
          <p:spPr>
            <a:xfrm>
              <a:off x="0" y="0"/>
              <a:ext cx="3274701" cy="749429"/>
            </a:xfrm>
            <a:custGeom>
              <a:avLst/>
              <a:gdLst/>
              <a:ahLst/>
              <a:cxnLst/>
              <a:rect l="l" t="t" r="r" b="b"/>
              <a:pathLst>
                <a:path w="3274701" h="749429">
                  <a:moveTo>
                    <a:pt x="0" y="0"/>
                  </a:moveTo>
                  <a:lnTo>
                    <a:pt x="3274701" y="0"/>
                  </a:lnTo>
                  <a:lnTo>
                    <a:pt x="3274701" y="749429"/>
                  </a:lnTo>
                  <a:lnTo>
                    <a:pt x="0" y="749429"/>
                  </a:lnTo>
                  <a:close/>
                </a:path>
              </a:pathLst>
            </a:custGeom>
            <a:solidFill>
              <a:srgbClr val="0003FF"/>
            </a:solidFill>
          </p:spPr>
        </p:sp>
        <p:sp>
          <p:nvSpPr>
            <p:cNvPr id="5" name="TextBox 5"/>
            <p:cNvSpPr txBox="1"/>
            <p:nvPr/>
          </p:nvSpPr>
          <p:spPr>
            <a:xfrm>
              <a:off x="0" y="171450"/>
              <a:ext cx="3274701" cy="577979"/>
            </a:xfrm>
            <a:prstGeom prst="rect">
              <a:avLst/>
            </a:prstGeom>
          </p:spPr>
          <p:txBody>
            <a:bodyPr lIns="50800" tIns="50800" rIns="50800" bIns="50800" rtlCol="0" anchor="ctr"/>
            <a:lstStyle/>
            <a:p>
              <a:pPr algn="ctr">
                <a:lnSpc>
                  <a:spcPts val="3310"/>
                </a:lnSpc>
              </a:pPr>
              <a:r>
                <a:rPr lang="en-US" sz="4299" spc="-352">
                  <a:solidFill>
                    <a:srgbClr val="343434"/>
                  </a:solidFill>
                  <a:latin typeface="TT Hoves"/>
                  <a:ea typeface="TT Hoves"/>
                  <a:cs typeface="TT Hoves"/>
                  <a:sym typeface="TT Hoves"/>
                </a:rPr>
                <a:t> </a:t>
              </a:r>
            </a:p>
          </p:txBody>
        </p:sp>
      </p:grpSp>
      <p:sp>
        <p:nvSpPr>
          <p:cNvPr id="6" name="TextBox 6"/>
          <p:cNvSpPr txBox="1"/>
          <p:nvPr/>
        </p:nvSpPr>
        <p:spPr>
          <a:xfrm>
            <a:off x="1028700" y="2922515"/>
            <a:ext cx="6217099" cy="1083564"/>
          </a:xfrm>
          <a:prstGeom prst="rect">
            <a:avLst/>
          </a:prstGeom>
        </p:spPr>
        <p:txBody>
          <a:bodyPr lIns="0" tIns="0" rIns="0" bIns="0" rtlCol="0" anchor="t">
            <a:spAutoFit/>
          </a:bodyPr>
          <a:lstStyle/>
          <a:p>
            <a:pPr algn="l">
              <a:lnSpc>
                <a:spcPts val="4127"/>
              </a:lnSpc>
            </a:pPr>
            <a:r>
              <a:rPr lang="en-US" sz="4299" spc="-352">
                <a:solidFill>
                  <a:srgbClr val="EFEFEF"/>
                </a:solidFill>
                <a:latin typeface="TT Hoves"/>
                <a:ea typeface="TT Hoves"/>
                <a:cs typeface="TT Hoves"/>
                <a:sym typeface="TT Hoves"/>
              </a:rPr>
              <a:t>01.  </a:t>
            </a:r>
            <a:r>
              <a:rPr lang="en-US" sz="4299" b="1" spc="-352">
                <a:solidFill>
                  <a:srgbClr val="EFEFEF"/>
                </a:solidFill>
                <a:latin typeface="TT Hoves Bold"/>
                <a:ea typeface="TT Hoves Bold"/>
                <a:cs typeface="TT Hoves Bold"/>
                <a:sym typeface="TT Hoves Bold"/>
              </a:rPr>
              <a:t>Problem Statement</a:t>
            </a:r>
          </a:p>
          <a:p>
            <a:pPr algn="l">
              <a:lnSpc>
                <a:spcPts val="4127"/>
              </a:lnSpc>
            </a:pPr>
            <a:endParaRPr lang="en-US" sz="4299" b="1" spc="-352">
              <a:solidFill>
                <a:srgbClr val="EFEFEF"/>
              </a:solidFill>
              <a:latin typeface="TT Hoves Bold"/>
              <a:ea typeface="TT Hoves Bold"/>
              <a:cs typeface="TT Hoves Bold"/>
              <a:sym typeface="TT Hoves Bold"/>
            </a:endParaRPr>
          </a:p>
        </p:txBody>
      </p:sp>
      <p:sp>
        <p:nvSpPr>
          <p:cNvPr id="7" name="TextBox 7"/>
          <p:cNvSpPr txBox="1"/>
          <p:nvPr/>
        </p:nvSpPr>
        <p:spPr>
          <a:xfrm>
            <a:off x="12601687" y="6540872"/>
            <a:ext cx="7498697" cy="4832876"/>
          </a:xfrm>
          <a:prstGeom prst="rect">
            <a:avLst/>
          </a:prstGeom>
        </p:spPr>
        <p:txBody>
          <a:bodyPr lIns="0" tIns="0" rIns="0" bIns="0" rtlCol="0" anchor="t">
            <a:spAutoFit/>
          </a:bodyPr>
          <a:lstStyle/>
          <a:p>
            <a:pPr algn="ctr">
              <a:lnSpc>
                <a:spcPts val="35614"/>
              </a:lnSpc>
            </a:pPr>
            <a:r>
              <a:rPr lang="en-US" sz="37888" b="1" spc="-1856">
                <a:solidFill>
                  <a:srgbClr val="343434"/>
                </a:solidFill>
                <a:latin typeface="TT Hoves Bold"/>
                <a:ea typeface="TT Hoves Bold"/>
                <a:cs typeface="TT Hoves Bold"/>
                <a:sym typeface="TT Hoves Bold"/>
              </a:rPr>
              <a:t>02</a:t>
            </a:r>
          </a:p>
        </p:txBody>
      </p:sp>
      <p:sp>
        <p:nvSpPr>
          <p:cNvPr id="8" name="TextBox 8"/>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02.</a:t>
            </a:r>
          </a:p>
        </p:txBody>
      </p:sp>
      <p:sp>
        <p:nvSpPr>
          <p:cNvPr id="9" name="TextBox 9"/>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03.</a:t>
            </a:r>
          </a:p>
        </p:txBody>
      </p:sp>
      <p:sp>
        <p:nvSpPr>
          <p:cNvPr id="10" name="TextBox 10"/>
          <p:cNvSpPr txBox="1"/>
          <p:nvPr/>
        </p:nvSpPr>
        <p:spPr>
          <a:xfrm>
            <a:off x="972705" y="950802"/>
            <a:ext cx="7639050" cy="1327705"/>
          </a:xfrm>
          <a:prstGeom prst="rect">
            <a:avLst/>
          </a:prstGeom>
        </p:spPr>
        <p:txBody>
          <a:bodyPr lIns="0" tIns="0" rIns="0" bIns="0" rtlCol="0" anchor="t">
            <a:spAutoFit/>
          </a:bodyPr>
          <a:lstStyle/>
          <a:p>
            <a:pPr algn="l">
              <a:lnSpc>
                <a:spcPts val="10180"/>
              </a:lnSpc>
            </a:pPr>
            <a:r>
              <a:rPr lang="en-US" sz="9695" b="1" spc="-475">
                <a:solidFill>
                  <a:srgbClr val="343434"/>
                </a:solidFill>
                <a:latin typeface="TT Hoves Bold"/>
                <a:ea typeface="TT Hoves Bold"/>
                <a:cs typeface="TT Hoves Bold"/>
                <a:sym typeface="TT Hoves Bold"/>
              </a:rPr>
              <a:t>AGENDA</a:t>
            </a:r>
          </a:p>
        </p:txBody>
      </p:sp>
      <p:grpSp>
        <p:nvGrpSpPr>
          <p:cNvPr id="11" name="Group 11"/>
          <p:cNvGrpSpPr/>
          <p:nvPr/>
        </p:nvGrpSpPr>
        <p:grpSpPr>
          <a:xfrm>
            <a:off x="347492" y="4162413"/>
            <a:ext cx="6946748" cy="1589793"/>
            <a:chOff x="0" y="0"/>
            <a:chExt cx="3274701" cy="749429"/>
          </a:xfrm>
        </p:grpSpPr>
        <p:sp>
          <p:nvSpPr>
            <p:cNvPr id="12" name="Freeform 12"/>
            <p:cNvSpPr/>
            <p:nvPr/>
          </p:nvSpPr>
          <p:spPr>
            <a:xfrm>
              <a:off x="0" y="0"/>
              <a:ext cx="3274701" cy="749429"/>
            </a:xfrm>
            <a:custGeom>
              <a:avLst/>
              <a:gdLst/>
              <a:ahLst/>
              <a:cxnLst/>
              <a:rect l="l" t="t" r="r" b="b"/>
              <a:pathLst>
                <a:path w="3274701" h="749429">
                  <a:moveTo>
                    <a:pt x="0" y="0"/>
                  </a:moveTo>
                  <a:lnTo>
                    <a:pt x="3274701" y="0"/>
                  </a:lnTo>
                  <a:lnTo>
                    <a:pt x="3274701" y="749429"/>
                  </a:lnTo>
                  <a:lnTo>
                    <a:pt x="0" y="749429"/>
                  </a:lnTo>
                  <a:close/>
                </a:path>
              </a:pathLst>
            </a:custGeom>
            <a:solidFill>
              <a:srgbClr val="0003FF"/>
            </a:solidFill>
          </p:spPr>
        </p:sp>
        <p:sp>
          <p:nvSpPr>
            <p:cNvPr id="13" name="TextBox 13"/>
            <p:cNvSpPr txBox="1"/>
            <p:nvPr/>
          </p:nvSpPr>
          <p:spPr>
            <a:xfrm>
              <a:off x="0" y="171450"/>
              <a:ext cx="3274701" cy="577979"/>
            </a:xfrm>
            <a:prstGeom prst="rect">
              <a:avLst/>
            </a:prstGeom>
          </p:spPr>
          <p:txBody>
            <a:bodyPr lIns="50800" tIns="50800" rIns="50800" bIns="50800" rtlCol="0" anchor="ctr"/>
            <a:lstStyle/>
            <a:p>
              <a:pPr algn="ctr">
                <a:lnSpc>
                  <a:spcPts val="3310"/>
                </a:lnSpc>
              </a:pPr>
              <a:r>
                <a:rPr lang="en-US" sz="4299" spc="-352">
                  <a:solidFill>
                    <a:srgbClr val="343434"/>
                  </a:solidFill>
                  <a:latin typeface="TT Hoves"/>
                  <a:ea typeface="TT Hoves"/>
                  <a:cs typeface="TT Hoves"/>
                  <a:sym typeface="TT Hoves"/>
                </a:rPr>
                <a:t> </a:t>
              </a:r>
            </a:p>
          </p:txBody>
        </p:sp>
      </p:grpSp>
      <p:grpSp>
        <p:nvGrpSpPr>
          <p:cNvPr id="14" name="Group 14"/>
          <p:cNvGrpSpPr/>
          <p:nvPr/>
        </p:nvGrpSpPr>
        <p:grpSpPr>
          <a:xfrm>
            <a:off x="7807774" y="2463917"/>
            <a:ext cx="6946748" cy="1589793"/>
            <a:chOff x="0" y="0"/>
            <a:chExt cx="3274701" cy="749429"/>
          </a:xfrm>
        </p:grpSpPr>
        <p:sp>
          <p:nvSpPr>
            <p:cNvPr id="15" name="Freeform 15"/>
            <p:cNvSpPr/>
            <p:nvPr/>
          </p:nvSpPr>
          <p:spPr>
            <a:xfrm>
              <a:off x="0" y="0"/>
              <a:ext cx="3274701" cy="749429"/>
            </a:xfrm>
            <a:custGeom>
              <a:avLst/>
              <a:gdLst/>
              <a:ahLst/>
              <a:cxnLst/>
              <a:rect l="l" t="t" r="r" b="b"/>
              <a:pathLst>
                <a:path w="3274701" h="749429">
                  <a:moveTo>
                    <a:pt x="0" y="0"/>
                  </a:moveTo>
                  <a:lnTo>
                    <a:pt x="3274701" y="0"/>
                  </a:lnTo>
                  <a:lnTo>
                    <a:pt x="3274701" y="749429"/>
                  </a:lnTo>
                  <a:lnTo>
                    <a:pt x="0" y="749429"/>
                  </a:lnTo>
                  <a:close/>
                </a:path>
              </a:pathLst>
            </a:custGeom>
            <a:solidFill>
              <a:srgbClr val="0003FF"/>
            </a:solidFill>
          </p:spPr>
        </p:sp>
        <p:sp>
          <p:nvSpPr>
            <p:cNvPr id="16" name="TextBox 16"/>
            <p:cNvSpPr txBox="1"/>
            <p:nvPr/>
          </p:nvSpPr>
          <p:spPr>
            <a:xfrm>
              <a:off x="0" y="171450"/>
              <a:ext cx="3274701" cy="577979"/>
            </a:xfrm>
            <a:prstGeom prst="rect">
              <a:avLst/>
            </a:prstGeom>
          </p:spPr>
          <p:txBody>
            <a:bodyPr lIns="50800" tIns="50800" rIns="50800" bIns="50800" rtlCol="0" anchor="ctr"/>
            <a:lstStyle/>
            <a:p>
              <a:pPr algn="ctr">
                <a:lnSpc>
                  <a:spcPts val="3310"/>
                </a:lnSpc>
              </a:pPr>
              <a:r>
                <a:rPr lang="en-US" sz="4299" spc="-352">
                  <a:solidFill>
                    <a:srgbClr val="343434"/>
                  </a:solidFill>
                  <a:latin typeface="TT Hoves"/>
                  <a:ea typeface="TT Hoves"/>
                  <a:cs typeface="TT Hoves"/>
                  <a:sym typeface="TT Hoves"/>
                </a:rPr>
                <a:t> </a:t>
              </a:r>
            </a:p>
          </p:txBody>
        </p:sp>
      </p:grpSp>
      <p:grpSp>
        <p:nvGrpSpPr>
          <p:cNvPr id="17" name="Group 17"/>
          <p:cNvGrpSpPr/>
          <p:nvPr/>
        </p:nvGrpSpPr>
        <p:grpSpPr>
          <a:xfrm>
            <a:off x="7807774" y="4162413"/>
            <a:ext cx="6946748" cy="1589793"/>
            <a:chOff x="0" y="0"/>
            <a:chExt cx="3274701" cy="749429"/>
          </a:xfrm>
        </p:grpSpPr>
        <p:sp>
          <p:nvSpPr>
            <p:cNvPr id="18" name="Freeform 18"/>
            <p:cNvSpPr/>
            <p:nvPr/>
          </p:nvSpPr>
          <p:spPr>
            <a:xfrm>
              <a:off x="0" y="0"/>
              <a:ext cx="3274701" cy="749429"/>
            </a:xfrm>
            <a:custGeom>
              <a:avLst/>
              <a:gdLst/>
              <a:ahLst/>
              <a:cxnLst/>
              <a:rect l="l" t="t" r="r" b="b"/>
              <a:pathLst>
                <a:path w="3274701" h="749429">
                  <a:moveTo>
                    <a:pt x="0" y="0"/>
                  </a:moveTo>
                  <a:lnTo>
                    <a:pt x="3274701" y="0"/>
                  </a:lnTo>
                  <a:lnTo>
                    <a:pt x="3274701" y="749429"/>
                  </a:lnTo>
                  <a:lnTo>
                    <a:pt x="0" y="749429"/>
                  </a:lnTo>
                  <a:close/>
                </a:path>
              </a:pathLst>
            </a:custGeom>
            <a:solidFill>
              <a:srgbClr val="0003FF"/>
            </a:solidFill>
          </p:spPr>
        </p:sp>
        <p:sp>
          <p:nvSpPr>
            <p:cNvPr id="19" name="TextBox 19"/>
            <p:cNvSpPr txBox="1"/>
            <p:nvPr/>
          </p:nvSpPr>
          <p:spPr>
            <a:xfrm>
              <a:off x="0" y="171450"/>
              <a:ext cx="3274701" cy="577979"/>
            </a:xfrm>
            <a:prstGeom prst="rect">
              <a:avLst/>
            </a:prstGeom>
          </p:spPr>
          <p:txBody>
            <a:bodyPr lIns="50800" tIns="50800" rIns="50800" bIns="50800" rtlCol="0" anchor="ctr"/>
            <a:lstStyle/>
            <a:p>
              <a:pPr algn="ctr">
                <a:lnSpc>
                  <a:spcPts val="3310"/>
                </a:lnSpc>
              </a:pPr>
              <a:r>
                <a:rPr lang="en-US" sz="4299" spc="-352">
                  <a:solidFill>
                    <a:srgbClr val="343434"/>
                  </a:solidFill>
                  <a:latin typeface="TT Hoves"/>
                  <a:ea typeface="TT Hoves"/>
                  <a:cs typeface="TT Hoves"/>
                  <a:sym typeface="TT Hoves"/>
                </a:rPr>
                <a:t> </a:t>
              </a:r>
            </a:p>
          </p:txBody>
        </p:sp>
      </p:grpSp>
      <p:grpSp>
        <p:nvGrpSpPr>
          <p:cNvPr id="20" name="Group 20"/>
          <p:cNvGrpSpPr/>
          <p:nvPr/>
        </p:nvGrpSpPr>
        <p:grpSpPr>
          <a:xfrm>
            <a:off x="347492" y="5856981"/>
            <a:ext cx="6946748" cy="1589793"/>
            <a:chOff x="0" y="0"/>
            <a:chExt cx="3274701" cy="749429"/>
          </a:xfrm>
        </p:grpSpPr>
        <p:sp>
          <p:nvSpPr>
            <p:cNvPr id="21" name="Freeform 21"/>
            <p:cNvSpPr/>
            <p:nvPr/>
          </p:nvSpPr>
          <p:spPr>
            <a:xfrm>
              <a:off x="0" y="0"/>
              <a:ext cx="3274701" cy="749429"/>
            </a:xfrm>
            <a:custGeom>
              <a:avLst/>
              <a:gdLst/>
              <a:ahLst/>
              <a:cxnLst/>
              <a:rect l="l" t="t" r="r" b="b"/>
              <a:pathLst>
                <a:path w="3274701" h="749429">
                  <a:moveTo>
                    <a:pt x="0" y="0"/>
                  </a:moveTo>
                  <a:lnTo>
                    <a:pt x="3274701" y="0"/>
                  </a:lnTo>
                  <a:lnTo>
                    <a:pt x="3274701" y="749429"/>
                  </a:lnTo>
                  <a:lnTo>
                    <a:pt x="0" y="749429"/>
                  </a:lnTo>
                  <a:close/>
                </a:path>
              </a:pathLst>
            </a:custGeom>
            <a:solidFill>
              <a:srgbClr val="0003FF"/>
            </a:solidFill>
          </p:spPr>
        </p:sp>
        <p:sp>
          <p:nvSpPr>
            <p:cNvPr id="22" name="TextBox 22"/>
            <p:cNvSpPr txBox="1"/>
            <p:nvPr/>
          </p:nvSpPr>
          <p:spPr>
            <a:xfrm>
              <a:off x="0" y="171450"/>
              <a:ext cx="3274701" cy="577979"/>
            </a:xfrm>
            <a:prstGeom prst="rect">
              <a:avLst/>
            </a:prstGeom>
          </p:spPr>
          <p:txBody>
            <a:bodyPr lIns="50800" tIns="50800" rIns="50800" bIns="50800" rtlCol="0" anchor="ctr"/>
            <a:lstStyle/>
            <a:p>
              <a:pPr algn="ctr">
                <a:lnSpc>
                  <a:spcPts val="3310"/>
                </a:lnSpc>
              </a:pPr>
              <a:r>
                <a:rPr lang="en-US" sz="4299" spc="-352">
                  <a:solidFill>
                    <a:srgbClr val="343434"/>
                  </a:solidFill>
                  <a:latin typeface="TT Hoves"/>
                  <a:ea typeface="TT Hoves"/>
                  <a:cs typeface="TT Hoves"/>
                  <a:sym typeface="TT Hoves"/>
                </a:rPr>
                <a:t> </a:t>
              </a:r>
            </a:p>
          </p:txBody>
        </p:sp>
      </p:grpSp>
      <p:grpSp>
        <p:nvGrpSpPr>
          <p:cNvPr id="23" name="Group 23"/>
          <p:cNvGrpSpPr/>
          <p:nvPr/>
        </p:nvGrpSpPr>
        <p:grpSpPr>
          <a:xfrm>
            <a:off x="7807774" y="5856981"/>
            <a:ext cx="6946748" cy="1589793"/>
            <a:chOff x="0" y="0"/>
            <a:chExt cx="3274701" cy="749429"/>
          </a:xfrm>
        </p:grpSpPr>
        <p:sp>
          <p:nvSpPr>
            <p:cNvPr id="24" name="Freeform 24"/>
            <p:cNvSpPr/>
            <p:nvPr/>
          </p:nvSpPr>
          <p:spPr>
            <a:xfrm>
              <a:off x="0" y="0"/>
              <a:ext cx="3274701" cy="749429"/>
            </a:xfrm>
            <a:custGeom>
              <a:avLst/>
              <a:gdLst/>
              <a:ahLst/>
              <a:cxnLst/>
              <a:rect l="l" t="t" r="r" b="b"/>
              <a:pathLst>
                <a:path w="3274701" h="749429">
                  <a:moveTo>
                    <a:pt x="0" y="0"/>
                  </a:moveTo>
                  <a:lnTo>
                    <a:pt x="3274701" y="0"/>
                  </a:lnTo>
                  <a:lnTo>
                    <a:pt x="3274701" y="749429"/>
                  </a:lnTo>
                  <a:lnTo>
                    <a:pt x="0" y="749429"/>
                  </a:lnTo>
                  <a:close/>
                </a:path>
              </a:pathLst>
            </a:custGeom>
            <a:solidFill>
              <a:srgbClr val="0003FF"/>
            </a:solidFill>
          </p:spPr>
        </p:sp>
        <p:sp>
          <p:nvSpPr>
            <p:cNvPr id="25" name="TextBox 25"/>
            <p:cNvSpPr txBox="1"/>
            <p:nvPr/>
          </p:nvSpPr>
          <p:spPr>
            <a:xfrm>
              <a:off x="0" y="171450"/>
              <a:ext cx="3274701" cy="577979"/>
            </a:xfrm>
            <a:prstGeom prst="rect">
              <a:avLst/>
            </a:prstGeom>
          </p:spPr>
          <p:txBody>
            <a:bodyPr lIns="50800" tIns="50800" rIns="50800" bIns="50800" rtlCol="0" anchor="ctr"/>
            <a:lstStyle/>
            <a:p>
              <a:pPr algn="ctr">
                <a:lnSpc>
                  <a:spcPts val="3310"/>
                </a:lnSpc>
              </a:pPr>
              <a:r>
                <a:rPr lang="en-US" sz="4299" spc="-352">
                  <a:solidFill>
                    <a:srgbClr val="343434"/>
                  </a:solidFill>
                  <a:latin typeface="TT Hoves"/>
                  <a:ea typeface="TT Hoves"/>
                  <a:cs typeface="TT Hoves"/>
                  <a:sym typeface="TT Hoves"/>
                </a:rPr>
                <a:t> </a:t>
              </a:r>
            </a:p>
          </p:txBody>
        </p:sp>
      </p:grpSp>
      <p:grpSp>
        <p:nvGrpSpPr>
          <p:cNvPr id="26" name="Group 26"/>
          <p:cNvGrpSpPr/>
          <p:nvPr/>
        </p:nvGrpSpPr>
        <p:grpSpPr>
          <a:xfrm>
            <a:off x="347492" y="7551549"/>
            <a:ext cx="6946748" cy="1589793"/>
            <a:chOff x="0" y="0"/>
            <a:chExt cx="3274701" cy="749429"/>
          </a:xfrm>
        </p:grpSpPr>
        <p:sp>
          <p:nvSpPr>
            <p:cNvPr id="27" name="Freeform 27"/>
            <p:cNvSpPr/>
            <p:nvPr/>
          </p:nvSpPr>
          <p:spPr>
            <a:xfrm>
              <a:off x="0" y="0"/>
              <a:ext cx="3274701" cy="749429"/>
            </a:xfrm>
            <a:custGeom>
              <a:avLst/>
              <a:gdLst/>
              <a:ahLst/>
              <a:cxnLst/>
              <a:rect l="l" t="t" r="r" b="b"/>
              <a:pathLst>
                <a:path w="3274701" h="749429">
                  <a:moveTo>
                    <a:pt x="0" y="0"/>
                  </a:moveTo>
                  <a:lnTo>
                    <a:pt x="3274701" y="0"/>
                  </a:lnTo>
                  <a:lnTo>
                    <a:pt x="3274701" y="749429"/>
                  </a:lnTo>
                  <a:lnTo>
                    <a:pt x="0" y="749429"/>
                  </a:lnTo>
                  <a:close/>
                </a:path>
              </a:pathLst>
            </a:custGeom>
            <a:solidFill>
              <a:srgbClr val="0003FF"/>
            </a:solidFill>
          </p:spPr>
        </p:sp>
        <p:sp>
          <p:nvSpPr>
            <p:cNvPr id="28" name="TextBox 28"/>
            <p:cNvSpPr txBox="1"/>
            <p:nvPr/>
          </p:nvSpPr>
          <p:spPr>
            <a:xfrm>
              <a:off x="0" y="171450"/>
              <a:ext cx="3274701" cy="577979"/>
            </a:xfrm>
            <a:prstGeom prst="rect">
              <a:avLst/>
            </a:prstGeom>
          </p:spPr>
          <p:txBody>
            <a:bodyPr lIns="50800" tIns="50800" rIns="50800" bIns="50800" rtlCol="0" anchor="ctr"/>
            <a:lstStyle/>
            <a:p>
              <a:pPr algn="ctr">
                <a:lnSpc>
                  <a:spcPts val="3310"/>
                </a:lnSpc>
              </a:pPr>
              <a:r>
                <a:rPr lang="en-US" sz="4299" spc="-352">
                  <a:solidFill>
                    <a:srgbClr val="343434"/>
                  </a:solidFill>
                  <a:latin typeface="TT Hoves"/>
                  <a:ea typeface="TT Hoves"/>
                  <a:cs typeface="TT Hoves"/>
                  <a:sym typeface="TT Hoves"/>
                </a:rPr>
                <a:t> </a:t>
              </a:r>
            </a:p>
          </p:txBody>
        </p:sp>
      </p:grpSp>
      <p:grpSp>
        <p:nvGrpSpPr>
          <p:cNvPr id="29" name="Group 29"/>
          <p:cNvGrpSpPr/>
          <p:nvPr/>
        </p:nvGrpSpPr>
        <p:grpSpPr>
          <a:xfrm>
            <a:off x="7807774" y="7551549"/>
            <a:ext cx="6946748" cy="1589793"/>
            <a:chOff x="0" y="0"/>
            <a:chExt cx="3274701" cy="749429"/>
          </a:xfrm>
        </p:grpSpPr>
        <p:sp>
          <p:nvSpPr>
            <p:cNvPr id="30" name="Freeform 30"/>
            <p:cNvSpPr/>
            <p:nvPr/>
          </p:nvSpPr>
          <p:spPr>
            <a:xfrm>
              <a:off x="0" y="0"/>
              <a:ext cx="3274701" cy="749429"/>
            </a:xfrm>
            <a:custGeom>
              <a:avLst/>
              <a:gdLst/>
              <a:ahLst/>
              <a:cxnLst/>
              <a:rect l="l" t="t" r="r" b="b"/>
              <a:pathLst>
                <a:path w="3274701" h="749429">
                  <a:moveTo>
                    <a:pt x="0" y="0"/>
                  </a:moveTo>
                  <a:lnTo>
                    <a:pt x="3274701" y="0"/>
                  </a:lnTo>
                  <a:lnTo>
                    <a:pt x="3274701" y="749429"/>
                  </a:lnTo>
                  <a:lnTo>
                    <a:pt x="0" y="749429"/>
                  </a:lnTo>
                  <a:close/>
                </a:path>
              </a:pathLst>
            </a:custGeom>
            <a:solidFill>
              <a:srgbClr val="0003FF"/>
            </a:solidFill>
          </p:spPr>
        </p:sp>
        <p:sp>
          <p:nvSpPr>
            <p:cNvPr id="31" name="TextBox 31"/>
            <p:cNvSpPr txBox="1"/>
            <p:nvPr/>
          </p:nvSpPr>
          <p:spPr>
            <a:xfrm>
              <a:off x="0" y="171450"/>
              <a:ext cx="3274701" cy="577979"/>
            </a:xfrm>
            <a:prstGeom prst="rect">
              <a:avLst/>
            </a:prstGeom>
          </p:spPr>
          <p:txBody>
            <a:bodyPr lIns="50800" tIns="50800" rIns="50800" bIns="50800" rtlCol="0" anchor="ctr"/>
            <a:lstStyle/>
            <a:p>
              <a:pPr algn="ctr">
                <a:lnSpc>
                  <a:spcPts val="3310"/>
                </a:lnSpc>
              </a:pPr>
              <a:r>
                <a:rPr lang="en-US" sz="4299" spc="-352">
                  <a:solidFill>
                    <a:srgbClr val="343434"/>
                  </a:solidFill>
                  <a:latin typeface="TT Hoves"/>
                  <a:ea typeface="TT Hoves"/>
                  <a:cs typeface="TT Hoves"/>
                  <a:sym typeface="TT Hoves"/>
                </a:rPr>
                <a:t> </a:t>
              </a:r>
            </a:p>
          </p:txBody>
        </p:sp>
      </p:grpSp>
      <p:grpSp>
        <p:nvGrpSpPr>
          <p:cNvPr id="32" name="Group 32"/>
          <p:cNvGrpSpPr/>
          <p:nvPr/>
        </p:nvGrpSpPr>
        <p:grpSpPr>
          <a:xfrm>
            <a:off x="7807774" y="731249"/>
            <a:ext cx="6946748" cy="1589793"/>
            <a:chOff x="0" y="0"/>
            <a:chExt cx="3274701" cy="749429"/>
          </a:xfrm>
        </p:grpSpPr>
        <p:sp>
          <p:nvSpPr>
            <p:cNvPr id="33" name="Freeform 33"/>
            <p:cNvSpPr/>
            <p:nvPr/>
          </p:nvSpPr>
          <p:spPr>
            <a:xfrm>
              <a:off x="0" y="0"/>
              <a:ext cx="3274701" cy="749429"/>
            </a:xfrm>
            <a:custGeom>
              <a:avLst/>
              <a:gdLst/>
              <a:ahLst/>
              <a:cxnLst/>
              <a:rect l="l" t="t" r="r" b="b"/>
              <a:pathLst>
                <a:path w="3274701" h="749429">
                  <a:moveTo>
                    <a:pt x="0" y="0"/>
                  </a:moveTo>
                  <a:lnTo>
                    <a:pt x="3274701" y="0"/>
                  </a:lnTo>
                  <a:lnTo>
                    <a:pt x="3274701" y="749429"/>
                  </a:lnTo>
                  <a:lnTo>
                    <a:pt x="0" y="749429"/>
                  </a:lnTo>
                  <a:close/>
                </a:path>
              </a:pathLst>
            </a:custGeom>
            <a:solidFill>
              <a:srgbClr val="0003FF"/>
            </a:solidFill>
          </p:spPr>
        </p:sp>
        <p:sp>
          <p:nvSpPr>
            <p:cNvPr id="34" name="TextBox 34"/>
            <p:cNvSpPr txBox="1"/>
            <p:nvPr/>
          </p:nvSpPr>
          <p:spPr>
            <a:xfrm>
              <a:off x="0" y="104775"/>
              <a:ext cx="3274701" cy="644654"/>
            </a:xfrm>
            <a:prstGeom prst="rect">
              <a:avLst/>
            </a:prstGeom>
          </p:spPr>
          <p:txBody>
            <a:bodyPr lIns="50800" tIns="50800" rIns="50800" bIns="50800" rtlCol="0" anchor="ctr"/>
            <a:lstStyle/>
            <a:p>
              <a:pPr algn="ctr">
                <a:lnSpc>
                  <a:spcPts val="1925"/>
                </a:lnSpc>
              </a:pPr>
              <a:r>
                <a:rPr lang="en-US" sz="2500" spc="-205">
                  <a:solidFill>
                    <a:srgbClr val="343434"/>
                  </a:solidFill>
                  <a:latin typeface="TT Hoves"/>
                  <a:ea typeface="TT Hoves"/>
                  <a:cs typeface="TT Hoves"/>
                  <a:sym typeface="TT Hoves"/>
                </a:rPr>
                <a:t> </a:t>
              </a:r>
            </a:p>
          </p:txBody>
        </p:sp>
      </p:grpSp>
      <p:sp>
        <p:nvSpPr>
          <p:cNvPr id="35" name="TextBox 35"/>
          <p:cNvSpPr txBox="1"/>
          <p:nvPr/>
        </p:nvSpPr>
        <p:spPr>
          <a:xfrm>
            <a:off x="8172599" y="1138744"/>
            <a:ext cx="6217099" cy="1139763"/>
          </a:xfrm>
          <a:prstGeom prst="rect">
            <a:avLst/>
          </a:prstGeom>
        </p:spPr>
        <p:txBody>
          <a:bodyPr lIns="0" tIns="0" rIns="0" bIns="0" rtlCol="0" anchor="t">
            <a:spAutoFit/>
          </a:bodyPr>
          <a:lstStyle/>
          <a:p>
            <a:pPr algn="l">
              <a:lnSpc>
                <a:spcPts val="4398"/>
              </a:lnSpc>
            </a:pPr>
            <a:r>
              <a:rPr lang="en-US" sz="4581" spc="-375">
                <a:solidFill>
                  <a:srgbClr val="EFEFEF"/>
                </a:solidFill>
                <a:latin typeface="TT Hoves"/>
                <a:ea typeface="TT Hoves"/>
                <a:cs typeface="TT Hoves"/>
                <a:sym typeface="TT Hoves"/>
              </a:rPr>
              <a:t>5.  </a:t>
            </a:r>
            <a:r>
              <a:rPr lang="en-US" sz="4581" b="1" spc="-375">
                <a:solidFill>
                  <a:srgbClr val="EFEFEF"/>
                </a:solidFill>
                <a:latin typeface="TT Hoves Bold"/>
                <a:ea typeface="TT Hoves Bold"/>
                <a:cs typeface="TT Hoves Bold"/>
                <a:sym typeface="TT Hoves Bold"/>
              </a:rPr>
              <a:t>Portfolio design and Layout</a:t>
            </a:r>
          </a:p>
        </p:txBody>
      </p:sp>
      <p:sp>
        <p:nvSpPr>
          <p:cNvPr id="36" name="TextBox 36"/>
          <p:cNvSpPr txBox="1"/>
          <p:nvPr/>
        </p:nvSpPr>
        <p:spPr>
          <a:xfrm>
            <a:off x="8172599" y="2926338"/>
            <a:ext cx="6581924" cy="1083564"/>
          </a:xfrm>
          <a:prstGeom prst="rect">
            <a:avLst/>
          </a:prstGeom>
        </p:spPr>
        <p:txBody>
          <a:bodyPr lIns="0" tIns="0" rIns="0" bIns="0" rtlCol="0" anchor="t">
            <a:spAutoFit/>
          </a:bodyPr>
          <a:lstStyle/>
          <a:p>
            <a:pPr algn="l">
              <a:lnSpc>
                <a:spcPts val="4127"/>
              </a:lnSpc>
            </a:pPr>
            <a:r>
              <a:rPr lang="en-US" sz="4299" spc="-352">
                <a:solidFill>
                  <a:srgbClr val="EFEFEF"/>
                </a:solidFill>
                <a:latin typeface="TT Hoves"/>
                <a:ea typeface="TT Hoves"/>
                <a:cs typeface="TT Hoves"/>
                <a:sym typeface="TT Hoves"/>
              </a:rPr>
              <a:t>6.  </a:t>
            </a:r>
            <a:r>
              <a:rPr lang="en-US" sz="4299" b="1" spc="-352">
                <a:solidFill>
                  <a:srgbClr val="EFEFEF"/>
                </a:solidFill>
                <a:latin typeface="TT Hoves Bold"/>
                <a:ea typeface="TT Hoves Bold"/>
                <a:cs typeface="TT Hoves Bold"/>
                <a:sym typeface="TT Hoves Bold"/>
              </a:rPr>
              <a:t>Features and Functionality</a:t>
            </a:r>
          </a:p>
          <a:p>
            <a:pPr algn="l">
              <a:lnSpc>
                <a:spcPts val="4127"/>
              </a:lnSpc>
            </a:pPr>
            <a:endParaRPr lang="en-US" sz="4299" b="1" spc="-352">
              <a:solidFill>
                <a:srgbClr val="EFEFEF"/>
              </a:solidFill>
              <a:latin typeface="TT Hoves Bold"/>
              <a:ea typeface="TT Hoves Bold"/>
              <a:cs typeface="TT Hoves Bold"/>
              <a:sym typeface="TT Hoves Bold"/>
            </a:endParaRPr>
          </a:p>
        </p:txBody>
      </p:sp>
      <p:sp>
        <p:nvSpPr>
          <p:cNvPr id="37" name="TextBox 37"/>
          <p:cNvSpPr txBox="1"/>
          <p:nvPr/>
        </p:nvSpPr>
        <p:spPr>
          <a:xfrm>
            <a:off x="8172599" y="4613682"/>
            <a:ext cx="6581924" cy="559689"/>
          </a:xfrm>
          <a:prstGeom prst="rect">
            <a:avLst/>
          </a:prstGeom>
        </p:spPr>
        <p:txBody>
          <a:bodyPr lIns="0" tIns="0" rIns="0" bIns="0" rtlCol="0" anchor="t">
            <a:spAutoFit/>
          </a:bodyPr>
          <a:lstStyle/>
          <a:p>
            <a:pPr algn="l">
              <a:lnSpc>
                <a:spcPts val="4127"/>
              </a:lnSpc>
            </a:pPr>
            <a:r>
              <a:rPr lang="en-US" sz="4299" spc="-352">
                <a:solidFill>
                  <a:srgbClr val="EFEFEF"/>
                </a:solidFill>
                <a:latin typeface="TT Hoves"/>
                <a:ea typeface="TT Hoves"/>
                <a:cs typeface="TT Hoves"/>
                <a:sym typeface="TT Hoves"/>
              </a:rPr>
              <a:t>07.  </a:t>
            </a:r>
            <a:r>
              <a:rPr lang="en-US" sz="4299" b="1" spc="-352">
                <a:solidFill>
                  <a:srgbClr val="EFEFEF"/>
                </a:solidFill>
                <a:latin typeface="TT Hoves Bold"/>
                <a:ea typeface="TT Hoves Bold"/>
                <a:cs typeface="TT Hoves Bold"/>
                <a:sym typeface="TT Hoves Bold"/>
              </a:rPr>
              <a:t>Results and Screenshots</a:t>
            </a:r>
          </a:p>
        </p:txBody>
      </p:sp>
      <p:sp>
        <p:nvSpPr>
          <p:cNvPr id="38" name="TextBox 38"/>
          <p:cNvSpPr txBox="1"/>
          <p:nvPr/>
        </p:nvSpPr>
        <p:spPr>
          <a:xfrm>
            <a:off x="8172599" y="6333231"/>
            <a:ext cx="6217099" cy="1607439"/>
          </a:xfrm>
          <a:prstGeom prst="rect">
            <a:avLst/>
          </a:prstGeom>
        </p:spPr>
        <p:txBody>
          <a:bodyPr lIns="0" tIns="0" rIns="0" bIns="0" rtlCol="0" anchor="t">
            <a:spAutoFit/>
          </a:bodyPr>
          <a:lstStyle/>
          <a:p>
            <a:pPr algn="l">
              <a:lnSpc>
                <a:spcPts val="4127"/>
              </a:lnSpc>
            </a:pPr>
            <a:r>
              <a:rPr lang="en-US" sz="4299" spc="-352">
                <a:solidFill>
                  <a:srgbClr val="EFEFEF"/>
                </a:solidFill>
                <a:latin typeface="TT Hoves"/>
                <a:ea typeface="TT Hoves"/>
                <a:cs typeface="TT Hoves"/>
                <a:sym typeface="TT Hoves"/>
              </a:rPr>
              <a:t>08.  </a:t>
            </a:r>
            <a:r>
              <a:rPr lang="en-US" sz="4299" b="1" spc="-352">
                <a:solidFill>
                  <a:srgbClr val="EFEFEF"/>
                </a:solidFill>
                <a:latin typeface="TT Hoves Bold"/>
                <a:ea typeface="TT Hoves Bold"/>
                <a:cs typeface="TT Hoves Bold"/>
                <a:sym typeface="TT Hoves Bold"/>
              </a:rPr>
              <a:t>Conclusion</a:t>
            </a:r>
          </a:p>
          <a:p>
            <a:pPr algn="l">
              <a:lnSpc>
                <a:spcPts val="4127"/>
              </a:lnSpc>
            </a:pPr>
            <a:endParaRPr lang="en-US" sz="4299" b="1" spc="-352">
              <a:solidFill>
                <a:srgbClr val="EFEFEF"/>
              </a:solidFill>
              <a:latin typeface="TT Hoves Bold"/>
              <a:ea typeface="TT Hoves Bold"/>
              <a:cs typeface="TT Hoves Bold"/>
              <a:sym typeface="TT Hoves Bold"/>
            </a:endParaRPr>
          </a:p>
          <a:p>
            <a:pPr algn="l">
              <a:lnSpc>
                <a:spcPts val="4127"/>
              </a:lnSpc>
            </a:pPr>
            <a:endParaRPr lang="en-US" sz="4299" b="1" spc="-352">
              <a:solidFill>
                <a:srgbClr val="EFEFEF"/>
              </a:solidFill>
              <a:latin typeface="TT Hoves Bold"/>
              <a:ea typeface="TT Hoves Bold"/>
              <a:cs typeface="TT Hoves Bold"/>
              <a:sym typeface="TT Hoves Bold"/>
            </a:endParaRPr>
          </a:p>
        </p:txBody>
      </p:sp>
      <p:sp>
        <p:nvSpPr>
          <p:cNvPr id="39" name="TextBox 39"/>
          <p:cNvSpPr txBox="1"/>
          <p:nvPr/>
        </p:nvSpPr>
        <p:spPr>
          <a:xfrm>
            <a:off x="8172599" y="8002819"/>
            <a:ext cx="6217099" cy="1607439"/>
          </a:xfrm>
          <a:prstGeom prst="rect">
            <a:avLst/>
          </a:prstGeom>
        </p:spPr>
        <p:txBody>
          <a:bodyPr lIns="0" tIns="0" rIns="0" bIns="0" rtlCol="0" anchor="t">
            <a:spAutoFit/>
          </a:bodyPr>
          <a:lstStyle/>
          <a:p>
            <a:pPr algn="l">
              <a:lnSpc>
                <a:spcPts val="4127"/>
              </a:lnSpc>
            </a:pPr>
            <a:r>
              <a:rPr lang="en-US" sz="4299" spc="-352">
                <a:solidFill>
                  <a:srgbClr val="EFEFEF"/>
                </a:solidFill>
                <a:latin typeface="TT Hoves"/>
                <a:ea typeface="TT Hoves"/>
                <a:cs typeface="TT Hoves"/>
                <a:sym typeface="TT Hoves"/>
              </a:rPr>
              <a:t>09 . </a:t>
            </a:r>
            <a:r>
              <a:rPr lang="en-US" sz="4299" b="1" spc="-352">
                <a:solidFill>
                  <a:srgbClr val="EFEFEF"/>
                </a:solidFill>
                <a:latin typeface="TT Hoves Bold"/>
                <a:ea typeface="TT Hoves Bold"/>
                <a:cs typeface="TT Hoves Bold"/>
                <a:sym typeface="TT Hoves Bold"/>
              </a:rPr>
              <a:t>Github Link</a:t>
            </a:r>
          </a:p>
          <a:p>
            <a:pPr algn="l">
              <a:lnSpc>
                <a:spcPts val="4127"/>
              </a:lnSpc>
            </a:pPr>
            <a:endParaRPr lang="en-US" sz="4299" b="1" spc="-352">
              <a:solidFill>
                <a:srgbClr val="EFEFEF"/>
              </a:solidFill>
              <a:latin typeface="TT Hoves Bold"/>
              <a:ea typeface="TT Hoves Bold"/>
              <a:cs typeface="TT Hoves Bold"/>
              <a:sym typeface="TT Hoves Bold"/>
            </a:endParaRPr>
          </a:p>
          <a:p>
            <a:pPr algn="l">
              <a:lnSpc>
                <a:spcPts val="4127"/>
              </a:lnSpc>
            </a:pPr>
            <a:endParaRPr lang="en-US" sz="4299" b="1" spc="-352">
              <a:solidFill>
                <a:srgbClr val="EFEFEF"/>
              </a:solidFill>
              <a:latin typeface="TT Hoves Bold"/>
              <a:ea typeface="TT Hoves Bold"/>
              <a:cs typeface="TT Hoves Bold"/>
              <a:sym typeface="TT Hoves Bold"/>
            </a:endParaRPr>
          </a:p>
        </p:txBody>
      </p:sp>
      <p:sp>
        <p:nvSpPr>
          <p:cNvPr id="40" name="TextBox 40"/>
          <p:cNvSpPr txBox="1"/>
          <p:nvPr/>
        </p:nvSpPr>
        <p:spPr>
          <a:xfrm>
            <a:off x="972705" y="6308250"/>
            <a:ext cx="6217099" cy="559689"/>
          </a:xfrm>
          <a:prstGeom prst="rect">
            <a:avLst/>
          </a:prstGeom>
        </p:spPr>
        <p:txBody>
          <a:bodyPr lIns="0" tIns="0" rIns="0" bIns="0" rtlCol="0" anchor="t">
            <a:spAutoFit/>
          </a:bodyPr>
          <a:lstStyle/>
          <a:p>
            <a:pPr algn="l">
              <a:lnSpc>
                <a:spcPts val="4127"/>
              </a:lnSpc>
            </a:pPr>
            <a:r>
              <a:rPr lang="en-US" sz="4299" spc="-352">
                <a:solidFill>
                  <a:srgbClr val="EFEFEF"/>
                </a:solidFill>
                <a:latin typeface="TT Hoves"/>
                <a:ea typeface="TT Hoves"/>
                <a:cs typeface="TT Hoves"/>
                <a:sym typeface="TT Hoves"/>
              </a:rPr>
              <a:t>03  </a:t>
            </a:r>
            <a:r>
              <a:rPr lang="en-US" sz="4299" b="1" spc="-352">
                <a:solidFill>
                  <a:srgbClr val="EFEFEF"/>
                </a:solidFill>
                <a:latin typeface="TT Hoves Bold"/>
                <a:ea typeface="TT Hoves Bold"/>
                <a:cs typeface="TT Hoves Bold"/>
                <a:sym typeface="TT Hoves Bold"/>
              </a:rPr>
              <a:t>End Users</a:t>
            </a:r>
          </a:p>
        </p:txBody>
      </p:sp>
      <p:sp>
        <p:nvSpPr>
          <p:cNvPr id="41" name="TextBox 41"/>
          <p:cNvSpPr txBox="1"/>
          <p:nvPr/>
        </p:nvSpPr>
        <p:spPr>
          <a:xfrm>
            <a:off x="972705" y="4621863"/>
            <a:ext cx="6217099" cy="1083564"/>
          </a:xfrm>
          <a:prstGeom prst="rect">
            <a:avLst/>
          </a:prstGeom>
        </p:spPr>
        <p:txBody>
          <a:bodyPr lIns="0" tIns="0" rIns="0" bIns="0" rtlCol="0" anchor="t">
            <a:spAutoFit/>
          </a:bodyPr>
          <a:lstStyle/>
          <a:p>
            <a:pPr algn="l">
              <a:lnSpc>
                <a:spcPts val="4127"/>
              </a:lnSpc>
            </a:pPr>
            <a:r>
              <a:rPr lang="en-US" sz="4299" spc="-352">
                <a:solidFill>
                  <a:srgbClr val="EFEFEF"/>
                </a:solidFill>
                <a:latin typeface="TT Hoves"/>
                <a:ea typeface="TT Hoves"/>
                <a:cs typeface="TT Hoves"/>
                <a:sym typeface="TT Hoves"/>
              </a:rPr>
              <a:t>02  </a:t>
            </a:r>
            <a:r>
              <a:rPr lang="en-US" sz="4299" b="1" spc="-352">
                <a:solidFill>
                  <a:srgbClr val="EFEFEF"/>
                </a:solidFill>
                <a:latin typeface="TT Hoves Bold"/>
                <a:ea typeface="TT Hoves Bold"/>
                <a:cs typeface="TT Hoves Bold"/>
                <a:sym typeface="TT Hoves Bold"/>
              </a:rPr>
              <a:t>Project Overview</a:t>
            </a:r>
          </a:p>
          <a:p>
            <a:pPr algn="l">
              <a:lnSpc>
                <a:spcPts val="4127"/>
              </a:lnSpc>
            </a:pPr>
            <a:endParaRPr lang="en-US" sz="4299" b="1" spc="-352">
              <a:solidFill>
                <a:srgbClr val="EFEFEF"/>
              </a:solidFill>
              <a:latin typeface="TT Hoves Bold"/>
              <a:ea typeface="TT Hoves Bold"/>
              <a:cs typeface="TT Hoves Bold"/>
              <a:sym typeface="TT Hoves Bold"/>
            </a:endParaRPr>
          </a:p>
        </p:txBody>
      </p:sp>
      <p:sp>
        <p:nvSpPr>
          <p:cNvPr id="42" name="TextBox 42"/>
          <p:cNvSpPr txBox="1"/>
          <p:nvPr/>
        </p:nvSpPr>
        <p:spPr>
          <a:xfrm>
            <a:off x="1028700" y="8119776"/>
            <a:ext cx="6532302" cy="1607439"/>
          </a:xfrm>
          <a:prstGeom prst="rect">
            <a:avLst/>
          </a:prstGeom>
        </p:spPr>
        <p:txBody>
          <a:bodyPr lIns="0" tIns="0" rIns="0" bIns="0" rtlCol="0" anchor="t">
            <a:spAutoFit/>
          </a:bodyPr>
          <a:lstStyle/>
          <a:p>
            <a:pPr algn="l">
              <a:lnSpc>
                <a:spcPts val="4127"/>
              </a:lnSpc>
            </a:pPr>
            <a:r>
              <a:rPr lang="en-US" sz="4299" spc="-352">
                <a:solidFill>
                  <a:srgbClr val="EFEFEF"/>
                </a:solidFill>
                <a:latin typeface="TT Hoves"/>
                <a:ea typeface="TT Hoves"/>
                <a:cs typeface="TT Hoves"/>
                <a:sym typeface="TT Hoves"/>
              </a:rPr>
              <a:t>04.  </a:t>
            </a:r>
            <a:r>
              <a:rPr lang="en-US" sz="4299" b="1" spc="-352">
                <a:solidFill>
                  <a:srgbClr val="EFEFEF"/>
                </a:solidFill>
                <a:latin typeface="TT Hoves Bold"/>
                <a:ea typeface="TT Hoves Bold"/>
                <a:cs typeface="TT Hoves Bold"/>
                <a:sym typeface="TT Hoves Bold"/>
              </a:rPr>
              <a:t>Tools and Technologies</a:t>
            </a:r>
          </a:p>
          <a:p>
            <a:pPr algn="l">
              <a:lnSpc>
                <a:spcPts val="4127"/>
              </a:lnSpc>
            </a:pPr>
            <a:endParaRPr lang="en-US" sz="4299" b="1" spc="-352">
              <a:solidFill>
                <a:srgbClr val="EFEFEF"/>
              </a:solidFill>
              <a:latin typeface="TT Hoves Bold"/>
              <a:ea typeface="TT Hoves Bold"/>
              <a:cs typeface="TT Hoves Bold"/>
              <a:sym typeface="TT Hoves Bold"/>
            </a:endParaRPr>
          </a:p>
          <a:p>
            <a:pPr algn="l">
              <a:lnSpc>
                <a:spcPts val="4127"/>
              </a:lnSpc>
            </a:pPr>
            <a:endParaRPr lang="en-US" sz="4299" b="1" spc="-352">
              <a:solidFill>
                <a:srgbClr val="EFEFEF"/>
              </a:solidFill>
              <a:latin typeface="TT Hoves Bold"/>
              <a:ea typeface="TT Hoves Bold"/>
              <a:cs typeface="TT Hoves Bold"/>
              <a:sym typeface="TT Hoves Bold"/>
            </a:endParaRPr>
          </a:p>
        </p:txBody>
      </p:sp>
      <p:sp>
        <p:nvSpPr>
          <p:cNvPr id="43" name="Freeform 43"/>
          <p:cNvSpPr/>
          <p:nvPr/>
        </p:nvSpPr>
        <p:spPr>
          <a:xfrm>
            <a:off x="347492" y="9369360"/>
            <a:ext cx="5957239" cy="715711"/>
          </a:xfrm>
          <a:custGeom>
            <a:avLst/>
            <a:gdLst/>
            <a:ahLst/>
            <a:cxnLst/>
            <a:rect l="l" t="t" r="r" b="b"/>
            <a:pathLst>
              <a:path w="5957239" h="715711">
                <a:moveTo>
                  <a:pt x="0" y="0"/>
                </a:moveTo>
                <a:lnTo>
                  <a:pt x="5957239" y="0"/>
                </a:lnTo>
                <a:lnTo>
                  <a:pt x="5957239" y="715710"/>
                </a:lnTo>
                <a:lnTo>
                  <a:pt x="0" y="715710"/>
                </a:lnTo>
                <a:lnTo>
                  <a:pt x="0" y="0"/>
                </a:lnTo>
                <a:close/>
              </a:path>
            </a:pathLst>
          </a:custGeom>
          <a:blipFill>
            <a:blip r:embed="rId4"/>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988210" y="4006507"/>
            <a:ext cx="9558716" cy="5737398"/>
          </a:xfrm>
          <a:prstGeom prst="rect">
            <a:avLst/>
          </a:prstGeom>
        </p:spPr>
        <p:txBody>
          <a:bodyPr lIns="0" tIns="0" rIns="0" bIns="0" rtlCol="0" anchor="t">
            <a:spAutoFit/>
          </a:bodyPr>
          <a:lstStyle/>
          <a:p>
            <a:pPr marL="609759" lvl="1" indent="-304880" algn="just">
              <a:lnSpc>
                <a:spcPts val="3812"/>
              </a:lnSpc>
              <a:spcBef>
                <a:spcPct val="0"/>
              </a:spcBef>
              <a:buFont typeface="Arial"/>
              <a:buChar char="•"/>
            </a:pPr>
            <a:r>
              <a:rPr lang="en-US" sz="2824" spc="169">
                <a:solidFill>
                  <a:srgbClr val="343434"/>
                </a:solidFill>
                <a:latin typeface="Poppins"/>
                <a:ea typeface="Poppins"/>
                <a:cs typeface="Poppins"/>
                <a:sym typeface="Poppins"/>
              </a:rPr>
              <a:t>In</a:t>
            </a:r>
            <a:r>
              <a:rPr lang="en-US" sz="2824" u="none" spc="169">
                <a:solidFill>
                  <a:srgbClr val="343434"/>
                </a:solidFill>
                <a:latin typeface="Poppins"/>
                <a:ea typeface="Poppins"/>
                <a:cs typeface="Poppins"/>
                <a:sym typeface="Poppins"/>
              </a:rPr>
              <a:t> today's competitive IT industry, a standard text-based resume is often not enough to demonstrate practical skills.</a:t>
            </a:r>
          </a:p>
          <a:p>
            <a:pPr marL="609759" lvl="1" indent="-304880" algn="just">
              <a:lnSpc>
                <a:spcPts val="3812"/>
              </a:lnSpc>
              <a:spcBef>
                <a:spcPct val="0"/>
              </a:spcBef>
              <a:buFont typeface="Arial"/>
              <a:buChar char="•"/>
            </a:pPr>
            <a:r>
              <a:rPr lang="en-US" sz="2824" u="none" spc="169">
                <a:solidFill>
                  <a:srgbClr val="343434"/>
                </a:solidFill>
                <a:latin typeface="Poppins"/>
                <a:ea typeface="Poppins"/>
                <a:cs typeface="Poppins"/>
                <a:sym typeface="Poppins"/>
              </a:rPr>
              <a:t>Aspiring developers lack a single, interactive platform to showcase their projects, skills, and experience to recruiters and potential clients.</a:t>
            </a:r>
          </a:p>
          <a:p>
            <a:pPr marL="609759" lvl="1" indent="-304880" algn="just">
              <a:lnSpc>
                <a:spcPts val="3812"/>
              </a:lnSpc>
              <a:spcBef>
                <a:spcPct val="0"/>
              </a:spcBef>
              <a:buFont typeface="Arial"/>
              <a:buChar char="•"/>
            </a:pPr>
            <a:r>
              <a:rPr lang="en-US" sz="2824" u="none" spc="169">
                <a:solidFill>
                  <a:srgbClr val="343434"/>
                </a:solidFill>
                <a:latin typeface="Poppins"/>
                <a:ea typeface="Poppins"/>
                <a:cs typeface="Poppins"/>
                <a:sym typeface="Poppins"/>
              </a:rPr>
              <a:t>There is a need for a professional, visually engaging, and responsive personal website that can serve as a comprehensive digital portfolio.</a:t>
            </a:r>
          </a:p>
          <a:p>
            <a:pPr marL="0" lvl="0" indent="0" algn="just">
              <a:lnSpc>
                <a:spcPts val="3812"/>
              </a:lnSpc>
              <a:spcBef>
                <a:spcPct val="0"/>
              </a:spcBef>
            </a:pPr>
            <a:endParaRPr lang="en-US" sz="2824" u="none" spc="169">
              <a:solidFill>
                <a:srgbClr val="343434"/>
              </a:solidFill>
              <a:latin typeface="Poppins"/>
              <a:ea typeface="Poppins"/>
              <a:cs typeface="Poppins"/>
              <a:sym typeface="Poppins"/>
            </a:endParaRPr>
          </a:p>
        </p:txBody>
      </p:sp>
      <p:sp>
        <p:nvSpPr>
          <p:cNvPr id="3" name="TextBox 3"/>
          <p:cNvSpPr txBox="1"/>
          <p:nvPr/>
        </p:nvSpPr>
        <p:spPr>
          <a:xfrm>
            <a:off x="3474817" y="436285"/>
            <a:ext cx="12876219" cy="1327705"/>
          </a:xfrm>
          <a:prstGeom prst="rect">
            <a:avLst/>
          </a:prstGeom>
        </p:spPr>
        <p:txBody>
          <a:bodyPr lIns="0" tIns="0" rIns="0" bIns="0" rtlCol="0" anchor="t">
            <a:spAutoFit/>
          </a:bodyPr>
          <a:lstStyle/>
          <a:p>
            <a:pPr algn="just">
              <a:lnSpc>
                <a:spcPts val="10180"/>
              </a:lnSpc>
            </a:pPr>
            <a:r>
              <a:rPr lang="en-US" sz="9695" b="1" spc="-475">
                <a:solidFill>
                  <a:srgbClr val="343434"/>
                </a:solidFill>
                <a:latin typeface="TT Hoves Bold"/>
                <a:ea typeface="TT Hoves Bold"/>
                <a:cs typeface="TT Hoves Bold"/>
                <a:sym typeface="TT Hoves Bold"/>
              </a:rPr>
              <a:t>PROBLEM STATEMENT</a:t>
            </a:r>
          </a:p>
        </p:txBody>
      </p:sp>
      <p:sp>
        <p:nvSpPr>
          <p:cNvPr id="4" name="Freeform 4"/>
          <p:cNvSpPr/>
          <p:nvPr/>
        </p:nvSpPr>
        <p:spPr>
          <a:xfrm>
            <a:off x="9560011" y="-2564899"/>
            <a:ext cx="16075318" cy="16075318"/>
          </a:xfrm>
          <a:custGeom>
            <a:avLst/>
            <a:gdLst/>
            <a:ahLst/>
            <a:cxnLst/>
            <a:rect l="l" t="t" r="r" b="b"/>
            <a:pathLst>
              <a:path w="16075318" h="16075318">
                <a:moveTo>
                  <a:pt x="0" y="0"/>
                </a:moveTo>
                <a:lnTo>
                  <a:pt x="16075318" y="0"/>
                </a:lnTo>
                <a:lnTo>
                  <a:pt x="16075318" y="16075318"/>
                </a:lnTo>
                <a:lnTo>
                  <a:pt x="0" y="16075318"/>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696258" y="-976142"/>
            <a:ext cx="2222590" cy="11878896"/>
            <a:chOff x="0" y="0"/>
            <a:chExt cx="585373" cy="3128598"/>
          </a:xfrm>
        </p:grpSpPr>
        <p:sp>
          <p:nvSpPr>
            <p:cNvPr id="6" name="Freeform 6"/>
            <p:cNvSpPr/>
            <p:nvPr/>
          </p:nvSpPr>
          <p:spPr>
            <a:xfrm>
              <a:off x="0" y="0"/>
              <a:ext cx="585373" cy="3128598"/>
            </a:xfrm>
            <a:custGeom>
              <a:avLst/>
              <a:gdLst/>
              <a:ahLst/>
              <a:cxnLst/>
              <a:rect l="l" t="t" r="r" b="b"/>
              <a:pathLst>
                <a:path w="585373" h="3128598">
                  <a:moveTo>
                    <a:pt x="0" y="0"/>
                  </a:moveTo>
                  <a:lnTo>
                    <a:pt x="585373" y="0"/>
                  </a:lnTo>
                  <a:lnTo>
                    <a:pt x="585373" y="3128598"/>
                  </a:lnTo>
                  <a:lnTo>
                    <a:pt x="0" y="3128598"/>
                  </a:lnTo>
                  <a:close/>
                </a:path>
              </a:pathLst>
            </a:custGeom>
            <a:solidFill>
              <a:srgbClr val="0003FF"/>
            </a:solidFill>
          </p:spPr>
        </p:sp>
        <p:sp>
          <p:nvSpPr>
            <p:cNvPr id="7" name="TextBox 7"/>
            <p:cNvSpPr txBox="1"/>
            <p:nvPr/>
          </p:nvSpPr>
          <p:spPr>
            <a:xfrm>
              <a:off x="0" y="-57150"/>
              <a:ext cx="585373" cy="3185748"/>
            </a:xfrm>
            <a:prstGeom prst="rect">
              <a:avLst/>
            </a:prstGeom>
          </p:spPr>
          <p:txBody>
            <a:bodyPr lIns="50800" tIns="50800" rIns="50800" bIns="50800" rtlCol="0" anchor="ctr"/>
            <a:lstStyle/>
            <a:p>
              <a:pPr algn="ctr">
                <a:lnSpc>
                  <a:spcPts val="3639"/>
                </a:lnSpc>
              </a:pPr>
              <a:endParaRPr/>
            </a:p>
          </p:txBody>
        </p:sp>
      </p:grpSp>
      <p:sp>
        <p:nvSpPr>
          <p:cNvPr id="8" name="TextBox 8"/>
          <p:cNvSpPr txBox="1"/>
          <p:nvPr/>
        </p:nvSpPr>
        <p:spPr>
          <a:xfrm rot="-5400000">
            <a:off x="-849366" y="7803258"/>
            <a:ext cx="3117321" cy="448311"/>
          </a:xfrm>
          <a:prstGeom prst="rect">
            <a:avLst/>
          </a:prstGeom>
        </p:spPr>
        <p:txBody>
          <a:bodyPr lIns="0" tIns="0" rIns="0" bIns="0" rtlCol="0" anchor="t">
            <a:spAutoFit/>
          </a:bodyPr>
          <a:lstStyle/>
          <a:p>
            <a:pPr algn="just">
              <a:lnSpc>
                <a:spcPts val="3639"/>
              </a:lnSpc>
              <a:spcBef>
                <a:spcPct val="0"/>
              </a:spcBef>
            </a:pPr>
            <a:r>
              <a:rPr lang="en-US" sz="2599">
                <a:solidFill>
                  <a:srgbClr val="EFEFEF"/>
                </a:solidFill>
                <a:latin typeface="TT Hoves"/>
                <a:ea typeface="TT Hoves"/>
                <a:cs typeface="TT Hoves"/>
                <a:sym typeface="TT Hoves"/>
              </a:rPr>
              <a:t>Personal Portfolio</a:t>
            </a:r>
          </a:p>
        </p:txBody>
      </p:sp>
      <p:sp>
        <p:nvSpPr>
          <p:cNvPr id="9" name="TextBox 9"/>
          <p:cNvSpPr txBox="1"/>
          <p:nvPr/>
        </p:nvSpPr>
        <p:spPr>
          <a:xfrm rot="-5400000">
            <a:off x="-849366" y="2035431"/>
            <a:ext cx="3117321" cy="448311"/>
          </a:xfrm>
          <a:prstGeom prst="rect">
            <a:avLst/>
          </a:prstGeom>
        </p:spPr>
        <p:txBody>
          <a:bodyPr lIns="0" tIns="0" rIns="0" bIns="0" rtlCol="0" anchor="t">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a:t>
            </a:r>
          </a:p>
        </p:txBody>
      </p:sp>
      <p:sp>
        <p:nvSpPr>
          <p:cNvPr id="10" name="TextBox 10"/>
          <p:cNvSpPr txBox="1"/>
          <p:nvPr/>
        </p:nvSpPr>
        <p:spPr>
          <a:xfrm rot="-5400000">
            <a:off x="6164" y="4919345"/>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12601687" y="6540872"/>
            <a:ext cx="7498697" cy="4832876"/>
          </a:xfrm>
          <a:prstGeom prst="rect">
            <a:avLst/>
          </a:prstGeom>
        </p:spPr>
        <p:txBody>
          <a:bodyPr lIns="0" tIns="0" rIns="0" bIns="0" rtlCol="0" anchor="t">
            <a:spAutoFit/>
          </a:bodyPr>
          <a:lstStyle/>
          <a:p>
            <a:pPr algn="ctr">
              <a:lnSpc>
                <a:spcPts val="35614"/>
              </a:lnSpc>
            </a:pPr>
            <a:r>
              <a:rPr lang="en-US" sz="37888" b="1" spc="-1856">
                <a:solidFill>
                  <a:srgbClr val="343434"/>
                </a:solidFill>
                <a:latin typeface="TT Hoves Bold"/>
                <a:ea typeface="TT Hoves Bold"/>
                <a:cs typeface="TT Hoves Bold"/>
                <a:sym typeface="TT Hoves Bold"/>
              </a:rPr>
              <a:t>03</a:t>
            </a:r>
          </a:p>
        </p:txBody>
      </p:sp>
      <p:sp>
        <p:nvSpPr>
          <p:cNvPr id="12" name="TextBox 12"/>
          <p:cNvSpPr txBox="1"/>
          <p:nvPr/>
        </p:nvSpPr>
        <p:spPr>
          <a:xfrm>
            <a:off x="1922127" y="2682450"/>
            <a:ext cx="15710992" cy="920117"/>
          </a:xfrm>
          <a:prstGeom prst="rect">
            <a:avLst/>
          </a:prstGeom>
        </p:spPr>
        <p:txBody>
          <a:bodyPr lIns="0" tIns="0" rIns="0" bIns="0" rtlCol="0" anchor="t">
            <a:spAutoFit/>
          </a:bodyPr>
          <a:lstStyle/>
          <a:p>
            <a:pPr algn="l">
              <a:lnSpc>
                <a:spcPts val="7559"/>
              </a:lnSpc>
              <a:spcBef>
                <a:spcPct val="0"/>
              </a:spcBef>
            </a:pPr>
            <a:r>
              <a:rPr lang="en-US" sz="5399" b="1">
                <a:solidFill>
                  <a:srgbClr val="343434"/>
                </a:solidFill>
                <a:latin typeface="TT Hoves Bold"/>
                <a:ea typeface="TT Hoves Bold"/>
                <a:cs typeface="TT Hoves Bold"/>
                <a:sym typeface="TT Hoves Bold"/>
              </a:rPr>
              <a:t>The Need for a Dynamic Professional Showcase</a:t>
            </a:r>
          </a:p>
        </p:txBody>
      </p:sp>
      <p:sp>
        <p:nvSpPr>
          <p:cNvPr id="13" name="Freeform 13"/>
          <p:cNvSpPr/>
          <p:nvPr/>
        </p:nvSpPr>
        <p:spPr>
          <a:xfrm>
            <a:off x="2564552" y="9586074"/>
            <a:ext cx="5957239" cy="715711"/>
          </a:xfrm>
          <a:custGeom>
            <a:avLst/>
            <a:gdLst/>
            <a:ahLst/>
            <a:cxnLst/>
            <a:rect l="l" t="t" r="r" b="b"/>
            <a:pathLst>
              <a:path w="5957239" h="715711">
                <a:moveTo>
                  <a:pt x="0" y="0"/>
                </a:moveTo>
                <a:lnTo>
                  <a:pt x="5957238" y="0"/>
                </a:lnTo>
                <a:lnTo>
                  <a:pt x="5957238" y="715711"/>
                </a:lnTo>
                <a:lnTo>
                  <a:pt x="0" y="715711"/>
                </a:lnTo>
                <a:lnTo>
                  <a:pt x="0" y="0"/>
                </a:lnTo>
                <a:close/>
              </a:path>
            </a:pathLst>
          </a:custGeom>
          <a:blipFill>
            <a:blip r:embed="rId4"/>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007223" y="1698999"/>
            <a:ext cx="2197323"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01</a:t>
            </a:r>
          </a:p>
        </p:txBody>
      </p:sp>
      <p:sp>
        <p:nvSpPr>
          <p:cNvPr id="3" name="TextBox 3"/>
          <p:cNvSpPr txBox="1"/>
          <p:nvPr/>
        </p:nvSpPr>
        <p:spPr>
          <a:xfrm>
            <a:off x="2007223" y="5274145"/>
            <a:ext cx="2197323"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02</a:t>
            </a:r>
          </a:p>
        </p:txBody>
      </p:sp>
      <p:sp>
        <p:nvSpPr>
          <p:cNvPr id="4" name="TextBox 4"/>
          <p:cNvSpPr txBox="1"/>
          <p:nvPr/>
        </p:nvSpPr>
        <p:spPr>
          <a:xfrm>
            <a:off x="2007223" y="2540375"/>
            <a:ext cx="2646492" cy="2636520"/>
          </a:xfrm>
          <a:prstGeom prst="rect">
            <a:avLst/>
          </a:prstGeom>
        </p:spPr>
        <p:txBody>
          <a:bodyPr lIns="0" tIns="0" rIns="0" bIns="0" rtlCol="0" anchor="t">
            <a:spAutoFit/>
          </a:bodyPr>
          <a:lstStyle/>
          <a:p>
            <a:pPr algn="just">
              <a:lnSpc>
                <a:spcPts val="2340"/>
              </a:lnSpc>
            </a:pPr>
            <a:r>
              <a:rPr lang="en-US" sz="1500">
                <a:solidFill>
                  <a:srgbClr val="343434"/>
                </a:solidFill>
                <a:latin typeface="TT Hoves"/>
                <a:ea typeface="TT Hoves"/>
                <a:cs typeface="TT Hoves"/>
                <a:sym typeface="TT Hoves"/>
              </a:rPr>
              <a:t>The project is a modern, fully responsive personal portfolio website. Its primary goal is to create a visually engaging and professional online presence to effectively showcase your skills, projects, and experience to potential recruiters, clients, and collaborators.</a:t>
            </a:r>
          </a:p>
        </p:txBody>
      </p:sp>
      <p:sp>
        <p:nvSpPr>
          <p:cNvPr id="5" name="TextBox 5"/>
          <p:cNvSpPr txBox="1"/>
          <p:nvPr/>
        </p:nvSpPr>
        <p:spPr>
          <a:xfrm>
            <a:off x="2007223" y="6115521"/>
            <a:ext cx="2732862" cy="2341245"/>
          </a:xfrm>
          <a:prstGeom prst="rect">
            <a:avLst/>
          </a:prstGeom>
        </p:spPr>
        <p:txBody>
          <a:bodyPr lIns="0" tIns="0" rIns="0" bIns="0" rtlCol="0" anchor="t">
            <a:spAutoFit/>
          </a:bodyPr>
          <a:lstStyle/>
          <a:p>
            <a:pPr algn="just">
              <a:lnSpc>
                <a:spcPts val="2340"/>
              </a:lnSpc>
            </a:pPr>
            <a:r>
              <a:rPr lang="en-US" sz="1500">
                <a:solidFill>
                  <a:srgbClr val="343434"/>
                </a:solidFill>
                <a:latin typeface="TT Hoves"/>
                <a:ea typeface="TT Hoves"/>
                <a:cs typeface="TT Hoves"/>
                <a:sym typeface="TT Hoves"/>
              </a:rPr>
              <a:t>The portfolio is rich with dynamic features, including an animated typing effect, a user-selectable dark/light mode, a filterable project gallery with flip animations, and animated skill bars that fill on scroll to create an engaging user experience.</a:t>
            </a:r>
          </a:p>
        </p:txBody>
      </p:sp>
      <p:sp>
        <p:nvSpPr>
          <p:cNvPr id="6" name="TextBox 6"/>
          <p:cNvSpPr txBox="1"/>
          <p:nvPr/>
        </p:nvSpPr>
        <p:spPr>
          <a:xfrm>
            <a:off x="6616921" y="1698999"/>
            <a:ext cx="2197323"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03</a:t>
            </a:r>
          </a:p>
        </p:txBody>
      </p:sp>
      <p:sp>
        <p:nvSpPr>
          <p:cNvPr id="7" name="TextBox 7"/>
          <p:cNvSpPr txBox="1"/>
          <p:nvPr/>
        </p:nvSpPr>
        <p:spPr>
          <a:xfrm>
            <a:off x="6616921" y="2540375"/>
            <a:ext cx="2747991" cy="2636520"/>
          </a:xfrm>
          <a:prstGeom prst="rect">
            <a:avLst/>
          </a:prstGeom>
        </p:spPr>
        <p:txBody>
          <a:bodyPr lIns="0" tIns="0" rIns="0" bIns="0" rtlCol="0" anchor="t">
            <a:spAutoFit/>
          </a:bodyPr>
          <a:lstStyle/>
          <a:p>
            <a:pPr algn="just">
              <a:lnSpc>
                <a:spcPts val="2340"/>
              </a:lnSpc>
            </a:pPr>
            <a:r>
              <a:rPr lang="en-US" sz="1500">
                <a:solidFill>
                  <a:srgbClr val="343434"/>
                </a:solidFill>
                <a:latin typeface="TT Hoves"/>
                <a:ea typeface="TT Hoves"/>
                <a:cs typeface="TT Hoves"/>
                <a:sym typeface="TT Hoves"/>
              </a:rPr>
              <a:t>It is built with fundamental web technologies including semantic HTML5, modern CSS3 (using Flexbox and Grid for layout), and JavaScript for interactivity. The project also leverages libraries like AOS for scroll animations and SwiperJS for a responsive testimonial slider.</a:t>
            </a:r>
          </a:p>
        </p:txBody>
      </p:sp>
      <p:sp>
        <p:nvSpPr>
          <p:cNvPr id="8" name="TextBox 8"/>
          <p:cNvSpPr txBox="1"/>
          <p:nvPr/>
        </p:nvSpPr>
        <p:spPr>
          <a:xfrm>
            <a:off x="6616921" y="5274145"/>
            <a:ext cx="2197323"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04</a:t>
            </a:r>
          </a:p>
        </p:txBody>
      </p:sp>
      <p:sp>
        <p:nvSpPr>
          <p:cNvPr id="9" name="TextBox 9"/>
          <p:cNvSpPr txBox="1"/>
          <p:nvPr/>
        </p:nvSpPr>
        <p:spPr>
          <a:xfrm>
            <a:off x="6616921" y="6115521"/>
            <a:ext cx="2646492" cy="2341245"/>
          </a:xfrm>
          <a:prstGeom prst="rect">
            <a:avLst/>
          </a:prstGeom>
        </p:spPr>
        <p:txBody>
          <a:bodyPr lIns="0" tIns="0" rIns="0" bIns="0" rtlCol="0" anchor="t">
            <a:spAutoFit/>
          </a:bodyPr>
          <a:lstStyle/>
          <a:p>
            <a:pPr algn="just">
              <a:lnSpc>
                <a:spcPts val="2340"/>
              </a:lnSpc>
            </a:pPr>
            <a:r>
              <a:rPr lang="en-US" sz="1500">
                <a:solidFill>
                  <a:srgbClr val="343434"/>
                </a:solidFill>
                <a:latin typeface="TT Hoves"/>
                <a:ea typeface="TT Hoves"/>
                <a:cs typeface="TT Hoves"/>
                <a:sym typeface="TT Hoves"/>
              </a:rPr>
              <a:t>The design prioritizes a clean UI/UX with intuitive navigation and a consistent personal brand. It is fully responsive, using media queries to ensure a seamless and accessible experience across all devices, from desktops to smartphones.</a:t>
            </a:r>
          </a:p>
        </p:txBody>
      </p:sp>
      <p:grpSp>
        <p:nvGrpSpPr>
          <p:cNvPr id="10" name="Group 10"/>
          <p:cNvGrpSpPr/>
          <p:nvPr/>
        </p:nvGrpSpPr>
        <p:grpSpPr>
          <a:xfrm>
            <a:off x="1547478" y="1755600"/>
            <a:ext cx="273982" cy="245024"/>
            <a:chOff x="0" y="0"/>
            <a:chExt cx="91718" cy="82024"/>
          </a:xfrm>
        </p:grpSpPr>
        <p:sp>
          <p:nvSpPr>
            <p:cNvPr id="11" name="Freeform 11"/>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2" name="TextBox 12"/>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13" name="Group 13"/>
          <p:cNvGrpSpPr/>
          <p:nvPr/>
        </p:nvGrpSpPr>
        <p:grpSpPr>
          <a:xfrm>
            <a:off x="1547478" y="5330746"/>
            <a:ext cx="273982" cy="245024"/>
            <a:chOff x="0" y="0"/>
            <a:chExt cx="91718" cy="82024"/>
          </a:xfrm>
        </p:grpSpPr>
        <p:sp>
          <p:nvSpPr>
            <p:cNvPr id="14" name="Freeform 14"/>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5" name="TextBox 15"/>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16" name="Group 16"/>
          <p:cNvGrpSpPr/>
          <p:nvPr/>
        </p:nvGrpSpPr>
        <p:grpSpPr>
          <a:xfrm>
            <a:off x="6200012" y="5330746"/>
            <a:ext cx="273982" cy="245024"/>
            <a:chOff x="0" y="0"/>
            <a:chExt cx="91718" cy="82024"/>
          </a:xfrm>
        </p:grpSpPr>
        <p:sp>
          <p:nvSpPr>
            <p:cNvPr id="17" name="Freeform 17"/>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8" name="TextBox 18"/>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19" name="Group 19"/>
          <p:cNvGrpSpPr/>
          <p:nvPr/>
        </p:nvGrpSpPr>
        <p:grpSpPr>
          <a:xfrm>
            <a:off x="6200012" y="1755600"/>
            <a:ext cx="273982" cy="245024"/>
            <a:chOff x="0" y="0"/>
            <a:chExt cx="91718" cy="82024"/>
          </a:xfrm>
        </p:grpSpPr>
        <p:sp>
          <p:nvSpPr>
            <p:cNvPr id="20" name="Freeform 20"/>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21" name="TextBox 21"/>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22" name="TextBox 22"/>
          <p:cNvSpPr txBox="1"/>
          <p:nvPr/>
        </p:nvSpPr>
        <p:spPr>
          <a:xfrm>
            <a:off x="10324016" y="6156795"/>
            <a:ext cx="6935284" cy="2512947"/>
          </a:xfrm>
          <a:prstGeom prst="rect">
            <a:avLst/>
          </a:prstGeom>
        </p:spPr>
        <p:txBody>
          <a:bodyPr lIns="0" tIns="0" rIns="0" bIns="0" rtlCol="0" anchor="t">
            <a:spAutoFit/>
          </a:bodyPr>
          <a:lstStyle/>
          <a:p>
            <a:pPr algn="r">
              <a:lnSpc>
                <a:spcPts val="9141"/>
              </a:lnSpc>
            </a:pPr>
            <a:r>
              <a:rPr lang="en-US" sz="12696" b="1" spc="-622">
                <a:solidFill>
                  <a:srgbClr val="343434"/>
                </a:solidFill>
                <a:latin typeface="TT Hoves Bold"/>
                <a:ea typeface="TT Hoves Bold"/>
                <a:cs typeface="TT Hoves Bold"/>
                <a:sym typeface="TT Hoves Bold"/>
              </a:rPr>
              <a:t>The Goals</a:t>
            </a:r>
          </a:p>
        </p:txBody>
      </p:sp>
      <p:sp>
        <p:nvSpPr>
          <p:cNvPr id="23" name="Freeform 23"/>
          <p:cNvSpPr/>
          <p:nvPr/>
        </p:nvSpPr>
        <p:spPr>
          <a:xfrm>
            <a:off x="9555412" y="-7939543"/>
            <a:ext cx="14102688" cy="14102688"/>
          </a:xfrm>
          <a:custGeom>
            <a:avLst/>
            <a:gdLst/>
            <a:ahLst/>
            <a:cxnLst/>
            <a:rect l="l" t="t" r="r" b="b"/>
            <a:pathLst>
              <a:path w="14102688" h="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24" name="TextBox 24"/>
          <p:cNvSpPr txBox="1"/>
          <p:nvPr/>
        </p:nvSpPr>
        <p:spPr>
          <a:xfrm>
            <a:off x="12880286" y="-327462"/>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04</a:t>
            </a:r>
          </a:p>
        </p:txBody>
      </p:sp>
      <p:grpSp>
        <p:nvGrpSpPr>
          <p:cNvPr id="25" name="Group 25"/>
          <p:cNvGrpSpPr/>
          <p:nvPr/>
        </p:nvGrpSpPr>
        <p:grpSpPr>
          <a:xfrm>
            <a:off x="-696258" y="9258300"/>
            <a:ext cx="19680517" cy="1115933"/>
            <a:chOff x="0" y="0"/>
            <a:chExt cx="5183346" cy="293908"/>
          </a:xfrm>
        </p:grpSpPr>
        <p:sp>
          <p:nvSpPr>
            <p:cNvPr id="26" name="Freeform 26"/>
            <p:cNvSpPr/>
            <p:nvPr/>
          </p:nvSpPr>
          <p:spPr>
            <a:xfrm>
              <a:off x="0" y="0"/>
              <a:ext cx="5183346" cy="293908"/>
            </a:xfrm>
            <a:custGeom>
              <a:avLst/>
              <a:gdLst/>
              <a:ahLst/>
              <a:cxnLst/>
              <a:rect l="l" t="t" r="r" b="b"/>
              <a:pathLst>
                <a:path w="5183346" h="293908">
                  <a:moveTo>
                    <a:pt x="0" y="0"/>
                  </a:moveTo>
                  <a:lnTo>
                    <a:pt x="5183346" y="0"/>
                  </a:lnTo>
                  <a:lnTo>
                    <a:pt x="5183346" y="293908"/>
                  </a:lnTo>
                  <a:lnTo>
                    <a:pt x="0" y="293908"/>
                  </a:lnTo>
                  <a:close/>
                </a:path>
              </a:pathLst>
            </a:custGeom>
            <a:solidFill>
              <a:srgbClr val="0003FF"/>
            </a:solidFill>
          </p:spPr>
        </p:sp>
        <p:sp>
          <p:nvSpPr>
            <p:cNvPr id="27" name="TextBox 27"/>
            <p:cNvSpPr txBox="1"/>
            <p:nvPr/>
          </p:nvSpPr>
          <p:spPr>
            <a:xfrm>
              <a:off x="0" y="-57150"/>
              <a:ext cx="5183346" cy="351058"/>
            </a:xfrm>
            <a:prstGeom prst="rect">
              <a:avLst/>
            </a:prstGeom>
          </p:spPr>
          <p:txBody>
            <a:bodyPr lIns="50800" tIns="50800" rIns="50800" bIns="50800" rtlCol="0" anchor="ctr"/>
            <a:lstStyle/>
            <a:p>
              <a:pPr algn="ctr">
                <a:lnSpc>
                  <a:spcPts val="3639"/>
                </a:lnSpc>
              </a:pPr>
              <a:endParaRPr/>
            </a:p>
          </p:txBody>
        </p:sp>
      </p:grpSp>
      <p:sp>
        <p:nvSpPr>
          <p:cNvPr id="28" name="TextBox 28"/>
          <p:cNvSpPr txBox="1"/>
          <p:nvPr/>
        </p:nvSpPr>
        <p:spPr>
          <a:xfrm>
            <a:off x="14141979" y="9464838"/>
            <a:ext cx="3117321" cy="448311"/>
          </a:xfrm>
          <a:prstGeom prst="rect">
            <a:avLst/>
          </a:prstGeom>
        </p:spPr>
        <p:txBody>
          <a:bodyPr lIns="0" tIns="0" rIns="0" bIns="0" rtlCol="0" anchor="t">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a:t>
            </a:r>
          </a:p>
        </p:txBody>
      </p:sp>
      <p:sp>
        <p:nvSpPr>
          <p:cNvPr id="29" name="TextBox 29"/>
          <p:cNvSpPr txBox="1"/>
          <p:nvPr/>
        </p:nvSpPr>
        <p:spPr>
          <a:xfrm>
            <a:off x="1028700" y="9464838"/>
            <a:ext cx="3117321" cy="448311"/>
          </a:xfrm>
          <a:prstGeom prst="rect">
            <a:avLst/>
          </a:prstGeom>
        </p:spPr>
        <p:txBody>
          <a:bodyPr lIns="0" tIns="0" rIns="0" bIns="0" rtlCol="0" anchor="t">
            <a:spAutoFit/>
          </a:bodyPr>
          <a:lstStyle/>
          <a:p>
            <a:pPr algn="just">
              <a:lnSpc>
                <a:spcPts val="3639"/>
              </a:lnSpc>
              <a:spcBef>
                <a:spcPct val="0"/>
              </a:spcBef>
            </a:pPr>
            <a:r>
              <a:rPr lang="en-US" sz="2599">
                <a:solidFill>
                  <a:srgbClr val="EFEFEF"/>
                </a:solidFill>
                <a:latin typeface="TT Hoves"/>
                <a:ea typeface="TT Hoves"/>
                <a:cs typeface="TT Hoves"/>
                <a:sym typeface="TT Hoves"/>
              </a:rPr>
              <a:t>Personal Portfolio</a:t>
            </a:r>
          </a:p>
        </p:txBody>
      </p:sp>
      <p:sp>
        <p:nvSpPr>
          <p:cNvPr id="30" name="TextBox 30"/>
          <p:cNvSpPr txBox="1"/>
          <p:nvPr/>
        </p:nvSpPr>
        <p:spPr>
          <a:xfrm>
            <a:off x="7585339" y="9464838"/>
            <a:ext cx="311732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Project</a:t>
            </a:r>
          </a:p>
        </p:txBody>
      </p:sp>
      <p:sp>
        <p:nvSpPr>
          <p:cNvPr id="31" name="TextBox 31"/>
          <p:cNvSpPr txBox="1"/>
          <p:nvPr/>
        </p:nvSpPr>
        <p:spPr>
          <a:xfrm>
            <a:off x="5484590" y="946483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32" name="TextBox 32"/>
          <p:cNvSpPr txBox="1"/>
          <p:nvPr/>
        </p:nvSpPr>
        <p:spPr>
          <a:xfrm>
            <a:off x="12330761" y="946483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33" name="TextBox 33"/>
          <p:cNvSpPr txBox="1"/>
          <p:nvPr/>
        </p:nvSpPr>
        <p:spPr>
          <a:xfrm>
            <a:off x="1821460" y="295095"/>
            <a:ext cx="11708025" cy="1327705"/>
          </a:xfrm>
          <a:prstGeom prst="rect">
            <a:avLst/>
          </a:prstGeom>
        </p:spPr>
        <p:txBody>
          <a:bodyPr lIns="0" tIns="0" rIns="0" bIns="0" rtlCol="0" anchor="t">
            <a:spAutoFit/>
          </a:bodyPr>
          <a:lstStyle/>
          <a:p>
            <a:pPr algn="just">
              <a:lnSpc>
                <a:spcPts val="10180"/>
              </a:lnSpc>
            </a:pPr>
            <a:r>
              <a:rPr lang="en-US" sz="9695" b="1" spc="-475">
                <a:solidFill>
                  <a:srgbClr val="343434"/>
                </a:solidFill>
                <a:latin typeface="TT Hoves Bold"/>
                <a:ea typeface="TT Hoves Bold"/>
                <a:cs typeface="TT Hoves Bold"/>
                <a:sym typeface="TT Hoves Bold"/>
              </a:rPr>
              <a:t>PROJECT OVERVIEW</a:t>
            </a:r>
          </a:p>
        </p:txBody>
      </p:sp>
      <p:pic>
        <p:nvPicPr>
          <p:cNvPr id="39" name="Picture 38">
            <a:extLst>
              <a:ext uri="{FF2B5EF4-FFF2-40B4-BE49-F238E27FC236}">
                <a16:creationId xmlns:a16="http://schemas.microsoft.com/office/drawing/2014/main" id="{7500B528-6167-F06B-6719-6452A74578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588001"/>
            <a:ext cx="5391150" cy="647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483103" y="739571"/>
            <a:ext cx="15995357" cy="3352879"/>
          </a:xfrm>
          <a:prstGeom prst="rect">
            <a:avLst/>
          </a:prstGeom>
        </p:spPr>
        <p:txBody>
          <a:bodyPr lIns="0" tIns="0" rIns="0" bIns="0" rtlCol="0" anchor="t">
            <a:spAutoFit/>
          </a:bodyPr>
          <a:lstStyle/>
          <a:p>
            <a:pPr algn="l">
              <a:lnSpc>
                <a:spcPts val="12880"/>
              </a:lnSpc>
            </a:pPr>
            <a:r>
              <a:rPr lang="en-US" sz="13278" b="1" spc="-624">
                <a:solidFill>
                  <a:srgbClr val="000000"/>
                </a:solidFill>
                <a:latin typeface="TT Hoves Bold"/>
                <a:ea typeface="TT Hoves Bold"/>
                <a:cs typeface="TT Hoves Bold"/>
                <a:sym typeface="TT Hoves Bold"/>
              </a:rPr>
              <a:t>WHO ARE THE END USERS AND WHY ? </a:t>
            </a:r>
          </a:p>
        </p:txBody>
      </p:sp>
      <p:sp>
        <p:nvSpPr>
          <p:cNvPr id="3" name="TextBox 3"/>
          <p:cNvSpPr txBox="1"/>
          <p:nvPr/>
        </p:nvSpPr>
        <p:spPr>
          <a:xfrm>
            <a:off x="483103" y="4750441"/>
            <a:ext cx="9257245" cy="5745440"/>
          </a:xfrm>
          <a:prstGeom prst="rect">
            <a:avLst/>
          </a:prstGeom>
        </p:spPr>
        <p:txBody>
          <a:bodyPr lIns="0" tIns="0" rIns="0" bIns="0" rtlCol="0" anchor="t">
            <a:spAutoFit/>
          </a:bodyPr>
          <a:lstStyle/>
          <a:p>
            <a:pPr marL="518617" lvl="1" indent="-259308" algn="just">
              <a:lnSpc>
                <a:spcPts val="3242"/>
              </a:lnSpc>
              <a:spcBef>
                <a:spcPct val="0"/>
              </a:spcBef>
              <a:buFont typeface="Arial"/>
              <a:buChar char="•"/>
            </a:pPr>
            <a:r>
              <a:rPr lang="en-US" sz="2402" b="1" spc="144">
                <a:solidFill>
                  <a:srgbClr val="000000"/>
                </a:solidFill>
                <a:latin typeface="Poppins Bold"/>
                <a:ea typeface="Poppins Bold"/>
                <a:cs typeface="Poppins Bold"/>
                <a:sym typeface="Poppins Bold"/>
              </a:rPr>
              <a:t>Acad</a:t>
            </a:r>
            <a:r>
              <a:rPr lang="en-US" sz="2402" b="1" u="none" spc="144">
                <a:solidFill>
                  <a:srgbClr val="000000"/>
                </a:solidFill>
                <a:latin typeface="Poppins Bold"/>
                <a:ea typeface="Poppins Bold"/>
                <a:cs typeface="Poppins Bold"/>
                <a:sym typeface="Poppins Bold"/>
              </a:rPr>
              <a:t>emic Reviewers</a:t>
            </a:r>
            <a:r>
              <a:rPr lang="en-US" sz="2402" u="none" spc="144">
                <a:solidFill>
                  <a:srgbClr val="000000"/>
                </a:solidFill>
                <a:latin typeface="Poppins"/>
                <a:ea typeface="Poppins"/>
                <a:cs typeface="Poppins"/>
                <a:sym typeface="Poppins"/>
              </a:rPr>
              <a:t>: First and foremost, this project is for my instructors and the Naan Mudhalvan program reviewers who are assessing the web development skills I've learned in this course.</a:t>
            </a:r>
          </a:p>
          <a:p>
            <a:pPr marL="518617" lvl="1" indent="-259308" algn="just">
              <a:lnSpc>
                <a:spcPts val="3242"/>
              </a:lnSpc>
              <a:spcBef>
                <a:spcPct val="0"/>
              </a:spcBef>
              <a:buFont typeface="Arial"/>
              <a:buChar char="•"/>
            </a:pPr>
            <a:r>
              <a:rPr lang="en-US" sz="2402" b="1" u="none" spc="144">
                <a:solidFill>
                  <a:srgbClr val="000000"/>
                </a:solidFill>
                <a:latin typeface="Poppins Bold"/>
                <a:ea typeface="Poppins Bold"/>
                <a:cs typeface="Poppins Bold"/>
                <a:sym typeface="Poppins Bold"/>
              </a:rPr>
              <a:t>Future Employers</a:t>
            </a:r>
            <a:r>
              <a:rPr lang="en-US" sz="2402" u="none" spc="144">
                <a:solidFill>
                  <a:srgbClr val="000000"/>
                </a:solidFill>
                <a:latin typeface="Poppins"/>
                <a:ea typeface="Poppins"/>
                <a:cs typeface="Poppins"/>
                <a:sym typeface="Poppins"/>
              </a:rPr>
              <a:t>: I designed this portfolio to be a professional showcase for recruiters and hiring managers when I start applying for internships and jobs in the IT field.</a:t>
            </a:r>
          </a:p>
          <a:p>
            <a:pPr marL="518617" lvl="1" indent="-259308" algn="just">
              <a:lnSpc>
                <a:spcPts val="3242"/>
              </a:lnSpc>
              <a:spcBef>
                <a:spcPct val="0"/>
              </a:spcBef>
              <a:buFont typeface="Arial"/>
              <a:buChar char="•"/>
            </a:pPr>
            <a:r>
              <a:rPr lang="en-US" sz="2402" b="1" u="none" spc="144">
                <a:solidFill>
                  <a:srgbClr val="000000"/>
                </a:solidFill>
                <a:latin typeface="Poppins Bold"/>
                <a:ea typeface="Poppins Bold"/>
                <a:cs typeface="Poppins Bold"/>
                <a:sym typeface="Poppins Bold"/>
              </a:rPr>
              <a:t>Peers &amp; Collaborators</a:t>
            </a:r>
            <a:r>
              <a:rPr lang="en-US" sz="2402" u="none" spc="144">
                <a:solidFill>
                  <a:srgbClr val="000000"/>
                </a:solidFill>
                <a:latin typeface="Poppins"/>
                <a:ea typeface="Poppins"/>
                <a:cs typeface="Poppins"/>
                <a:sym typeface="Poppins"/>
              </a:rPr>
              <a:t>: It’s also a way to share my work with fellow students and other developers, opening the door for feedback and potential collaborations.</a:t>
            </a:r>
          </a:p>
          <a:p>
            <a:pPr marL="0" lvl="0" indent="0" algn="just">
              <a:lnSpc>
                <a:spcPts val="3242"/>
              </a:lnSpc>
              <a:spcBef>
                <a:spcPct val="0"/>
              </a:spcBef>
            </a:pPr>
            <a:endParaRPr lang="en-US" sz="2402" u="none" spc="144">
              <a:solidFill>
                <a:srgbClr val="000000"/>
              </a:solidFill>
              <a:latin typeface="Poppins"/>
              <a:ea typeface="Poppins"/>
              <a:cs typeface="Poppins"/>
              <a:sym typeface="Poppins"/>
            </a:endParaRPr>
          </a:p>
        </p:txBody>
      </p:sp>
      <p:sp>
        <p:nvSpPr>
          <p:cNvPr id="4" name="Freeform 4"/>
          <p:cNvSpPr/>
          <p:nvPr/>
        </p:nvSpPr>
        <p:spPr>
          <a:xfrm>
            <a:off x="8480781" y="-7939543"/>
            <a:ext cx="15177319" cy="15177319"/>
          </a:xfrm>
          <a:custGeom>
            <a:avLst/>
            <a:gdLst/>
            <a:ahLst/>
            <a:cxnLst/>
            <a:rect l="l" t="t" r="r" b="b"/>
            <a:pathLst>
              <a:path w="15177319" h="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2719168" y="6527083"/>
            <a:ext cx="6265091" cy="3847150"/>
            <a:chOff x="0" y="0"/>
            <a:chExt cx="1650065" cy="1013241"/>
          </a:xfrm>
        </p:grpSpPr>
        <p:sp>
          <p:nvSpPr>
            <p:cNvPr id="6" name="Freeform 6"/>
            <p:cNvSpPr/>
            <p:nvPr/>
          </p:nvSpPr>
          <p:spPr>
            <a:xfrm>
              <a:off x="0" y="0"/>
              <a:ext cx="1650065" cy="1013241"/>
            </a:xfrm>
            <a:custGeom>
              <a:avLst/>
              <a:gdLst/>
              <a:ahLst/>
              <a:cxnLst/>
              <a:rect l="l" t="t" r="r" b="b"/>
              <a:pathLst>
                <a:path w="1650065" h="1013241">
                  <a:moveTo>
                    <a:pt x="0" y="0"/>
                  </a:moveTo>
                  <a:lnTo>
                    <a:pt x="1650065" y="0"/>
                  </a:lnTo>
                  <a:lnTo>
                    <a:pt x="1650065" y="1013241"/>
                  </a:lnTo>
                  <a:lnTo>
                    <a:pt x="0" y="1013241"/>
                  </a:lnTo>
                  <a:close/>
                </a:path>
              </a:pathLst>
            </a:custGeom>
            <a:solidFill>
              <a:srgbClr val="0003FF"/>
            </a:solidFill>
          </p:spPr>
        </p:sp>
        <p:sp>
          <p:nvSpPr>
            <p:cNvPr id="7" name="TextBox 7"/>
            <p:cNvSpPr txBox="1"/>
            <p:nvPr/>
          </p:nvSpPr>
          <p:spPr>
            <a:xfrm>
              <a:off x="0" y="-57150"/>
              <a:ext cx="1650065" cy="1070391"/>
            </a:xfrm>
            <a:prstGeom prst="rect">
              <a:avLst/>
            </a:prstGeom>
          </p:spPr>
          <p:txBody>
            <a:bodyPr lIns="50800" tIns="50800" rIns="50800" bIns="50800" rtlCol="0" anchor="ctr"/>
            <a:lstStyle/>
            <a:p>
              <a:pPr algn="ctr">
                <a:lnSpc>
                  <a:spcPts val="3639"/>
                </a:lnSpc>
              </a:pPr>
              <a:endParaRPr/>
            </a:p>
          </p:txBody>
        </p:sp>
      </p:grpSp>
      <p:sp>
        <p:nvSpPr>
          <p:cNvPr id="8" name="TextBox 8"/>
          <p:cNvSpPr txBox="1"/>
          <p:nvPr/>
        </p:nvSpPr>
        <p:spPr>
          <a:xfrm>
            <a:off x="12719168" y="6975212"/>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05</a:t>
            </a:r>
          </a:p>
        </p:txBody>
      </p:sp>
      <p:pic>
        <p:nvPicPr>
          <p:cNvPr id="11" name="Picture 10">
            <a:extLst>
              <a:ext uri="{FF2B5EF4-FFF2-40B4-BE49-F238E27FC236}">
                <a16:creationId xmlns:a16="http://schemas.microsoft.com/office/drawing/2014/main" id="{24AC5A60-3363-EE8B-8073-44FA6FAD6D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9168" y="5770888"/>
            <a:ext cx="5391150" cy="647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1672061" y="1025292"/>
            <a:ext cx="5587239" cy="2662922"/>
            <a:chOff x="0" y="0"/>
            <a:chExt cx="2065940" cy="984643"/>
          </a:xfrm>
        </p:grpSpPr>
        <p:sp>
          <p:nvSpPr>
            <p:cNvPr id="3" name="Freeform 3"/>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4" name="TextBox 4"/>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13416809" y="7139097"/>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06</a:t>
            </a:r>
          </a:p>
        </p:txBody>
      </p:sp>
      <p:grpSp>
        <p:nvGrpSpPr>
          <p:cNvPr id="6" name="Group 6"/>
          <p:cNvGrpSpPr/>
          <p:nvPr/>
        </p:nvGrpSpPr>
        <p:grpSpPr>
          <a:xfrm>
            <a:off x="11672061" y="3808631"/>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8" name="TextBox 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1672061" y="6595378"/>
            <a:ext cx="5587239" cy="2662922"/>
            <a:chOff x="0" y="0"/>
            <a:chExt cx="2065940" cy="984643"/>
          </a:xfrm>
        </p:grpSpPr>
        <p:sp>
          <p:nvSpPr>
            <p:cNvPr id="10" name="Freeform 10"/>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11" name="TextBox 1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2" name="Freeform 12"/>
          <p:cNvSpPr/>
          <p:nvPr/>
        </p:nvSpPr>
        <p:spPr>
          <a:xfrm>
            <a:off x="-3107989" y="-2986203"/>
            <a:ext cx="9584989" cy="9584989"/>
          </a:xfrm>
          <a:custGeom>
            <a:avLst/>
            <a:gdLst/>
            <a:ahLst/>
            <a:cxnLst/>
            <a:rect l="l" t="t" r="r" b="b"/>
            <a:pathLst>
              <a:path w="9584989" h="9584989">
                <a:moveTo>
                  <a:pt x="0" y="0"/>
                </a:moveTo>
                <a:lnTo>
                  <a:pt x="9584989" y="0"/>
                </a:lnTo>
                <a:lnTo>
                  <a:pt x="9584989" y="9584989"/>
                </a:lnTo>
                <a:lnTo>
                  <a:pt x="0" y="95849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1028700" y="1028700"/>
            <a:ext cx="5587239" cy="2662922"/>
            <a:chOff x="0" y="0"/>
            <a:chExt cx="2065940" cy="984643"/>
          </a:xfrm>
        </p:grpSpPr>
        <p:sp>
          <p:nvSpPr>
            <p:cNvPr id="14" name="Freeform 14"/>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15" name="TextBox 15"/>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028700" y="3812039"/>
            <a:ext cx="5587239" cy="2662922"/>
            <a:chOff x="0" y="0"/>
            <a:chExt cx="2065940" cy="984643"/>
          </a:xfrm>
        </p:grpSpPr>
        <p:sp>
          <p:nvSpPr>
            <p:cNvPr id="17" name="Freeform 17"/>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18" name="TextBox 1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028700" y="6598786"/>
            <a:ext cx="5587239" cy="2662922"/>
            <a:chOff x="0" y="0"/>
            <a:chExt cx="2065940" cy="984643"/>
          </a:xfrm>
        </p:grpSpPr>
        <p:sp>
          <p:nvSpPr>
            <p:cNvPr id="20" name="Freeform 20"/>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21" name="TextBox 2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2" name="Freeform 22"/>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6777864" y="3677839"/>
            <a:ext cx="4894197" cy="2210833"/>
          </a:xfrm>
          <a:prstGeom prst="rect">
            <a:avLst/>
          </a:prstGeom>
        </p:spPr>
        <p:txBody>
          <a:bodyPr lIns="0" tIns="0" rIns="0" bIns="0" rtlCol="0" anchor="t">
            <a:spAutoFit/>
          </a:bodyPr>
          <a:lstStyle/>
          <a:p>
            <a:pPr algn="ctr">
              <a:lnSpc>
                <a:spcPts val="5727"/>
              </a:lnSpc>
            </a:pPr>
            <a:r>
              <a:rPr lang="en-US" sz="5904" b="1">
                <a:solidFill>
                  <a:srgbClr val="000000"/>
                </a:solidFill>
                <a:latin typeface="TT Hoves Bold"/>
                <a:ea typeface="TT Hoves Bold"/>
                <a:cs typeface="TT Hoves Bold"/>
                <a:sym typeface="TT Hoves Bold"/>
              </a:rPr>
              <a:t>TOOLS</a:t>
            </a:r>
          </a:p>
          <a:p>
            <a:pPr algn="ctr">
              <a:lnSpc>
                <a:spcPts val="5727"/>
              </a:lnSpc>
            </a:pPr>
            <a:r>
              <a:rPr lang="en-US" sz="5904" b="1">
                <a:solidFill>
                  <a:srgbClr val="000000"/>
                </a:solidFill>
                <a:latin typeface="TT Hoves Bold"/>
                <a:ea typeface="TT Hoves Bold"/>
                <a:cs typeface="TT Hoves Bold"/>
                <a:sym typeface="TT Hoves Bold"/>
              </a:rPr>
              <a:t>AND</a:t>
            </a:r>
          </a:p>
          <a:p>
            <a:pPr marL="0" lvl="1" indent="0" algn="ctr">
              <a:lnSpc>
                <a:spcPts val="5727"/>
              </a:lnSpc>
              <a:spcBef>
                <a:spcPct val="0"/>
              </a:spcBef>
            </a:pPr>
            <a:r>
              <a:rPr lang="en-US" sz="5904" b="1">
                <a:solidFill>
                  <a:srgbClr val="000000"/>
                </a:solidFill>
                <a:latin typeface="TT Hoves Bold"/>
                <a:ea typeface="TT Hoves Bold"/>
                <a:cs typeface="TT Hoves Bold"/>
                <a:sym typeface="TT Hoves Bold"/>
              </a:rPr>
              <a:t>TECHNIQUES</a:t>
            </a:r>
          </a:p>
        </p:txBody>
      </p:sp>
      <p:sp>
        <p:nvSpPr>
          <p:cNvPr id="27" name="TextBox 27"/>
          <p:cNvSpPr txBox="1"/>
          <p:nvPr/>
        </p:nvSpPr>
        <p:spPr>
          <a:xfrm>
            <a:off x="7362365" y="6159736"/>
            <a:ext cx="3563270" cy="396621"/>
          </a:xfrm>
          <a:prstGeom prst="rect">
            <a:avLst/>
          </a:prstGeom>
        </p:spPr>
        <p:txBody>
          <a:bodyPr lIns="0" tIns="0" rIns="0" bIns="0" rtlCol="0" anchor="t">
            <a:spAutoFit/>
          </a:bodyPr>
          <a:lstStyle/>
          <a:p>
            <a:pPr algn="ctr">
              <a:lnSpc>
                <a:spcPts val="3132"/>
              </a:lnSpc>
            </a:pPr>
            <a:r>
              <a:rPr lang="en-US" sz="2900">
                <a:solidFill>
                  <a:srgbClr val="000000"/>
                </a:solidFill>
                <a:latin typeface="TT Hoves"/>
                <a:ea typeface="TT Hoves"/>
                <a:cs typeface="TT Hoves"/>
                <a:sym typeface="TT Hoves"/>
              </a:rPr>
              <a:t>MASTER OF TOOLS</a:t>
            </a:r>
          </a:p>
        </p:txBody>
      </p:sp>
      <p:sp>
        <p:nvSpPr>
          <p:cNvPr id="28" name="TextBox 28"/>
          <p:cNvSpPr txBox="1"/>
          <p:nvPr/>
        </p:nvSpPr>
        <p:spPr>
          <a:xfrm>
            <a:off x="1319197" y="1825939"/>
            <a:ext cx="1786853"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01</a:t>
            </a:r>
          </a:p>
        </p:txBody>
      </p:sp>
      <p:sp>
        <p:nvSpPr>
          <p:cNvPr id="29" name="TextBox 29"/>
          <p:cNvSpPr txBox="1"/>
          <p:nvPr/>
        </p:nvSpPr>
        <p:spPr>
          <a:xfrm>
            <a:off x="1509697" y="4551396"/>
            <a:ext cx="2628856" cy="1368261"/>
          </a:xfrm>
          <a:prstGeom prst="rect">
            <a:avLst/>
          </a:prstGeom>
        </p:spPr>
        <p:txBody>
          <a:bodyPr lIns="0" tIns="0" rIns="0" bIns="0" rtlCol="0" anchor="t">
            <a:spAutoFit/>
          </a:bodyPr>
          <a:lstStyle/>
          <a:p>
            <a:pPr algn="l">
              <a:lnSpc>
                <a:spcPts val="10157"/>
              </a:lnSpc>
            </a:pPr>
            <a:r>
              <a:rPr lang="en-US" sz="10806" b="1" spc="-529" dirty="0">
                <a:solidFill>
                  <a:srgbClr val="EFEFEF"/>
                </a:solidFill>
                <a:latin typeface="TT Hoves Bold"/>
                <a:ea typeface="TT Hoves Bold"/>
                <a:cs typeface="TT Hoves Bold"/>
                <a:sym typeface="TT Hoves Bold"/>
              </a:rPr>
              <a:t>02</a:t>
            </a:r>
          </a:p>
        </p:txBody>
      </p:sp>
      <p:sp>
        <p:nvSpPr>
          <p:cNvPr id="30" name="TextBox 30"/>
          <p:cNvSpPr txBox="1"/>
          <p:nvPr/>
        </p:nvSpPr>
        <p:spPr>
          <a:xfrm>
            <a:off x="1509697" y="7332211"/>
            <a:ext cx="2628856"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03</a:t>
            </a:r>
          </a:p>
        </p:txBody>
      </p:sp>
      <p:sp>
        <p:nvSpPr>
          <p:cNvPr id="31" name="TextBox 31"/>
          <p:cNvSpPr txBox="1"/>
          <p:nvPr/>
        </p:nvSpPr>
        <p:spPr>
          <a:xfrm>
            <a:off x="12102381" y="1798260"/>
            <a:ext cx="1999455"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04</a:t>
            </a:r>
          </a:p>
        </p:txBody>
      </p:sp>
      <p:sp>
        <p:nvSpPr>
          <p:cNvPr id="32" name="TextBox 32"/>
          <p:cNvSpPr txBox="1"/>
          <p:nvPr/>
        </p:nvSpPr>
        <p:spPr>
          <a:xfrm>
            <a:off x="12102381" y="4523717"/>
            <a:ext cx="2628856"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05</a:t>
            </a:r>
          </a:p>
        </p:txBody>
      </p:sp>
      <p:sp>
        <p:nvSpPr>
          <p:cNvPr id="33" name="TextBox 33"/>
          <p:cNvSpPr txBox="1"/>
          <p:nvPr/>
        </p:nvSpPr>
        <p:spPr>
          <a:xfrm>
            <a:off x="12102381" y="7304532"/>
            <a:ext cx="2628856"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06</a:t>
            </a:r>
          </a:p>
        </p:txBody>
      </p:sp>
      <p:sp>
        <p:nvSpPr>
          <p:cNvPr id="34" name="TextBox 34"/>
          <p:cNvSpPr txBox="1"/>
          <p:nvPr/>
        </p:nvSpPr>
        <p:spPr>
          <a:xfrm>
            <a:off x="3077296" y="1504784"/>
            <a:ext cx="3380904" cy="1884898"/>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HTML :</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b="1" spc="-97">
                <a:solidFill>
                  <a:srgbClr val="EFEFEF"/>
                </a:solidFill>
                <a:latin typeface="TT Hoves Bold"/>
                <a:ea typeface="TT Hoves Bold"/>
                <a:cs typeface="TT Hoves Bold"/>
                <a:sym typeface="TT Hoves Bold"/>
              </a:rPr>
              <a:t>I</a:t>
            </a:r>
            <a:r>
              <a:rPr lang="en-US" sz="1988" spc="-97">
                <a:solidFill>
                  <a:srgbClr val="EFEFEF"/>
                </a:solidFill>
                <a:latin typeface="TT Hoves"/>
                <a:ea typeface="TT Hoves"/>
                <a:cs typeface="TT Hoves"/>
                <a:sym typeface="TT Hoves"/>
              </a:rPr>
              <a:t> used HTML5 to structure the content semantically and CSS3 (including Flexbox and Grid) to create a modern, responsive design.</a:t>
            </a:r>
          </a:p>
        </p:txBody>
      </p:sp>
      <p:sp>
        <p:nvSpPr>
          <p:cNvPr id="35" name="TextBox 35"/>
          <p:cNvSpPr txBox="1"/>
          <p:nvPr/>
        </p:nvSpPr>
        <p:spPr>
          <a:xfrm>
            <a:off x="3235035" y="3969228"/>
            <a:ext cx="3380904" cy="2342098"/>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CSS:</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spc="-97">
                <a:solidFill>
                  <a:srgbClr val="EFEFEF"/>
                </a:solidFill>
                <a:latin typeface="TT Hoves"/>
                <a:ea typeface="TT Hoves"/>
                <a:cs typeface="TT Hoves"/>
                <a:sym typeface="TT Hoves"/>
              </a:rPr>
              <a:t>I implemented modern CSS3 layout techniques, specifically Flexbox and Grid. This was essential for creating a fully responsive design that looks great on any device.</a:t>
            </a:r>
          </a:p>
        </p:txBody>
      </p:sp>
      <p:sp>
        <p:nvSpPr>
          <p:cNvPr id="36" name="TextBox 36"/>
          <p:cNvSpPr txBox="1"/>
          <p:nvPr/>
        </p:nvSpPr>
        <p:spPr>
          <a:xfrm>
            <a:off x="13878396" y="1276184"/>
            <a:ext cx="3380904" cy="2342098"/>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LIBRARIES :</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spc="-97">
                <a:solidFill>
                  <a:srgbClr val="EFEFEF"/>
                </a:solidFill>
                <a:latin typeface="TT Hoves"/>
                <a:ea typeface="TT Hoves"/>
                <a:cs typeface="TT Hoves"/>
                <a:sym typeface="TT Hoves"/>
              </a:rPr>
              <a:t>To add professional animations and features, I integrated external libraries like AOS (Animate On Scroll) and SwiperJS. This gave me practical experience in reading documentation .</a:t>
            </a:r>
          </a:p>
        </p:txBody>
      </p:sp>
      <p:sp>
        <p:nvSpPr>
          <p:cNvPr id="37" name="TextBox 37"/>
          <p:cNvSpPr txBox="1"/>
          <p:nvPr/>
        </p:nvSpPr>
        <p:spPr>
          <a:xfrm>
            <a:off x="13878396" y="4056096"/>
            <a:ext cx="3380904" cy="2342098"/>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GIT &amp; GITHUB :</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b="1" spc="-97">
                <a:solidFill>
                  <a:srgbClr val="EFEFEF"/>
                </a:solidFill>
                <a:latin typeface="TT Hoves Bold"/>
                <a:ea typeface="TT Hoves Bold"/>
                <a:cs typeface="TT Hoves Bold"/>
                <a:sym typeface="TT Hoves Bold"/>
              </a:rPr>
              <a:t>I</a:t>
            </a:r>
            <a:r>
              <a:rPr lang="en-US" sz="1988" spc="-97">
                <a:solidFill>
                  <a:srgbClr val="EFEFEF"/>
                </a:solidFill>
                <a:latin typeface="TT Hoves"/>
                <a:ea typeface="TT Hoves"/>
                <a:cs typeface="TT Hoves"/>
                <a:sym typeface="TT Hoves"/>
              </a:rPr>
              <a:t> used HTML5 to structure I used Git to track changes and GitHub to host my code. This helped me manage my project effectively and allowed me to create a public repository to share my work.</a:t>
            </a:r>
          </a:p>
        </p:txBody>
      </p:sp>
      <p:sp>
        <p:nvSpPr>
          <p:cNvPr id="38" name="TextBox 38"/>
          <p:cNvSpPr txBox="1"/>
          <p:nvPr/>
        </p:nvSpPr>
        <p:spPr>
          <a:xfrm>
            <a:off x="3235035" y="6722364"/>
            <a:ext cx="3380904" cy="2342098"/>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JavaScript :</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spc="-97">
                <a:solidFill>
                  <a:srgbClr val="EFEFEF"/>
                </a:solidFill>
                <a:latin typeface="TT Hoves"/>
                <a:ea typeface="TT Hoves"/>
                <a:cs typeface="TT Hoves"/>
                <a:sym typeface="TT Hoves"/>
              </a:rPr>
              <a:t>I wrote custom JavaScript from scratch to power the interactive features. This included DOM manipulation for the dynamic typing effect and event handling for the filterable project gallery</a:t>
            </a:r>
            <a:r>
              <a:rPr lang="en-US" sz="1988" b="1" spc="-97">
                <a:solidFill>
                  <a:srgbClr val="EFEFEF"/>
                </a:solidFill>
                <a:latin typeface="TT Hoves Bold"/>
                <a:ea typeface="TT Hoves Bold"/>
                <a:cs typeface="TT Hoves Bold"/>
                <a:sym typeface="TT Hoves Bold"/>
              </a:rPr>
              <a:t>.</a:t>
            </a:r>
          </a:p>
        </p:txBody>
      </p:sp>
      <p:sp>
        <p:nvSpPr>
          <p:cNvPr id="39" name="TextBox 39"/>
          <p:cNvSpPr txBox="1"/>
          <p:nvPr/>
        </p:nvSpPr>
        <p:spPr>
          <a:xfrm>
            <a:off x="13878396" y="7131763"/>
            <a:ext cx="3380904" cy="1656298"/>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DESIGN ASSETS :</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spc="-97">
                <a:solidFill>
                  <a:srgbClr val="EFEFEF"/>
                </a:solidFill>
                <a:latin typeface="TT Hoves"/>
                <a:ea typeface="TT Hoves"/>
                <a:cs typeface="TT Hoves"/>
                <a:sym typeface="TT Hoves"/>
              </a:rPr>
              <a:t>To enhance the UI, I used Google Fonts for clean typography and icon libraries like Font Awesome</a:t>
            </a:r>
          </a:p>
        </p:txBody>
      </p:sp>
      <p:pic>
        <p:nvPicPr>
          <p:cNvPr id="40" name="Picture 39">
            <a:extLst>
              <a:ext uri="{FF2B5EF4-FFF2-40B4-BE49-F238E27FC236}">
                <a16:creationId xmlns:a16="http://schemas.microsoft.com/office/drawing/2014/main" id="{BBB52E6A-B2BD-BEC2-8023-EA1AC0BF55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550" y="9474037"/>
            <a:ext cx="5391150" cy="647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7358519" y="1995800"/>
            <a:ext cx="4609698" cy="543560"/>
          </a:xfrm>
          <a:prstGeom prst="rect">
            <a:avLst/>
          </a:prstGeom>
        </p:spPr>
        <p:txBody>
          <a:bodyPr lIns="0" tIns="0" rIns="0" bIns="0" rtlCol="0" anchor="t">
            <a:spAutoFit/>
          </a:bodyPr>
          <a:lstStyle/>
          <a:p>
            <a:pPr algn="just">
              <a:lnSpc>
                <a:spcPts val="4119"/>
              </a:lnSpc>
            </a:pPr>
            <a:r>
              <a:rPr lang="en-US" sz="3999" b="1">
                <a:solidFill>
                  <a:srgbClr val="343434"/>
                </a:solidFill>
                <a:latin typeface="TT Hoves Bold"/>
                <a:ea typeface="TT Hoves Bold"/>
                <a:cs typeface="TT Hoves Bold"/>
                <a:sym typeface="TT Hoves Bold"/>
              </a:rPr>
              <a:t>CSS GRID</a:t>
            </a:r>
          </a:p>
        </p:txBody>
      </p:sp>
      <p:sp>
        <p:nvSpPr>
          <p:cNvPr id="3" name="TextBox 3"/>
          <p:cNvSpPr txBox="1"/>
          <p:nvPr/>
        </p:nvSpPr>
        <p:spPr>
          <a:xfrm>
            <a:off x="7358519" y="5586725"/>
            <a:ext cx="5016118" cy="543561"/>
          </a:xfrm>
          <a:prstGeom prst="rect">
            <a:avLst/>
          </a:prstGeom>
        </p:spPr>
        <p:txBody>
          <a:bodyPr lIns="0" tIns="0" rIns="0" bIns="0" rtlCol="0" anchor="t">
            <a:spAutoFit/>
          </a:bodyPr>
          <a:lstStyle/>
          <a:p>
            <a:pPr algn="just">
              <a:lnSpc>
                <a:spcPts val="4120"/>
              </a:lnSpc>
            </a:pPr>
            <a:r>
              <a:rPr lang="en-US" sz="4000" b="1">
                <a:solidFill>
                  <a:srgbClr val="343434"/>
                </a:solidFill>
                <a:latin typeface="TT Hoves Bold"/>
                <a:ea typeface="TT Hoves Bold"/>
                <a:cs typeface="TT Hoves Bold"/>
                <a:sym typeface="TT Hoves Bold"/>
              </a:rPr>
              <a:t>UX STRUCTURE</a:t>
            </a:r>
          </a:p>
        </p:txBody>
      </p:sp>
      <p:sp>
        <p:nvSpPr>
          <p:cNvPr id="4" name="TextBox 4"/>
          <p:cNvSpPr txBox="1"/>
          <p:nvPr/>
        </p:nvSpPr>
        <p:spPr>
          <a:xfrm>
            <a:off x="7358519" y="2874005"/>
            <a:ext cx="2646492" cy="2636520"/>
          </a:xfrm>
          <a:prstGeom prst="rect">
            <a:avLst/>
          </a:prstGeom>
        </p:spPr>
        <p:txBody>
          <a:bodyPr lIns="0" tIns="0" rIns="0" bIns="0" rtlCol="0" anchor="t">
            <a:spAutoFit/>
          </a:bodyPr>
          <a:lstStyle/>
          <a:p>
            <a:pPr marL="323850" lvl="1" indent="-161925" algn="just">
              <a:lnSpc>
                <a:spcPts val="2340"/>
              </a:lnSpc>
              <a:buFont typeface="Arial"/>
              <a:buChar char="•"/>
            </a:pPr>
            <a:r>
              <a:rPr lang="en-US" sz="1500">
                <a:solidFill>
                  <a:srgbClr val="343434"/>
                </a:solidFill>
                <a:latin typeface="TT Hoves"/>
                <a:ea typeface="TT Hoves"/>
                <a:cs typeface="TT Hoves"/>
                <a:sym typeface="TT Hoves"/>
              </a:rPr>
              <a:t>I used CSS Grid to create the website’s main two-column structure. It establishes a fixed column for the profile and a flexible one for content, ensuring a clean and organized layout on desktop screens.</a:t>
            </a:r>
          </a:p>
          <a:p>
            <a:pPr algn="just">
              <a:lnSpc>
                <a:spcPts val="2340"/>
              </a:lnSpc>
            </a:pPr>
            <a:endParaRPr lang="en-US" sz="1500">
              <a:solidFill>
                <a:srgbClr val="343434"/>
              </a:solidFill>
              <a:latin typeface="TT Hoves"/>
              <a:ea typeface="TT Hoves"/>
              <a:cs typeface="TT Hoves"/>
              <a:sym typeface="TT Hoves"/>
            </a:endParaRPr>
          </a:p>
        </p:txBody>
      </p:sp>
      <p:sp>
        <p:nvSpPr>
          <p:cNvPr id="5" name="TextBox 5"/>
          <p:cNvSpPr txBox="1"/>
          <p:nvPr/>
        </p:nvSpPr>
        <p:spPr>
          <a:xfrm>
            <a:off x="7358519" y="6820626"/>
            <a:ext cx="2732862" cy="2931795"/>
          </a:xfrm>
          <a:prstGeom prst="rect">
            <a:avLst/>
          </a:prstGeom>
        </p:spPr>
        <p:txBody>
          <a:bodyPr lIns="0" tIns="0" rIns="0" bIns="0" rtlCol="0" anchor="t">
            <a:spAutoFit/>
          </a:bodyPr>
          <a:lstStyle/>
          <a:p>
            <a:pPr marL="323850" lvl="1" indent="-161925" algn="just">
              <a:lnSpc>
                <a:spcPts val="2340"/>
              </a:lnSpc>
              <a:buFont typeface="Arial"/>
              <a:buChar char="•"/>
            </a:pPr>
            <a:r>
              <a:rPr lang="en-US" sz="1500">
                <a:solidFill>
                  <a:srgbClr val="343434"/>
                </a:solidFill>
                <a:latin typeface="TT Hoves"/>
                <a:ea typeface="TT Hoves"/>
                <a:cs typeface="TT Hoves"/>
                <a:sym typeface="TT Hoves"/>
              </a:rPr>
              <a:t>The site is a single page with a logical flow. A sticky navigation sidebar allows users to easily jump between sections without losing their place, creating an intuitive and seamless browsing experience from start to finish.</a:t>
            </a:r>
          </a:p>
          <a:p>
            <a:pPr algn="just">
              <a:lnSpc>
                <a:spcPts val="2340"/>
              </a:lnSpc>
            </a:pPr>
            <a:endParaRPr lang="en-US" sz="1500">
              <a:solidFill>
                <a:srgbClr val="343434"/>
              </a:solidFill>
              <a:latin typeface="TT Hoves"/>
              <a:ea typeface="TT Hoves"/>
              <a:cs typeface="TT Hoves"/>
              <a:sym typeface="TT Hoves"/>
            </a:endParaRPr>
          </a:p>
        </p:txBody>
      </p:sp>
      <p:sp>
        <p:nvSpPr>
          <p:cNvPr id="6" name="TextBox 6"/>
          <p:cNvSpPr txBox="1"/>
          <p:nvPr/>
        </p:nvSpPr>
        <p:spPr>
          <a:xfrm>
            <a:off x="13103723" y="1575430"/>
            <a:ext cx="4784397" cy="1057910"/>
          </a:xfrm>
          <a:prstGeom prst="rect">
            <a:avLst/>
          </a:prstGeom>
        </p:spPr>
        <p:txBody>
          <a:bodyPr lIns="0" tIns="0" rIns="0" bIns="0" rtlCol="0" anchor="t">
            <a:spAutoFit/>
          </a:bodyPr>
          <a:lstStyle/>
          <a:p>
            <a:pPr algn="just">
              <a:lnSpc>
                <a:spcPts val="4119"/>
              </a:lnSpc>
            </a:pPr>
            <a:r>
              <a:rPr lang="en-US" sz="3999" b="1">
                <a:solidFill>
                  <a:srgbClr val="343434"/>
                </a:solidFill>
                <a:latin typeface="TT Hoves Bold"/>
                <a:ea typeface="TT Hoves Bold"/>
                <a:cs typeface="TT Hoves Bold"/>
                <a:sym typeface="TT Hoves Bold"/>
              </a:rPr>
              <a:t>RESPONSIVE DESIGN</a:t>
            </a:r>
          </a:p>
        </p:txBody>
      </p:sp>
      <p:sp>
        <p:nvSpPr>
          <p:cNvPr id="7" name="TextBox 7"/>
          <p:cNvSpPr txBox="1"/>
          <p:nvPr/>
        </p:nvSpPr>
        <p:spPr>
          <a:xfrm>
            <a:off x="13103723" y="2797944"/>
            <a:ext cx="2747991" cy="2931795"/>
          </a:xfrm>
          <a:prstGeom prst="rect">
            <a:avLst/>
          </a:prstGeom>
        </p:spPr>
        <p:txBody>
          <a:bodyPr lIns="0" tIns="0" rIns="0" bIns="0" rtlCol="0" anchor="t">
            <a:spAutoFit/>
          </a:bodyPr>
          <a:lstStyle/>
          <a:p>
            <a:pPr marL="323850" lvl="1" indent="-161925" algn="just">
              <a:lnSpc>
                <a:spcPts val="2340"/>
              </a:lnSpc>
              <a:buFont typeface="Arial"/>
              <a:buChar char="•"/>
            </a:pPr>
            <a:r>
              <a:rPr lang="en-US" sz="1500">
                <a:solidFill>
                  <a:srgbClr val="343434"/>
                </a:solidFill>
                <a:latin typeface="TT Hoves"/>
                <a:ea typeface="TT Hoves"/>
                <a:cs typeface="TT Hoves"/>
                <a:sym typeface="TT Hoves"/>
              </a:rPr>
              <a:t>The portfolio uses Media Queries to adapt its layout for different devices. On smaller screens like phones, the two-column grid collapses into a single, stacked column, ensuring the content is always easy to read and navigate.</a:t>
            </a:r>
          </a:p>
          <a:p>
            <a:pPr algn="just">
              <a:lnSpc>
                <a:spcPts val="2340"/>
              </a:lnSpc>
            </a:pPr>
            <a:endParaRPr lang="en-US" sz="1500">
              <a:solidFill>
                <a:srgbClr val="343434"/>
              </a:solidFill>
              <a:latin typeface="TT Hoves"/>
              <a:ea typeface="TT Hoves"/>
              <a:cs typeface="TT Hoves"/>
              <a:sym typeface="TT Hoves"/>
            </a:endParaRPr>
          </a:p>
        </p:txBody>
      </p:sp>
      <p:sp>
        <p:nvSpPr>
          <p:cNvPr id="8" name="Freeform 8"/>
          <p:cNvSpPr/>
          <p:nvPr/>
        </p:nvSpPr>
        <p:spPr>
          <a:xfrm>
            <a:off x="12823805" y="5974763"/>
            <a:ext cx="7624730" cy="7624730"/>
          </a:xfrm>
          <a:custGeom>
            <a:avLst/>
            <a:gdLst/>
            <a:ahLst/>
            <a:cxnLst/>
            <a:rect l="l" t="t" r="r" b="b"/>
            <a:pathLst>
              <a:path w="7624730" h="7624730">
                <a:moveTo>
                  <a:pt x="0" y="0"/>
                </a:moveTo>
                <a:lnTo>
                  <a:pt x="7624731" y="0"/>
                </a:lnTo>
                <a:lnTo>
                  <a:pt x="7624731" y="7624730"/>
                </a:lnTo>
                <a:lnTo>
                  <a:pt x="0" y="762473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3103723" y="5586725"/>
            <a:ext cx="5184277" cy="543561"/>
          </a:xfrm>
          <a:prstGeom prst="rect">
            <a:avLst/>
          </a:prstGeom>
        </p:spPr>
        <p:txBody>
          <a:bodyPr lIns="0" tIns="0" rIns="0" bIns="0" rtlCol="0" anchor="t">
            <a:spAutoFit/>
          </a:bodyPr>
          <a:lstStyle/>
          <a:p>
            <a:pPr algn="just">
              <a:lnSpc>
                <a:spcPts val="4120"/>
              </a:lnSpc>
            </a:pPr>
            <a:r>
              <a:rPr lang="en-US" sz="4000" b="1">
                <a:solidFill>
                  <a:srgbClr val="343434"/>
                </a:solidFill>
                <a:latin typeface="TT Hoves Bold"/>
                <a:ea typeface="TT Hoves Bold"/>
                <a:cs typeface="TT Hoves Bold"/>
                <a:sym typeface="TT Hoves Bold"/>
              </a:rPr>
              <a:t>DARK/LIGHT MODE</a:t>
            </a:r>
          </a:p>
        </p:txBody>
      </p:sp>
      <p:sp>
        <p:nvSpPr>
          <p:cNvPr id="10" name="TextBox 10"/>
          <p:cNvSpPr txBox="1"/>
          <p:nvPr/>
        </p:nvSpPr>
        <p:spPr>
          <a:xfrm>
            <a:off x="13103723" y="6820626"/>
            <a:ext cx="2646492" cy="2636520"/>
          </a:xfrm>
          <a:prstGeom prst="rect">
            <a:avLst/>
          </a:prstGeom>
        </p:spPr>
        <p:txBody>
          <a:bodyPr lIns="0" tIns="0" rIns="0" bIns="0" rtlCol="0" anchor="t">
            <a:spAutoFit/>
          </a:bodyPr>
          <a:lstStyle/>
          <a:p>
            <a:pPr marL="323850" lvl="1" indent="-161925" algn="just">
              <a:lnSpc>
                <a:spcPts val="2340"/>
              </a:lnSpc>
              <a:buFont typeface="Arial"/>
              <a:buChar char="•"/>
            </a:pPr>
            <a:r>
              <a:rPr lang="en-US" sz="1500">
                <a:solidFill>
                  <a:srgbClr val="343434"/>
                </a:solidFill>
                <a:latin typeface="TT Hoves"/>
                <a:ea typeface="TT Hoves"/>
                <a:cs typeface="TT Hoves"/>
                <a:sym typeface="TT Hoves"/>
              </a:rPr>
              <a:t>I implemented a switchable theme using CSS variables for the colors. JavaScript toggles a class to apply the new theme and saves the user's choice in localStorage, so their preference is remembered on future visits.</a:t>
            </a:r>
          </a:p>
        </p:txBody>
      </p:sp>
      <p:grpSp>
        <p:nvGrpSpPr>
          <p:cNvPr id="11" name="Group 11"/>
          <p:cNvGrpSpPr/>
          <p:nvPr/>
        </p:nvGrpSpPr>
        <p:grpSpPr>
          <a:xfrm>
            <a:off x="6898774" y="2154593"/>
            <a:ext cx="273982" cy="245024"/>
            <a:chOff x="0" y="0"/>
            <a:chExt cx="91718" cy="82024"/>
          </a:xfrm>
        </p:grpSpPr>
        <p:sp>
          <p:nvSpPr>
            <p:cNvPr id="12" name="Freeform 12"/>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3" name="TextBox 13"/>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14" name="Group 14"/>
          <p:cNvGrpSpPr/>
          <p:nvPr/>
        </p:nvGrpSpPr>
        <p:grpSpPr>
          <a:xfrm>
            <a:off x="6898774" y="5729739"/>
            <a:ext cx="273982" cy="245024"/>
            <a:chOff x="0" y="0"/>
            <a:chExt cx="91718" cy="82024"/>
          </a:xfrm>
        </p:grpSpPr>
        <p:sp>
          <p:nvSpPr>
            <p:cNvPr id="15" name="Freeform 15"/>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6" name="TextBox 16"/>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17" name="Group 17"/>
          <p:cNvGrpSpPr/>
          <p:nvPr/>
        </p:nvGrpSpPr>
        <p:grpSpPr>
          <a:xfrm>
            <a:off x="12686814" y="5729739"/>
            <a:ext cx="273982" cy="245024"/>
            <a:chOff x="0" y="0"/>
            <a:chExt cx="91718" cy="82024"/>
          </a:xfrm>
        </p:grpSpPr>
        <p:sp>
          <p:nvSpPr>
            <p:cNvPr id="18" name="Freeform 18"/>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9" name="TextBox 19"/>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20" name="Group 20"/>
          <p:cNvGrpSpPr/>
          <p:nvPr/>
        </p:nvGrpSpPr>
        <p:grpSpPr>
          <a:xfrm>
            <a:off x="12686814" y="2097443"/>
            <a:ext cx="273982" cy="245024"/>
            <a:chOff x="0" y="0"/>
            <a:chExt cx="91718" cy="82024"/>
          </a:xfrm>
        </p:grpSpPr>
        <p:sp>
          <p:nvSpPr>
            <p:cNvPr id="21" name="Freeform 21"/>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22" name="TextBox 22"/>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23" name="Group 23"/>
          <p:cNvGrpSpPr/>
          <p:nvPr/>
        </p:nvGrpSpPr>
        <p:grpSpPr>
          <a:xfrm>
            <a:off x="-1822665" y="-795948"/>
            <a:ext cx="5902038" cy="11878896"/>
            <a:chOff x="0" y="0"/>
            <a:chExt cx="1554446" cy="3128598"/>
          </a:xfrm>
        </p:grpSpPr>
        <p:sp>
          <p:nvSpPr>
            <p:cNvPr id="24" name="Freeform 24"/>
            <p:cNvSpPr/>
            <p:nvPr/>
          </p:nvSpPr>
          <p:spPr>
            <a:xfrm>
              <a:off x="0" y="0"/>
              <a:ext cx="1554446" cy="3128598"/>
            </a:xfrm>
            <a:custGeom>
              <a:avLst/>
              <a:gdLst/>
              <a:ahLst/>
              <a:cxnLst/>
              <a:rect l="l" t="t" r="r" b="b"/>
              <a:pathLst>
                <a:path w="1554446" h="3128598">
                  <a:moveTo>
                    <a:pt x="0" y="0"/>
                  </a:moveTo>
                  <a:lnTo>
                    <a:pt x="1554446" y="0"/>
                  </a:lnTo>
                  <a:lnTo>
                    <a:pt x="1554446" y="3128598"/>
                  </a:lnTo>
                  <a:lnTo>
                    <a:pt x="0" y="3128598"/>
                  </a:lnTo>
                  <a:close/>
                </a:path>
              </a:pathLst>
            </a:custGeom>
            <a:solidFill>
              <a:srgbClr val="0003FF"/>
            </a:solidFill>
          </p:spPr>
        </p:sp>
        <p:sp>
          <p:nvSpPr>
            <p:cNvPr id="25" name="TextBox 25"/>
            <p:cNvSpPr txBox="1"/>
            <p:nvPr/>
          </p:nvSpPr>
          <p:spPr>
            <a:xfrm>
              <a:off x="0" y="-57150"/>
              <a:ext cx="1554446" cy="3185748"/>
            </a:xfrm>
            <a:prstGeom prst="rect">
              <a:avLst/>
            </a:prstGeom>
          </p:spPr>
          <p:txBody>
            <a:bodyPr lIns="50800" tIns="50800" rIns="50800" bIns="50800" rtlCol="0" anchor="ctr"/>
            <a:lstStyle/>
            <a:p>
              <a:pPr algn="ctr">
                <a:lnSpc>
                  <a:spcPts val="3639"/>
                </a:lnSpc>
              </a:pPr>
              <a:endParaRPr/>
            </a:p>
          </p:txBody>
        </p:sp>
      </p:grpSp>
      <p:sp>
        <p:nvSpPr>
          <p:cNvPr id="26" name="TextBox 26"/>
          <p:cNvSpPr txBox="1"/>
          <p:nvPr/>
        </p:nvSpPr>
        <p:spPr>
          <a:xfrm rot="-5400000">
            <a:off x="-2377008" y="4013400"/>
            <a:ext cx="10287000" cy="2260202"/>
          </a:xfrm>
          <a:prstGeom prst="rect">
            <a:avLst/>
          </a:prstGeom>
        </p:spPr>
        <p:txBody>
          <a:bodyPr lIns="0" tIns="0" rIns="0" bIns="0" rtlCol="0" anchor="t">
            <a:spAutoFit/>
          </a:bodyPr>
          <a:lstStyle/>
          <a:p>
            <a:pPr algn="l">
              <a:lnSpc>
                <a:spcPts val="16913"/>
              </a:lnSpc>
            </a:pPr>
            <a:r>
              <a:rPr lang="en-US" sz="16913" b="1" spc="-811">
                <a:solidFill>
                  <a:srgbClr val="EFEFEF"/>
                </a:solidFill>
                <a:latin typeface="TT Hoves Bold"/>
                <a:ea typeface="TT Hoves Bold"/>
                <a:cs typeface="TT Hoves Bold"/>
                <a:sym typeface="TT Hoves Bold"/>
              </a:rPr>
              <a:t>Design</a:t>
            </a:r>
          </a:p>
        </p:txBody>
      </p:sp>
      <p:sp>
        <p:nvSpPr>
          <p:cNvPr id="27" name="TextBox 27"/>
          <p:cNvSpPr txBox="1"/>
          <p:nvPr/>
        </p:nvSpPr>
        <p:spPr>
          <a:xfrm>
            <a:off x="-707284" y="-253023"/>
            <a:ext cx="3677731" cy="2845012"/>
          </a:xfrm>
          <a:prstGeom prst="rect">
            <a:avLst/>
          </a:prstGeom>
        </p:spPr>
        <p:txBody>
          <a:bodyPr lIns="0" tIns="0" rIns="0" bIns="0" rtlCol="0" anchor="t">
            <a:spAutoFit/>
          </a:bodyPr>
          <a:lstStyle/>
          <a:p>
            <a:pPr algn="l">
              <a:lnSpc>
                <a:spcPts val="20906"/>
              </a:lnSpc>
            </a:pPr>
            <a:r>
              <a:rPr lang="en-US" sz="22241" b="1" spc="-1089">
                <a:solidFill>
                  <a:srgbClr val="EFEFEF"/>
                </a:solidFill>
                <a:latin typeface="TT Hoves Bold"/>
                <a:ea typeface="TT Hoves Bold"/>
                <a:cs typeface="TT Hoves Bold"/>
                <a:sym typeface="TT Hoves Bold"/>
              </a:rPr>
              <a:t>07</a:t>
            </a:r>
          </a:p>
        </p:txBody>
      </p:sp>
      <p:sp>
        <p:nvSpPr>
          <p:cNvPr id="28" name="TextBox 28"/>
          <p:cNvSpPr txBox="1"/>
          <p:nvPr/>
        </p:nvSpPr>
        <p:spPr>
          <a:xfrm>
            <a:off x="6442289" y="429260"/>
            <a:ext cx="11731582" cy="688970"/>
          </a:xfrm>
          <a:prstGeom prst="rect">
            <a:avLst/>
          </a:prstGeom>
        </p:spPr>
        <p:txBody>
          <a:bodyPr lIns="0" tIns="0" rIns="0" bIns="0" rtlCol="0" anchor="t">
            <a:spAutoFit/>
          </a:bodyPr>
          <a:lstStyle/>
          <a:p>
            <a:pPr algn="l">
              <a:lnSpc>
                <a:spcPts val="5166"/>
              </a:lnSpc>
            </a:pPr>
            <a:r>
              <a:rPr lang="en-US" sz="5325" b="1" spc="-250">
                <a:solidFill>
                  <a:srgbClr val="343434"/>
                </a:solidFill>
                <a:latin typeface="TT Hoves Bold"/>
                <a:ea typeface="TT Hoves Bold"/>
                <a:cs typeface="TT Hoves Bold"/>
                <a:sym typeface="TT Hoves Bold"/>
              </a:rPr>
              <a:t>POTFOLIO DESIGN AND LAYOUT</a:t>
            </a:r>
          </a:p>
        </p:txBody>
      </p:sp>
      <p:pic>
        <p:nvPicPr>
          <p:cNvPr id="29" name="Picture 28">
            <a:extLst>
              <a:ext uri="{FF2B5EF4-FFF2-40B4-BE49-F238E27FC236}">
                <a16:creationId xmlns:a16="http://schemas.microsoft.com/office/drawing/2014/main" id="{F32F14CE-BA8A-D250-0876-2C1F95471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1477" y="9639300"/>
            <a:ext cx="5391150" cy="647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1672061" y="1025292"/>
            <a:ext cx="5587239" cy="2662922"/>
            <a:chOff x="0" y="0"/>
            <a:chExt cx="2065940" cy="984643"/>
          </a:xfrm>
        </p:grpSpPr>
        <p:sp>
          <p:nvSpPr>
            <p:cNvPr id="3" name="Freeform 3"/>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4" name="TextBox 4"/>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13416809" y="7139097"/>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08</a:t>
            </a:r>
          </a:p>
        </p:txBody>
      </p:sp>
      <p:grpSp>
        <p:nvGrpSpPr>
          <p:cNvPr id="6" name="Group 6"/>
          <p:cNvGrpSpPr/>
          <p:nvPr/>
        </p:nvGrpSpPr>
        <p:grpSpPr>
          <a:xfrm>
            <a:off x="11672061" y="3808631"/>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8" name="TextBox 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1672061" y="6595378"/>
            <a:ext cx="5587239" cy="2662922"/>
            <a:chOff x="0" y="0"/>
            <a:chExt cx="2065940" cy="984643"/>
          </a:xfrm>
        </p:grpSpPr>
        <p:sp>
          <p:nvSpPr>
            <p:cNvPr id="10" name="Freeform 10"/>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11" name="TextBox 1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2" name="Freeform 12"/>
          <p:cNvSpPr/>
          <p:nvPr/>
        </p:nvSpPr>
        <p:spPr>
          <a:xfrm>
            <a:off x="-3126789" y="-2986203"/>
            <a:ext cx="9584989" cy="9584989"/>
          </a:xfrm>
          <a:custGeom>
            <a:avLst/>
            <a:gdLst/>
            <a:ahLst/>
            <a:cxnLst/>
            <a:rect l="l" t="t" r="r" b="b"/>
            <a:pathLst>
              <a:path w="9584989" h="9584989">
                <a:moveTo>
                  <a:pt x="0" y="0"/>
                </a:moveTo>
                <a:lnTo>
                  <a:pt x="9584989" y="0"/>
                </a:lnTo>
                <a:lnTo>
                  <a:pt x="9584989" y="9584989"/>
                </a:lnTo>
                <a:lnTo>
                  <a:pt x="0" y="95849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1028700" y="1028700"/>
            <a:ext cx="5587239" cy="2662922"/>
            <a:chOff x="0" y="0"/>
            <a:chExt cx="2065940" cy="984643"/>
          </a:xfrm>
        </p:grpSpPr>
        <p:sp>
          <p:nvSpPr>
            <p:cNvPr id="14" name="Freeform 14"/>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15" name="TextBox 15"/>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028700" y="3812039"/>
            <a:ext cx="5587239" cy="2662922"/>
            <a:chOff x="0" y="0"/>
            <a:chExt cx="2065940" cy="984643"/>
          </a:xfrm>
        </p:grpSpPr>
        <p:sp>
          <p:nvSpPr>
            <p:cNvPr id="17" name="Freeform 17"/>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18" name="TextBox 1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028700" y="6598786"/>
            <a:ext cx="5587239" cy="2662922"/>
            <a:chOff x="0" y="0"/>
            <a:chExt cx="2065940" cy="984643"/>
          </a:xfrm>
        </p:grpSpPr>
        <p:sp>
          <p:nvSpPr>
            <p:cNvPr id="20" name="Freeform 20"/>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21" name="TextBox 2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2" name="Freeform 22"/>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6777864" y="3911138"/>
            <a:ext cx="4894197" cy="1715661"/>
          </a:xfrm>
          <a:prstGeom prst="rect">
            <a:avLst/>
          </a:prstGeom>
        </p:spPr>
        <p:txBody>
          <a:bodyPr lIns="0" tIns="0" rIns="0" bIns="0" rtlCol="0" anchor="t">
            <a:spAutoFit/>
          </a:bodyPr>
          <a:lstStyle/>
          <a:p>
            <a:pPr algn="ctr">
              <a:lnSpc>
                <a:spcPts val="4466"/>
              </a:lnSpc>
            </a:pPr>
            <a:r>
              <a:rPr lang="en-US" sz="4604" b="1">
                <a:solidFill>
                  <a:srgbClr val="000000"/>
                </a:solidFill>
                <a:latin typeface="TT Hoves Bold"/>
                <a:ea typeface="TT Hoves Bold"/>
                <a:cs typeface="TT Hoves Bold"/>
                <a:sym typeface="TT Hoves Bold"/>
              </a:rPr>
              <a:t>FEATURES </a:t>
            </a:r>
          </a:p>
          <a:p>
            <a:pPr algn="ctr">
              <a:lnSpc>
                <a:spcPts val="4466"/>
              </a:lnSpc>
            </a:pPr>
            <a:r>
              <a:rPr lang="en-US" sz="4604" b="1">
                <a:solidFill>
                  <a:srgbClr val="000000"/>
                </a:solidFill>
                <a:latin typeface="TT Hoves Bold"/>
                <a:ea typeface="TT Hoves Bold"/>
                <a:cs typeface="TT Hoves Bold"/>
                <a:sym typeface="TT Hoves Bold"/>
              </a:rPr>
              <a:t>&amp;</a:t>
            </a:r>
          </a:p>
          <a:p>
            <a:pPr marL="0" lvl="1" indent="0" algn="ctr">
              <a:lnSpc>
                <a:spcPts val="4466"/>
              </a:lnSpc>
              <a:spcBef>
                <a:spcPct val="0"/>
              </a:spcBef>
            </a:pPr>
            <a:r>
              <a:rPr lang="en-US" sz="4604" b="1">
                <a:solidFill>
                  <a:srgbClr val="000000"/>
                </a:solidFill>
                <a:latin typeface="TT Hoves Bold"/>
                <a:ea typeface="TT Hoves Bold"/>
                <a:cs typeface="TT Hoves Bold"/>
                <a:sym typeface="TT Hoves Bold"/>
              </a:rPr>
              <a:t> FUNCTIONALITY</a:t>
            </a:r>
          </a:p>
        </p:txBody>
      </p:sp>
      <p:sp>
        <p:nvSpPr>
          <p:cNvPr id="27" name="TextBox 27"/>
          <p:cNvSpPr txBox="1"/>
          <p:nvPr/>
        </p:nvSpPr>
        <p:spPr>
          <a:xfrm>
            <a:off x="7362365" y="6159736"/>
            <a:ext cx="3563270" cy="396621"/>
          </a:xfrm>
          <a:prstGeom prst="rect">
            <a:avLst/>
          </a:prstGeom>
        </p:spPr>
        <p:txBody>
          <a:bodyPr lIns="0" tIns="0" rIns="0" bIns="0" rtlCol="0" anchor="t">
            <a:spAutoFit/>
          </a:bodyPr>
          <a:lstStyle/>
          <a:p>
            <a:pPr algn="ctr">
              <a:lnSpc>
                <a:spcPts val="3132"/>
              </a:lnSpc>
            </a:pPr>
            <a:r>
              <a:rPr lang="en-US" sz="2900">
                <a:solidFill>
                  <a:srgbClr val="000000"/>
                </a:solidFill>
                <a:latin typeface="TT Hoves"/>
                <a:ea typeface="TT Hoves"/>
                <a:cs typeface="TT Hoves"/>
                <a:sym typeface="TT Hoves"/>
              </a:rPr>
              <a:t>Exploring creativity</a:t>
            </a:r>
          </a:p>
        </p:txBody>
      </p:sp>
      <p:sp>
        <p:nvSpPr>
          <p:cNvPr id="28" name="TextBox 28"/>
          <p:cNvSpPr txBox="1"/>
          <p:nvPr/>
        </p:nvSpPr>
        <p:spPr>
          <a:xfrm>
            <a:off x="1319197" y="1825939"/>
            <a:ext cx="1786853"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01</a:t>
            </a:r>
          </a:p>
        </p:txBody>
      </p:sp>
      <p:sp>
        <p:nvSpPr>
          <p:cNvPr id="29" name="TextBox 29"/>
          <p:cNvSpPr txBox="1"/>
          <p:nvPr/>
        </p:nvSpPr>
        <p:spPr>
          <a:xfrm>
            <a:off x="1509697" y="4551396"/>
            <a:ext cx="2628856"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02</a:t>
            </a:r>
          </a:p>
        </p:txBody>
      </p:sp>
      <p:sp>
        <p:nvSpPr>
          <p:cNvPr id="30" name="TextBox 30"/>
          <p:cNvSpPr txBox="1"/>
          <p:nvPr/>
        </p:nvSpPr>
        <p:spPr>
          <a:xfrm>
            <a:off x="1509697" y="7332211"/>
            <a:ext cx="2628856"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03</a:t>
            </a:r>
          </a:p>
        </p:txBody>
      </p:sp>
      <p:sp>
        <p:nvSpPr>
          <p:cNvPr id="31" name="TextBox 31"/>
          <p:cNvSpPr txBox="1"/>
          <p:nvPr/>
        </p:nvSpPr>
        <p:spPr>
          <a:xfrm>
            <a:off x="12102381" y="1798260"/>
            <a:ext cx="1999455"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04</a:t>
            </a:r>
          </a:p>
        </p:txBody>
      </p:sp>
      <p:sp>
        <p:nvSpPr>
          <p:cNvPr id="32" name="TextBox 32"/>
          <p:cNvSpPr txBox="1"/>
          <p:nvPr/>
        </p:nvSpPr>
        <p:spPr>
          <a:xfrm>
            <a:off x="12102381" y="4523717"/>
            <a:ext cx="2628856"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05</a:t>
            </a:r>
          </a:p>
        </p:txBody>
      </p:sp>
      <p:sp>
        <p:nvSpPr>
          <p:cNvPr id="33" name="TextBox 33"/>
          <p:cNvSpPr txBox="1"/>
          <p:nvPr/>
        </p:nvSpPr>
        <p:spPr>
          <a:xfrm>
            <a:off x="12102381" y="7304532"/>
            <a:ext cx="2628856"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06</a:t>
            </a:r>
          </a:p>
        </p:txBody>
      </p:sp>
      <p:sp>
        <p:nvSpPr>
          <p:cNvPr id="34" name="TextBox 34"/>
          <p:cNvSpPr txBox="1"/>
          <p:nvPr/>
        </p:nvSpPr>
        <p:spPr>
          <a:xfrm>
            <a:off x="3077296" y="1144654"/>
            <a:ext cx="3380904" cy="2484973"/>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Animated Typing Effect :</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spc="-97">
                <a:solidFill>
                  <a:srgbClr val="EFEFEF"/>
                </a:solidFill>
                <a:latin typeface="TT Hoves"/>
                <a:ea typeface="TT Hoves"/>
                <a:cs typeface="TT Hoves"/>
                <a:sym typeface="TT Hoves"/>
              </a:rPr>
              <a:t>My script uses JavaScript to create a dynamic typing animation, cycling through my different professional roles to engage visitors from the start.</a:t>
            </a:r>
          </a:p>
        </p:txBody>
      </p:sp>
      <p:sp>
        <p:nvSpPr>
          <p:cNvPr id="35" name="TextBox 35"/>
          <p:cNvSpPr txBox="1"/>
          <p:nvPr/>
        </p:nvSpPr>
        <p:spPr>
          <a:xfrm>
            <a:off x="3235035" y="4082624"/>
            <a:ext cx="3380904" cy="2256373"/>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Live Project Filtering:</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spc="-97">
                <a:solidFill>
                  <a:srgbClr val="EFEFEF"/>
                </a:solidFill>
                <a:latin typeface="TT Hoves"/>
                <a:ea typeface="TT Hoves"/>
                <a:cs typeface="TT Hoves"/>
                <a:sym typeface="TT Hoves"/>
              </a:rPr>
              <a:t>Users can click filter buttons to instantly sort my projects by category. This provides a fast, seamless way to browse my work.</a:t>
            </a:r>
          </a:p>
        </p:txBody>
      </p:sp>
      <p:sp>
        <p:nvSpPr>
          <p:cNvPr id="36" name="TextBox 36"/>
          <p:cNvSpPr txBox="1"/>
          <p:nvPr/>
        </p:nvSpPr>
        <p:spPr>
          <a:xfrm>
            <a:off x="13878396" y="1160864"/>
            <a:ext cx="3380904" cy="2484973"/>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Dark/Light Mode with Memory :</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spc="-97">
                <a:solidFill>
                  <a:srgbClr val="EFEFEF"/>
                </a:solidFill>
                <a:latin typeface="TT Hoves"/>
                <a:ea typeface="TT Hoves"/>
                <a:cs typeface="TT Hoves"/>
                <a:sym typeface="TT Hoves"/>
              </a:rPr>
              <a:t>A theme toggle switches between dark and light modes. JavaScript saves the user's choice in localStorage, remembering their preference for their next visit.</a:t>
            </a:r>
          </a:p>
        </p:txBody>
      </p:sp>
      <p:sp>
        <p:nvSpPr>
          <p:cNvPr id="37" name="TextBox 37"/>
          <p:cNvSpPr txBox="1"/>
          <p:nvPr/>
        </p:nvSpPr>
        <p:spPr>
          <a:xfrm>
            <a:off x="13878396" y="3870359"/>
            <a:ext cx="3380904" cy="2713573"/>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Smart Navigation Highlighting :</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spc="-97">
                <a:solidFill>
                  <a:srgbClr val="EFEFEF"/>
                </a:solidFill>
                <a:latin typeface="TT Hoves"/>
                <a:ea typeface="TT Hoves"/>
                <a:cs typeface="TT Hoves"/>
                <a:sym typeface="TT Hoves"/>
              </a:rPr>
              <a:t>As you scroll, the navigation link for the current section is automatically highlighted, providing clear visual feedback and improving the user experience.</a:t>
            </a:r>
          </a:p>
          <a:p>
            <a:pPr algn="l">
              <a:lnSpc>
                <a:spcPts val="1869"/>
              </a:lnSpc>
            </a:pPr>
            <a:endParaRPr lang="en-US" sz="1988" spc="-97">
              <a:solidFill>
                <a:srgbClr val="EFEFEF"/>
              </a:solidFill>
              <a:latin typeface="TT Hoves"/>
              <a:ea typeface="TT Hoves"/>
              <a:cs typeface="TT Hoves"/>
              <a:sym typeface="TT Hoves"/>
            </a:endParaRPr>
          </a:p>
        </p:txBody>
      </p:sp>
      <p:sp>
        <p:nvSpPr>
          <p:cNvPr id="38" name="TextBox 38"/>
          <p:cNvSpPr txBox="1"/>
          <p:nvPr/>
        </p:nvSpPr>
        <p:spPr>
          <a:xfrm>
            <a:off x="3235035" y="6722364"/>
            <a:ext cx="3380904" cy="2342098"/>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JavaScript :</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spc="-97">
                <a:solidFill>
                  <a:srgbClr val="EFEFEF"/>
                </a:solidFill>
                <a:latin typeface="TT Hoves"/>
                <a:ea typeface="TT Hoves"/>
                <a:cs typeface="TT Hoves"/>
                <a:sym typeface="TT Hoves"/>
              </a:rPr>
              <a:t>I wrote custom JavaScript from scratch to power the interactive features. This included DOM manipulation for the dynamic typing effect and event handling for the filterable project gallery</a:t>
            </a:r>
            <a:r>
              <a:rPr lang="en-US" sz="1988" b="1" spc="-97">
                <a:solidFill>
                  <a:srgbClr val="EFEFEF"/>
                </a:solidFill>
                <a:latin typeface="TT Hoves Bold"/>
                <a:ea typeface="TT Hoves Bold"/>
                <a:cs typeface="TT Hoves Bold"/>
                <a:sym typeface="TT Hoves Bold"/>
              </a:rPr>
              <a:t>.</a:t>
            </a:r>
          </a:p>
        </p:txBody>
      </p:sp>
      <p:sp>
        <p:nvSpPr>
          <p:cNvPr id="39" name="TextBox 39"/>
          <p:cNvSpPr txBox="1"/>
          <p:nvPr/>
        </p:nvSpPr>
        <p:spPr>
          <a:xfrm>
            <a:off x="14078017" y="6717425"/>
            <a:ext cx="3181283" cy="2484973"/>
          </a:xfrm>
          <a:prstGeom prst="rect">
            <a:avLst/>
          </a:prstGeom>
        </p:spPr>
        <p:txBody>
          <a:bodyPr lIns="0" tIns="0" rIns="0" bIns="0" rtlCol="0" anchor="t">
            <a:spAutoFit/>
          </a:bodyPr>
          <a:lstStyle/>
          <a:p>
            <a:pPr algn="l">
              <a:lnSpc>
                <a:spcPts val="2951"/>
              </a:lnSpc>
            </a:pPr>
            <a:r>
              <a:rPr lang="en-US" sz="3139" b="1" spc="-153">
                <a:solidFill>
                  <a:srgbClr val="EFEFEF"/>
                </a:solidFill>
                <a:latin typeface="TT Hoves Bold"/>
                <a:ea typeface="TT Hoves Bold"/>
                <a:cs typeface="TT Hoves Bold"/>
                <a:sym typeface="TT Hoves Bold"/>
              </a:rPr>
              <a:t>Animated Skill Bars : </a:t>
            </a:r>
          </a:p>
          <a:p>
            <a:pPr algn="l">
              <a:lnSpc>
                <a:spcPts val="2951"/>
              </a:lnSpc>
            </a:pPr>
            <a:endParaRPr lang="en-US" sz="3139" b="1" spc="-153">
              <a:solidFill>
                <a:srgbClr val="EFEFEF"/>
              </a:solidFill>
              <a:latin typeface="TT Hoves Bold"/>
              <a:ea typeface="TT Hoves Bold"/>
              <a:cs typeface="TT Hoves Bold"/>
              <a:sym typeface="TT Hoves Bold"/>
            </a:endParaRPr>
          </a:p>
          <a:p>
            <a:pPr marL="429344" lvl="1" indent="-214672" algn="l">
              <a:lnSpc>
                <a:spcPts val="1869"/>
              </a:lnSpc>
              <a:buFont typeface="Arial"/>
              <a:buChar char="•"/>
            </a:pPr>
            <a:r>
              <a:rPr lang="en-US" sz="1988" spc="-97">
                <a:solidFill>
                  <a:srgbClr val="EFEFEF"/>
                </a:solidFill>
                <a:latin typeface="TT Hoves"/>
                <a:ea typeface="TT Hoves"/>
                <a:cs typeface="TT Hoves"/>
                <a:sym typeface="TT Hoves"/>
              </a:rPr>
              <a:t>When you scroll down to my skills, the percentage bars smoothly animate into view, creating a polished and visually appealing effect.</a:t>
            </a:r>
          </a:p>
        </p:txBody>
      </p:sp>
      <p:pic>
        <p:nvPicPr>
          <p:cNvPr id="40" name="Picture 39">
            <a:extLst>
              <a:ext uri="{FF2B5EF4-FFF2-40B4-BE49-F238E27FC236}">
                <a16:creationId xmlns:a16="http://schemas.microsoft.com/office/drawing/2014/main" id="{3720552C-62C7-7610-C3DE-C3F35C1647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9601200"/>
            <a:ext cx="5391150" cy="6477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1275</Words>
  <Application>Microsoft Office PowerPoint</Application>
  <PresentationFormat>Custom</PresentationFormat>
  <Paragraphs>173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Poppins</vt:lpstr>
      <vt:lpstr>TT Hoves Bold</vt:lpstr>
      <vt:lpstr>Calibri</vt:lpstr>
      <vt:lpstr>Poppins Bold</vt:lpstr>
      <vt:lpstr>TT Hoves</vt:lpstr>
      <vt:lpstr>Arial</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Edunet</dc:title>
  <cp:lastModifiedBy>MOHAMMED FAIZ</cp:lastModifiedBy>
  <cp:revision>3</cp:revision>
  <dcterms:created xsi:type="dcterms:W3CDTF">2006-08-16T00:00:00Z</dcterms:created>
  <dcterms:modified xsi:type="dcterms:W3CDTF">2025-08-29T02:16:00Z</dcterms:modified>
  <dc:identifier>DAGxXXdyZco</dc:identifier>
</cp:coreProperties>
</file>