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24C44"/>
    <a:srgbClr val="CC7351"/>
    <a:srgbClr val="B03A2E"/>
    <a:srgbClr val="A67C6B"/>
    <a:srgbClr val="B3472C"/>
    <a:srgbClr val="D9A673"/>
    <a:srgbClr val="F77F6E"/>
    <a:srgbClr val="E63946"/>
    <a:srgbClr val="E06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8509-FFFD-B78D-56F0-30417116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A5399-075E-7FC6-0A03-B88B83CB7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B736-C859-2B59-C3B8-3B8B9573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79348-CCDD-983C-6F2F-F39069EE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1710-8348-AED0-FEDB-1402BFA0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B5EB-B083-C5EB-97C7-01FD754D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2C60D-2647-CAAD-1150-5CD599D6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72C5-CAF4-7A93-4E28-7739105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B946-BD27-86D5-95DB-1280CE73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F1D6-E7D6-B13F-F113-767B4625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B6BFF-FF13-0346-C315-C86958A3E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FA747-2211-B316-AAB0-7F4B2DB9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E2DF-2E11-BB47-8712-15877B9A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DC6B-7E17-917B-AD39-7D03B9C0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44D3-4635-605D-04D4-3A69BE5F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4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82B-D24E-DF5F-FD65-BBBAFD94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193E-DB58-EE38-EF0C-06119FD2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4308-7EB9-513F-8BDC-3AE31BFA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14CA-E53F-E4EA-68C3-D64FA660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507E-43E8-E8C6-EECE-1750A8CF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3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9A21-BBC9-EC47-52BB-AFE9CB2A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24466-BCA7-A78B-03F7-9E6DC83D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0808-DE73-256C-EC9F-88A1320C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BB06-BAEE-342B-3C8E-F555DBE5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EBCF-3A02-8F2F-5BF4-DC383D23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2422-9F4D-A7F0-C7DD-3995CFE7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DA13-B2D4-BFD0-FC5A-49B04C66E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E387-1864-B0BA-EEC8-362E3BDAB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1B4B-C8A1-A4A9-ED71-B2468EC3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2A79-BF74-2CF5-2E00-D26C3FB4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900C5-461D-2095-4DD1-20BF9C9F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9148-1B8B-E6EA-2EEE-6C72A997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F03A-72C1-7DE1-AB16-946BA2A4E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6730F-A801-1403-6D1B-2410F352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EC7A6-780A-2865-6FEB-A39C7A21E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4F647-B845-82BC-B2F8-499F187F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79A7E-61BD-133B-B167-F6B325D2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0E428-CFB5-3B1F-E4DB-5880030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878EC-B936-70DD-8E43-F8B772D3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9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B09-4EBA-7E2F-B6DE-93EE5823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9685C-80AB-D1B8-9229-A25F2F50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CE150-A438-C13A-4DCF-819F316F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454A-07D6-15A8-BE4C-114DAC21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2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B1CD6-35F9-B194-082C-5C883E50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D95B0-D943-96BC-A006-F534ADE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C43AD-A7DB-ECC3-D399-93196FA5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7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1768-8DA3-BB7B-BA7E-A02EE986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2B6D-D968-9581-6CED-4B73888C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E5342-DFAD-E098-94B0-31B7E0097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1B81A-1D55-7E2B-9626-0D01D8F7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4CA9-C3AE-90D0-001E-17BADCF4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8BC4D-CD47-E361-1017-C0501E87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2E5E-BD2D-E831-422E-23B1802D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2D7C2-DD71-93AD-9764-2195282CB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6BC2B-62D0-D6C8-D76E-68BC79B7C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09FB-5EFA-0BDD-0640-00583110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9D04E-B200-9B5B-13F5-3AFA3B94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EFACC-236B-F0BA-90BA-E97D1879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3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33810-0C54-2FB3-5A09-94E6762F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2A756-3BA9-2185-35A8-27E5F4B6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AB1E-AE5D-4B27-FD48-D32FD5264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E02C-0370-45B2-B29C-410C59D7203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EF2B-17A6-62CE-632D-5127FCCF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F2D8-3984-8EBE-13FD-545FCCCFB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10DD-8ED2-48EE-8CFA-686E8357F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4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B34CBD-30A7-27B8-FA7E-B9E179AB31A3}"/>
              </a:ext>
            </a:extLst>
          </p:cNvPr>
          <p:cNvSpPr/>
          <p:nvPr/>
        </p:nvSpPr>
        <p:spPr>
          <a:xfrm>
            <a:off x="1424447" y="344615"/>
            <a:ext cx="9343104" cy="1282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Data Analysis On Pizza Sales</a:t>
            </a:r>
            <a:endParaRPr lang="en-IN" sz="60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AD24C-5ADE-C200-27E7-F2BAF127CEB9}"/>
              </a:ext>
            </a:extLst>
          </p:cNvPr>
          <p:cNvSpPr/>
          <p:nvPr/>
        </p:nvSpPr>
        <p:spPr>
          <a:xfrm>
            <a:off x="6095999" y="3006213"/>
            <a:ext cx="4935794" cy="8455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Pizza Hut Dataset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336D7-CD66-3A05-AAD9-84B1F8ACF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" y="2322871"/>
            <a:ext cx="5021826" cy="35494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F768F0-C39B-7CB5-37E8-84E84CF005CB}"/>
              </a:ext>
            </a:extLst>
          </p:cNvPr>
          <p:cNvSpPr/>
          <p:nvPr/>
        </p:nvSpPr>
        <p:spPr>
          <a:xfrm>
            <a:off x="6508957" y="4334539"/>
            <a:ext cx="4100051" cy="8455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SQL Analysis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1509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D470-BF25-C3B9-3411-6BA9C5AB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8" y="256971"/>
            <a:ext cx="121920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sz="4400" b="1" dirty="0">
                <a:solidFill>
                  <a:schemeClr val="tx1"/>
                </a:solidFill>
                <a:latin typeface="+mn-lt"/>
              </a:rPr>
              <a:t>Determine the top 3 most ordered pizza types based on revenue.</a:t>
            </a:r>
            <a:endParaRPr lang="en-IN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9EB5-4274-FD4E-F80D-4E3BEDCF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874" y="1923252"/>
            <a:ext cx="5837426" cy="18137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FA0F2-325E-9559-DF3F-047AD276AF80}"/>
              </a:ext>
            </a:extLst>
          </p:cNvPr>
          <p:cNvSpPr/>
          <p:nvPr/>
        </p:nvSpPr>
        <p:spPr>
          <a:xfrm>
            <a:off x="660228" y="2500730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Query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3AAA16-FC36-E0B7-9ADE-FDE4FD5D8DDB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341545" y="2830111"/>
            <a:ext cx="1563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90C1BCA-AE43-6092-2033-E61683F4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74" y="4498591"/>
            <a:ext cx="4059255" cy="18137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6F51CB-B8B3-4C16-6495-43428B217535}"/>
              </a:ext>
            </a:extLst>
          </p:cNvPr>
          <p:cNvSpPr/>
          <p:nvPr/>
        </p:nvSpPr>
        <p:spPr>
          <a:xfrm>
            <a:off x="660228" y="5076069"/>
            <a:ext cx="1533834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18B91-36D6-C6D5-F40C-829AB6FA43FE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2194062" y="5405450"/>
            <a:ext cx="1710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0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A1E3-B6B7-513F-DAFD-870E3C76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900"/>
            <a:ext cx="121920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8"/>
            </a:pPr>
            <a:r>
              <a:rPr lang="en-US" sz="4400" b="1" dirty="0">
                <a:solidFill>
                  <a:schemeClr val="tx1"/>
                </a:solidFill>
                <a:latin typeface="+mn-lt"/>
              </a:rPr>
              <a:t>Calculate the percentage contribution of each pizza type to total revenue.</a:t>
            </a:r>
            <a:endParaRPr lang="en-IN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5F3F8-64C4-19BE-45EA-E4379270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40" y="1948501"/>
            <a:ext cx="5814564" cy="42523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56805A-5E51-5305-D351-2013346166EE}"/>
              </a:ext>
            </a:extLst>
          </p:cNvPr>
          <p:cNvSpPr/>
          <p:nvPr/>
        </p:nvSpPr>
        <p:spPr>
          <a:xfrm>
            <a:off x="6782724" y="3745284"/>
            <a:ext cx="1533834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BA62A-2E78-E7D6-BB9B-EF2F6E210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17" y="2958703"/>
            <a:ext cx="2880851" cy="22319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D5E18E-5BC6-BCF9-B175-14DD8EF34F7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66504" y="4074665"/>
            <a:ext cx="7162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FCCD84-43EB-4AFF-6145-212AD049561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316558" y="4074665"/>
            <a:ext cx="683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7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77F-7CD2-CFC1-D6C2-C414337B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16"/>
            <a:ext cx="121920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9"/>
            </a:pPr>
            <a:r>
              <a:rPr lang="en-US" b="1" dirty="0">
                <a:latin typeface="+mn-lt"/>
              </a:rPr>
              <a:t>Analyze the cumulative revenue generated over time</a:t>
            </a:r>
            <a:endParaRPr lang="en-IN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D29FB-577E-4F31-FCEF-8EC83A97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041" y="1675446"/>
            <a:ext cx="5989839" cy="21109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A1AEAB-51FF-A71D-A9DB-51E50A475FF6}"/>
              </a:ext>
            </a:extLst>
          </p:cNvPr>
          <p:cNvSpPr/>
          <p:nvPr/>
        </p:nvSpPr>
        <p:spPr>
          <a:xfrm>
            <a:off x="581570" y="2401527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Query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52982F-4449-1FEC-CE91-0512910986CF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262887" y="2730908"/>
            <a:ext cx="11921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E6137B8-208E-FE25-265E-DB916912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60" y="4112853"/>
            <a:ext cx="2998839" cy="23882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071417-C9DE-70D3-DF20-537193E8472F}"/>
              </a:ext>
            </a:extLst>
          </p:cNvPr>
          <p:cNvSpPr/>
          <p:nvPr/>
        </p:nvSpPr>
        <p:spPr>
          <a:xfrm>
            <a:off x="729053" y="4977581"/>
            <a:ext cx="1533834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10C7C4-FF20-04FD-7257-B29DB7BB0516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2262887" y="5306962"/>
            <a:ext cx="174867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8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5920-B67B-9641-678A-17256C45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8" y="43117"/>
            <a:ext cx="11422626" cy="1325563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10"/>
            </a:pPr>
            <a:r>
              <a:rPr lang="en-US" sz="4400" b="1" dirty="0">
                <a:solidFill>
                  <a:schemeClr val="tx1"/>
                </a:solidFill>
                <a:latin typeface="+mn-lt"/>
              </a:rPr>
              <a:t>Determine the top 3 most ordered pizza types based on revenue for each pizza category.</a:t>
            </a:r>
            <a:endParaRPr lang="en-IN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E41BC-EAF2-56D8-A52E-DEBFED80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7" y="1533371"/>
            <a:ext cx="7450394" cy="36678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5CD1B8-58C9-0448-2E3E-98EBFA7C65DD}"/>
              </a:ext>
            </a:extLst>
          </p:cNvPr>
          <p:cNvSpPr/>
          <p:nvPr/>
        </p:nvSpPr>
        <p:spPr>
          <a:xfrm>
            <a:off x="9218968" y="2151805"/>
            <a:ext cx="1533834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6DCF9-695F-404B-DBEA-A48EC6D9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49" y="3429000"/>
            <a:ext cx="4151673" cy="32211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62E82-A7EF-9275-6684-93998304D0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580671" y="2481186"/>
            <a:ext cx="16382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D1150B-DA91-B37A-0A70-5B6047C59ED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985885" y="2810567"/>
            <a:ext cx="1" cy="6184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5E4C-065F-1BBF-33F7-4209876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409371"/>
            <a:ext cx="6368845" cy="7459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Data Model Presentation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E7994-2FD3-FBCD-584A-97B8C7AE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691150"/>
            <a:ext cx="6272981" cy="40115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753902-0005-EDCD-E2CB-4C8DA8878664}"/>
              </a:ext>
            </a:extLst>
          </p:cNvPr>
          <p:cNvSpPr/>
          <p:nvPr/>
        </p:nvSpPr>
        <p:spPr>
          <a:xfrm>
            <a:off x="6983362" y="1651820"/>
            <a:ext cx="5139812" cy="231303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This schema captures pizza sales using a normalized structure.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order_details: </a:t>
            </a:r>
            <a:r>
              <a:rPr lang="en-US" dirty="0">
                <a:solidFill>
                  <a:schemeClr val="tx1"/>
                </a:solidFill>
              </a:rPr>
              <a:t>Fact table with order_id, pizza_id and quantity.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orders:</a:t>
            </a:r>
            <a:r>
              <a:rPr lang="en-US" dirty="0">
                <a:solidFill>
                  <a:schemeClr val="tx1"/>
                </a:solidFill>
              </a:rPr>
              <a:t> Adds date and time for each order.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pizzas:</a:t>
            </a:r>
            <a:r>
              <a:rPr lang="en-US" dirty="0">
                <a:solidFill>
                  <a:schemeClr val="tx1"/>
                </a:solidFill>
              </a:rPr>
              <a:t> Contains price, size and links to pizza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pizza_types:</a:t>
            </a:r>
            <a:r>
              <a:rPr lang="en-US" dirty="0">
                <a:solidFill>
                  <a:schemeClr val="tx1"/>
                </a:solidFill>
              </a:rPr>
              <a:t> Defines name, category and ingredients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6C8AD-4DE3-1912-E439-C146EEBD7DEB}"/>
              </a:ext>
            </a:extLst>
          </p:cNvPr>
          <p:cNvSpPr/>
          <p:nvPr/>
        </p:nvSpPr>
        <p:spPr>
          <a:xfrm>
            <a:off x="6983362" y="4621161"/>
            <a:ext cx="5139812" cy="10815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FF00"/>
                </a:highlight>
              </a:rPr>
              <a:t>Note:</a:t>
            </a:r>
            <a:r>
              <a:rPr lang="en-US" b="1" dirty="0"/>
              <a:t> This model follows a Snowflake Schema due to multiple related dimension tables. It ensures data consistency and is well-suited for analysis in BI tools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2C09D-5E3B-5856-4EE9-5801FA8DB9D8}"/>
              </a:ext>
            </a:extLst>
          </p:cNvPr>
          <p:cNvCxnSpPr>
            <a:endCxn id="8" idx="1"/>
          </p:cNvCxnSpPr>
          <p:nvPr/>
        </p:nvCxnSpPr>
        <p:spPr>
          <a:xfrm>
            <a:off x="6617110" y="2808339"/>
            <a:ext cx="366252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AD9BC9-9EA5-2A69-EFF3-E910D374B40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9553268" y="3964859"/>
            <a:ext cx="0" cy="656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3A2BC9-6A5C-552D-125C-EA8BB68C3ED1}"/>
              </a:ext>
            </a:extLst>
          </p:cNvPr>
          <p:cNvSpPr/>
          <p:nvPr/>
        </p:nvSpPr>
        <p:spPr>
          <a:xfrm>
            <a:off x="2330245" y="324463"/>
            <a:ext cx="6902245" cy="8554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SQL Question Addressed: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9B338-D7AF-5B1E-9B5E-AACE2437A425}"/>
              </a:ext>
            </a:extLst>
          </p:cNvPr>
          <p:cNvSpPr/>
          <p:nvPr/>
        </p:nvSpPr>
        <p:spPr>
          <a:xfrm>
            <a:off x="255639" y="1307689"/>
            <a:ext cx="11680722" cy="466049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Retrieve the total number of orders placed. Calculate the total revenue generated from pizza sales.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Identify the highest-priced pizza. Identify the most common pizza size ordered.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List the top 5 most ordered pizza types along with their quantities.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Join the necessary tables to find the total quantity of each pizza category ordered.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Determine the distribution of orders by hour of the day. Join relevant tables to find the category-wise distribution of pizzas.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Group orders by date to find the average pizzas ordered per day and list the top 5 dates with the highest pizza orders.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Determine the top 3 most ordered pizza types based on revenue.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Calculate the percentage contribution of each pizza type to total revenue.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Analyze the cumulative revenue generated over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Determine the top 3 most ordered pizza types based on revenue for each pizza category.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0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E58246-83F1-6118-5134-2641718C70A6}"/>
              </a:ext>
            </a:extLst>
          </p:cNvPr>
          <p:cNvSpPr/>
          <p:nvPr/>
        </p:nvSpPr>
        <p:spPr>
          <a:xfrm>
            <a:off x="0" y="213407"/>
            <a:ext cx="11897032" cy="12127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3600" b="1" dirty="0"/>
              <a:t>Retrieve the total number of orders placed. </a:t>
            </a:r>
            <a:r>
              <a:rPr lang="en-US" sz="3600" b="1" dirty="0">
                <a:solidFill>
                  <a:schemeClr val="tx1"/>
                </a:solidFill>
              </a:rPr>
              <a:t>Calculate the total revenue generated from pizza sales. </a:t>
            </a:r>
            <a:endParaRPr lang="en-IN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31A6A-4C02-292E-E248-A59DE38E7409}"/>
              </a:ext>
            </a:extLst>
          </p:cNvPr>
          <p:cNvSpPr/>
          <p:nvPr/>
        </p:nvSpPr>
        <p:spPr>
          <a:xfrm>
            <a:off x="993057" y="2352367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Query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64A37-4024-D6D6-4495-9DA1CBD2BA8B}"/>
              </a:ext>
            </a:extLst>
          </p:cNvPr>
          <p:cNvSpPr/>
          <p:nvPr/>
        </p:nvSpPr>
        <p:spPr>
          <a:xfrm>
            <a:off x="993057" y="4447089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D39A5C-DF58-F245-9D18-C328A70F5F5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74374" y="2681748"/>
            <a:ext cx="95072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2AA7-AE03-D0AA-5F0F-650D7F560EF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74374" y="4776470"/>
            <a:ext cx="95072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BD4580-8CA7-35BA-A1DC-6D702FBC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094" y="4288321"/>
            <a:ext cx="2737230" cy="9762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2ACB3F-698B-A665-B1B8-3561054CA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56" y="1763458"/>
            <a:ext cx="4618120" cy="18365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39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71B7-218D-61C3-31B8-74AE81A6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" y="119319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b="1" dirty="0">
                <a:solidFill>
                  <a:schemeClr val="tx1"/>
                </a:solidFill>
                <a:latin typeface="+mn-lt"/>
              </a:rPr>
              <a:t>Identify the highest-priced pizza. Identify the most common pizza size ordered.</a:t>
            </a:r>
            <a:endParaRPr lang="en-IN" sz="3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D9049-FC5C-BF44-7655-E0D377E9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34" y="2374697"/>
            <a:ext cx="4493342" cy="12650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017A1C-A81A-8EC6-675F-0DBFFB6CE40F}"/>
              </a:ext>
            </a:extLst>
          </p:cNvPr>
          <p:cNvSpPr/>
          <p:nvPr/>
        </p:nvSpPr>
        <p:spPr>
          <a:xfrm>
            <a:off x="130277" y="2677831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Query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164EA-94DB-2BA4-E2A8-5A34C14AE7AD}"/>
              </a:ext>
            </a:extLst>
          </p:cNvPr>
          <p:cNvSpPr/>
          <p:nvPr/>
        </p:nvSpPr>
        <p:spPr>
          <a:xfrm>
            <a:off x="7210198" y="2677831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923F15-4F07-99EF-8370-2F38AAEA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522" y="2281344"/>
            <a:ext cx="2605430" cy="14517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5D5D0A-CB83-CC82-010B-EA61486ADD4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811594" y="3007212"/>
            <a:ext cx="5021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2BD322-1E7D-B969-CA91-075D1C094C97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807076" y="3007212"/>
            <a:ext cx="4031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F5BA5F-A21D-96FD-85D9-CA96F4DA6C5A}"/>
              </a:ext>
            </a:extLst>
          </p:cNvPr>
          <p:cNvCxnSpPr>
            <a:stCxn id="9" idx="3"/>
          </p:cNvCxnSpPr>
          <p:nvPr/>
        </p:nvCxnSpPr>
        <p:spPr>
          <a:xfrm>
            <a:off x="8891515" y="3007212"/>
            <a:ext cx="566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179F64-8E53-64B0-9067-5673CA940DD3}"/>
              </a:ext>
            </a:extLst>
          </p:cNvPr>
          <p:cNvSpPr/>
          <p:nvPr/>
        </p:nvSpPr>
        <p:spPr>
          <a:xfrm>
            <a:off x="97049" y="5385620"/>
            <a:ext cx="1413389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Query</a:t>
            </a:r>
            <a:endParaRPr lang="en-IN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EA10E9-6B0D-EC9F-04CA-5146EEAC0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259" y="4832557"/>
            <a:ext cx="4772346" cy="17648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9D7344D-55BD-5298-D025-DF6F9E240473}"/>
              </a:ext>
            </a:extLst>
          </p:cNvPr>
          <p:cNvSpPr/>
          <p:nvPr/>
        </p:nvSpPr>
        <p:spPr>
          <a:xfrm>
            <a:off x="7330295" y="5385620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6C69687-FD62-AB96-161A-30D5E7983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472" y="4832557"/>
            <a:ext cx="2702479" cy="17648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07E069-DAC5-26F7-5E83-D20EB02A342C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815605" y="5715001"/>
            <a:ext cx="51469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62276-69F2-8D36-D1D1-0C7FDFC5981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510438" y="5715001"/>
            <a:ext cx="5328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E189CE-96E8-B930-6F7F-9E9E77283313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9011612" y="5715001"/>
            <a:ext cx="380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E6B5195-F0E1-93E7-51E1-D92B702D36E4}"/>
              </a:ext>
            </a:extLst>
          </p:cNvPr>
          <p:cNvSpPr/>
          <p:nvPr/>
        </p:nvSpPr>
        <p:spPr>
          <a:xfrm>
            <a:off x="4073709" y="1441529"/>
            <a:ext cx="2022291" cy="59976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Highest Price Pizza</a:t>
            </a:r>
            <a:endParaRPr lang="en-IN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776A0E-8AC3-485F-46C4-42A163B8CEDA}"/>
              </a:ext>
            </a:extLst>
          </p:cNvPr>
          <p:cNvSpPr/>
          <p:nvPr/>
        </p:nvSpPr>
        <p:spPr>
          <a:xfrm>
            <a:off x="2733182" y="3973127"/>
            <a:ext cx="3654446" cy="59976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Most Common Pizza Size Ordered</a:t>
            </a:r>
            <a:endParaRPr lang="en-IN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0DFFE3-4A39-8032-9B9D-C753BCD287F3}"/>
              </a:ext>
            </a:extLst>
          </p:cNvPr>
          <p:cNvCxnSpPr>
            <a:stCxn id="28" idx="2"/>
          </p:cNvCxnSpPr>
          <p:nvPr/>
        </p:nvCxnSpPr>
        <p:spPr>
          <a:xfrm flipH="1">
            <a:off x="5084854" y="2041297"/>
            <a:ext cx="1" cy="3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AF31F5-DE6B-0DF6-726F-641B1D5630BE}"/>
              </a:ext>
            </a:extLst>
          </p:cNvPr>
          <p:cNvCxnSpPr>
            <a:stCxn id="30" idx="2"/>
          </p:cNvCxnSpPr>
          <p:nvPr/>
        </p:nvCxnSpPr>
        <p:spPr>
          <a:xfrm>
            <a:off x="4560405" y="4572895"/>
            <a:ext cx="0" cy="2596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8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62C1-4DE8-A294-A47D-DB0E64A3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178279"/>
            <a:ext cx="121920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3600" b="1" dirty="0">
                <a:solidFill>
                  <a:schemeClr val="tx1"/>
                </a:solidFill>
                <a:latin typeface="+mn-lt"/>
              </a:rPr>
              <a:t>List the top 5 most ordered pizza types along with their quantities.</a:t>
            </a:r>
            <a:endParaRPr lang="en-IN" sz="3600" b="1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DF4DB-654C-1CAB-900F-6534A33A12BE}"/>
              </a:ext>
            </a:extLst>
          </p:cNvPr>
          <p:cNvSpPr/>
          <p:nvPr/>
        </p:nvSpPr>
        <p:spPr>
          <a:xfrm>
            <a:off x="739875" y="2313038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Query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D9AC38-7415-2FCF-243B-09BBDADA665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21192" y="2642419"/>
            <a:ext cx="1202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1D9714-356C-26FA-648E-3B5273D744B1}"/>
              </a:ext>
            </a:extLst>
          </p:cNvPr>
          <p:cNvSpPr/>
          <p:nvPr/>
        </p:nvSpPr>
        <p:spPr>
          <a:xfrm>
            <a:off x="887359" y="5024777"/>
            <a:ext cx="1533834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8FEBFA-E88A-33FF-5CAA-74BC082E652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21193" y="5342944"/>
            <a:ext cx="1202116" cy="11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90C5535-EEAB-2498-147D-341A3384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09" y="1428754"/>
            <a:ext cx="5410669" cy="24462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BDE2EA-5713-7169-5FDB-49DAE9A2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09" y="4204368"/>
            <a:ext cx="4945384" cy="23537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146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D018-9604-6EF4-FE64-6CCF5761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87"/>
            <a:ext cx="121920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sz="3600" b="1" dirty="0">
                <a:solidFill>
                  <a:schemeClr val="tx1"/>
                </a:solidFill>
                <a:latin typeface="+mn-lt"/>
              </a:rPr>
              <a:t>Join the necessary tables to find the total quantity of each pizza category ordered. </a:t>
            </a:r>
            <a:endParaRPr lang="en-IN" sz="3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2F15E-EE28-9414-96E2-AC4DD368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558" y="1443550"/>
            <a:ext cx="7480294" cy="22631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D5CF03-1422-F846-BE78-AA65A9CF8725}"/>
              </a:ext>
            </a:extLst>
          </p:cNvPr>
          <p:cNvSpPr/>
          <p:nvPr/>
        </p:nvSpPr>
        <p:spPr>
          <a:xfrm>
            <a:off x="380998" y="2142588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Query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49EF4-00EB-DFC0-316D-F8E6B1D21D33}"/>
              </a:ext>
            </a:extLst>
          </p:cNvPr>
          <p:cNvSpPr/>
          <p:nvPr/>
        </p:nvSpPr>
        <p:spPr>
          <a:xfrm>
            <a:off x="454739" y="5034609"/>
            <a:ext cx="1533834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006EA-0B2D-9E95-B528-F1974B9B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58" y="4292290"/>
            <a:ext cx="3871855" cy="21433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885141-8CB5-71C1-DED1-A71A79247FC6}"/>
              </a:ext>
            </a:extLst>
          </p:cNvPr>
          <p:cNvCxnSpPr>
            <a:stCxn id="6" idx="3"/>
          </p:cNvCxnSpPr>
          <p:nvPr/>
        </p:nvCxnSpPr>
        <p:spPr>
          <a:xfrm flipV="1">
            <a:off x="2062315" y="2467897"/>
            <a:ext cx="958243" cy="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7E886-C72D-9951-9294-7CD9B8C6985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988573" y="5363990"/>
            <a:ext cx="1031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48BC-1FAC-17EC-6D8C-2B9707CE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047"/>
            <a:ext cx="12192000" cy="1690688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en-US" sz="4000" b="1" dirty="0">
                <a:solidFill>
                  <a:schemeClr val="tx1"/>
                </a:solidFill>
                <a:latin typeface="+mn-lt"/>
              </a:rPr>
              <a:t>Determine the distribution of orders by hour of the day. Join relevant tables to find the category-wise distribution of pizzas.</a:t>
            </a:r>
            <a:endParaRPr lang="en-IN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97B26-A093-955A-4CC6-ECBEBB95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02" y="1854695"/>
            <a:ext cx="5509737" cy="12345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1DBCF-E32A-5169-57DF-1BD46588DD13}"/>
              </a:ext>
            </a:extLst>
          </p:cNvPr>
          <p:cNvSpPr/>
          <p:nvPr/>
        </p:nvSpPr>
        <p:spPr>
          <a:xfrm>
            <a:off x="530941" y="2144158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Query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360268-D237-6925-DBAB-10677F6DF198}"/>
              </a:ext>
            </a:extLst>
          </p:cNvPr>
          <p:cNvSpPr/>
          <p:nvPr/>
        </p:nvSpPr>
        <p:spPr>
          <a:xfrm>
            <a:off x="678424" y="4867461"/>
            <a:ext cx="1533834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AA58A-C713-BE99-627E-F6943C176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02" y="3545383"/>
            <a:ext cx="2784367" cy="31454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D251F4-F5B0-7809-E321-5D493F0001F1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2212258" y="2471969"/>
            <a:ext cx="1394344" cy="1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FEB749-C456-E81E-B68E-6CF0983611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12258" y="5196842"/>
            <a:ext cx="1394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66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52F5-1D67-260B-7F40-22E8C86A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645"/>
            <a:ext cx="12192000" cy="1277733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sz="3600" b="1" dirty="0">
                <a:latin typeface="+mn-lt"/>
              </a:rPr>
              <a:t>"Group orders by date to find the average pizzas ordered per day and list the top 5 dates with the highest pizza orders."</a:t>
            </a:r>
            <a:endParaRPr lang="en-IN" sz="3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5E809-41E8-00EF-A8D2-0A63F51D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26" y="1527098"/>
            <a:ext cx="4915326" cy="267485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EF0FE-9F2F-2FBB-87D0-C1A806234A53}"/>
              </a:ext>
            </a:extLst>
          </p:cNvPr>
          <p:cNvSpPr/>
          <p:nvPr/>
        </p:nvSpPr>
        <p:spPr>
          <a:xfrm>
            <a:off x="786983" y="2535143"/>
            <a:ext cx="1681317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Query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F1CAA-EFA8-AAA3-FE49-F8CDB58B3A2E}"/>
              </a:ext>
            </a:extLst>
          </p:cNvPr>
          <p:cNvSpPr/>
          <p:nvPr/>
        </p:nvSpPr>
        <p:spPr>
          <a:xfrm>
            <a:off x="9350078" y="3751006"/>
            <a:ext cx="1533834" cy="6587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68FBDD-D7FF-57A1-9471-B6A2EC28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8" y="4670323"/>
            <a:ext cx="2517060" cy="19910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CA4FAD0-080D-7AB8-02B6-8278B3B16416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01367" y="3150210"/>
            <a:ext cx="1256071" cy="37751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A52969-2348-C4F5-23B2-16CDEA9A06D8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468300" y="2864524"/>
            <a:ext cx="9832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2E16CD-F782-2576-E3C4-4198E34D903E}"/>
              </a:ext>
            </a:extLst>
          </p:cNvPr>
          <p:cNvCxnSpPr/>
          <p:nvPr/>
        </p:nvCxnSpPr>
        <p:spPr>
          <a:xfrm>
            <a:off x="8366852" y="3991897"/>
            <a:ext cx="98322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5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444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Data Model Presentation</vt:lpstr>
      <vt:lpstr>PowerPoint Presentation</vt:lpstr>
      <vt:lpstr>PowerPoint Presentation</vt:lpstr>
      <vt:lpstr>Identify the highest-priced pizza. Identify the most common pizza size ordered.</vt:lpstr>
      <vt:lpstr>List the top 5 most ordered pizza types along with their quantities.</vt:lpstr>
      <vt:lpstr>Join the necessary tables to find the total quantity of each pizza category ordered. </vt:lpstr>
      <vt:lpstr>Determine the distribution of orders by hour of the day. Join relevant tables to find the category-wise distribution of pizzas.</vt:lpstr>
      <vt:lpstr>"Group orders by date to find the average pizzas ordered per day and list the top 5 dates with the highest pizza orders."</vt:lpstr>
      <vt:lpstr>Determine the top 3 most ordered pizza types based on revenue.</vt:lpstr>
      <vt:lpstr>Calculate the percentage contribution of each pizza type to total revenue.</vt:lpstr>
      <vt:lpstr>Analyze the cumulative revenue generated over time</vt:lpstr>
      <vt:lpstr>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Faiz Raja</dc:creator>
  <cp:lastModifiedBy>Faiz Raja</cp:lastModifiedBy>
  <cp:revision>9</cp:revision>
  <dcterms:created xsi:type="dcterms:W3CDTF">2025-05-05T16:41:00Z</dcterms:created>
  <dcterms:modified xsi:type="dcterms:W3CDTF">2025-06-06T10:10:13Z</dcterms:modified>
</cp:coreProperties>
</file>