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4" r:id="rId3"/>
    <p:sldId id="275" r:id="rId4"/>
    <p:sldId id="257" r:id="rId5"/>
    <p:sldId id="270" r:id="rId6"/>
    <p:sldId id="258" r:id="rId7"/>
    <p:sldId id="271" r:id="rId8"/>
    <p:sldId id="259" r:id="rId9"/>
    <p:sldId id="260" r:id="rId10"/>
    <p:sldId id="272" r:id="rId11"/>
    <p:sldId id="261" r:id="rId12"/>
    <p:sldId id="262" r:id="rId13"/>
    <p:sldId id="263" r:id="rId14"/>
    <p:sldId id="273" r:id="rId15"/>
    <p:sldId id="264" r:id="rId16"/>
    <p:sldId id="265" r:id="rId17"/>
    <p:sldId id="266" r:id="rId18"/>
    <p:sldId id="267" r:id="rId19"/>
    <p:sldId id="268" r:id="rId20"/>
    <p:sldId id="279" r:id="rId21"/>
    <p:sldId id="278" r:id="rId22"/>
    <p:sldId id="280" r:id="rId23"/>
    <p:sldId id="281" r:id="rId24"/>
    <p:sldId id="282" r:id="rId25"/>
    <p:sldId id="283" r:id="rId26"/>
    <p:sldId id="284" r:id="rId27"/>
    <p:sldId id="285" r:id="rId28"/>
    <p:sldId id="286" r:id="rId29"/>
    <p:sldId id="276" r:id="rId30"/>
    <p:sldId id="277" r:id="rId31"/>
    <p:sldId id="269"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snapToObjects="1">
      <p:cViewPr>
        <p:scale>
          <a:sx n="75" d="100"/>
          <a:sy n="75" d="100"/>
        </p:scale>
        <p:origin x="1690" y="23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4/25/2025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4/25/2025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4/25/2025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4/25/2025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4/25/2025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4/25/2025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themeOverride" Target="../theme/themeOverride1.xml"/><Relationship Id="rId5" Type="http://schemas.openxmlformats.org/officeDocument/2006/relationships/image" Target="../media/image16.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1E7ED73-E43C-0B0C-B9E2-E526B00C1554}"/>
              </a:ext>
            </a:extLst>
          </p:cNvPr>
          <p:cNvPicPr>
            <a:picLocks noChangeAspect="1"/>
          </p:cNvPicPr>
          <p:nvPr/>
        </p:nvPicPr>
        <p:blipFill>
          <a:blip r:embed="rId2"/>
          <a:stretch>
            <a:fillRect/>
          </a:stretch>
        </p:blipFill>
        <p:spPr>
          <a:xfrm>
            <a:off x="0" y="-1143000"/>
            <a:ext cx="9144000" cy="8001000"/>
          </a:xfrm>
          <a:prstGeom prst="rect">
            <a:avLst/>
          </a:prstGeom>
        </p:spPr>
      </p:pic>
      <p:sp>
        <p:nvSpPr>
          <p:cNvPr id="2" name="Title 1"/>
          <p:cNvSpPr>
            <a:spLocks noGrp="1"/>
          </p:cNvSpPr>
          <p:nvPr>
            <p:ph type="title"/>
          </p:nvPr>
        </p:nvSpPr>
        <p:spPr>
          <a:xfrm>
            <a:off x="457200" y="2322529"/>
            <a:ext cx="8229600" cy="1143000"/>
          </a:xfrm>
        </p:spPr>
        <p:txBody>
          <a:bodyPr>
            <a:normAutofit fontScale="90000"/>
          </a:bodyPr>
          <a:lstStyle/>
          <a:p>
            <a:r>
              <a:rPr lang="en-US" b="1" dirty="0">
                <a:solidFill>
                  <a:schemeClr val="bg2">
                    <a:lumMod val="90000"/>
                  </a:schemeClr>
                </a:solidFill>
                <a:effectLst>
                  <a:outerShdw blurRad="38100" dist="38100" dir="2700000" algn="tl">
                    <a:srgbClr val="000000">
                      <a:alpha val="43137"/>
                    </a:srgbClr>
                  </a:outerShdw>
                </a:effectLst>
                <a:latin typeface="Stencil" panose="040409050D0802020404" pitchFamily="82" charset="0"/>
              </a:rPr>
              <a:t>Crowd Flow Prediction in Public Spaces</a:t>
            </a:r>
            <a:endParaRPr b="1" dirty="0">
              <a:solidFill>
                <a:schemeClr val="bg2">
                  <a:lumMod val="90000"/>
                </a:schemeClr>
              </a:solidFill>
              <a:effectLst>
                <a:outerShdw blurRad="38100" dist="38100" dir="2700000" algn="tl">
                  <a:srgbClr val="000000">
                    <a:alpha val="43137"/>
                  </a:srgbClr>
                </a:outerShdw>
              </a:effectLst>
              <a:latin typeface="Stencil" panose="040409050D0802020404" pitchFamily="82" charset="0"/>
            </a:endParaRPr>
          </a:p>
        </p:txBody>
      </p:sp>
      <p:sp>
        <p:nvSpPr>
          <p:cNvPr id="3" name="Content Placeholder 2"/>
          <p:cNvSpPr>
            <a:spLocks noGrp="1"/>
          </p:cNvSpPr>
          <p:nvPr>
            <p:ph idx="1"/>
          </p:nvPr>
        </p:nvSpPr>
        <p:spPr>
          <a:xfrm>
            <a:off x="308728" y="3772488"/>
            <a:ext cx="8526544" cy="4781747"/>
          </a:xfrm>
        </p:spPr>
        <p:txBody>
          <a:bodyPr/>
          <a:lstStyle/>
          <a:p>
            <a:pPr marL="0" indent="0" algn="ctr">
              <a:buNone/>
            </a:pPr>
            <a:r>
              <a:rPr b="1" dirty="0">
                <a:solidFill>
                  <a:schemeClr val="accent6">
                    <a:lumMod val="60000"/>
                    <a:lumOff val="40000"/>
                  </a:schemeClr>
                </a:solidFill>
                <a:effectLst>
                  <a:outerShdw blurRad="38100" dist="38100" dir="2700000" algn="tl">
                    <a:srgbClr val="000000">
                      <a:alpha val="43137"/>
                    </a:srgbClr>
                  </a:outerShdw>
                </a:effectLst>
                <a:latin typeface="Candara" panose="020E0502030303020204" pitchFamily="34" charset="0"/>
              </a:rPr>
              <a:t>Smart Visits | Safer Cities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123C26F-B262-603B-094A-403227250ADE}"/>
              </a:ext>
            </a:extLst>
          </p:cNvPr>
          <p:cNvPicPr>
            <a:picLocks noChangeAspect="1"/>
          </p:cNvPicPr>
          <p:nvPr/>
        </p:nvPicPr>
        <p:blipFill>
          <a:blip r:embed="rId2"/>
          <a:stretch>
            <a:fillRect/>
          </a:stretch>
        </p:blipFill>
        <p:spPr>
          <a:xfrm>
            <a:off x="0" y="-1143000"/>
            <a:ext cx="9144000" cy="8001000"/>
          </a:xfrm>
          <a:prstGeom prst="rect">
            <a:avLst/>
          </a:prstGeom>
        </p:spPr>
      </p:pic>
      <p:sp>
        <p:nvSpPr>
          <p:cNvPr id="2" name="Title 1">
            <a:extLst>
              <a:ext uri="{FF2B5EF4-FFF2-40B4-BE49-F238E27FC236}">
                <a16:creationId xmlns:a16="http://schemas.microsoft.com/office/drawing/2014/main" id="{56EC0F07-E22F-A20D-F000-5154EBBE6BF5}"/>
              </a:ext>
            </a:extLst>
          </p:cNvPr>
          <p:cNvSpPr>
            <a:spLocks noGrp="1"/>
          </p:cNvSpPr>
          <p:nvPr>
            <p:ph type="title"/>
          </p:nvPr>
        </p:nvSpPr>
        <p:spPr>
          <a:xfrm>
            <a:off x="457200" y="754308"/>
            <a:ext cx="8229600" cy="1143000"/>
          </a:xfrm>
        </p:spPr>
        <p:txBody>
          <a:bodyPr>
            <a:noAutofit/>
          </a:bodyPr>
          <a:lstStyle/>
          <a:p>
            <a:r>
              <a:rPr lang="en-US" sz="3200" b="1" dirty="0">
                <a:solidFill>
                  <a:schemeClr val="accent5">
                    <a:lumMod val="20000"/>
                    <a:lumOff val="80000"/>
                  </a:schemeClr>
                </a:solidFill>
                <a:effectLst>
                  <a:outerShdw blurRad="38100" dist="38100" dir="2700000" algn="tl">
                    <a:srgbClr val="000000">
                      <a:alpha val="43137"/>
                    </a:srgbClr>
                  </a:outerShdw>
                </a:effectLst>
                <a:latin typeface="Segoe UI Black" panose="020B0A02040204020203" pitchFamily="34" charset="0"/>
                <a:ea typeface="Segoe UI Black" panose="020B0A02040204020203" pitchFamily="34" charset="0"/>
              </a:rPr>
              <a:t>PAIRPLOT WITH NUMERICAL FEATURES</a:t>
            </a:r>
            <a:endParaRPr lang="en-IN" sz="3200" b="1" dirty="0">
              <a:solidFill>
                <a:schemeClr val="accent5">
                  <a:lumMod val="20000"/>
                  <a:lumOff val="80000"/>
                </a:schemeClr>
              </a:solidFill>
              <a:effectLst>
                <a:outerShdw blurRad="38100" dist="38100" dir="2700000" algn="tl">
                  <a:srgbClr val="000000">
                    <a:alpha val="43137"/>
                  </a:srgbClr>
                </a:outerShdw>
              </a:effectLst>
              <a:latin typeface="Segoe UI Black" panose="020B0A02040204020203" pitchFamily="34" charset="0"/>
              <a:ea typeface="Segoe UI Black" panose="020B0A02040204020203" pitchFamily="34" charset="0"/>
            </a:endParaRPr>
          </a:p>
        </p:txBody>
      </p:sp>
      <p:pic>
        <p:nvPicPr>
          <p:cNvPr id="8" name="Content Placeholder 7">
            <a:extLst>
              <a:ext uri="{FF2B5EF4-FFF2-40B4-BE49-F238E27FC236}">
                <a16:creationId xmlns:a16="http://schemas.microsoft.com/office/drawing/2014/main" id="{B19CC013-8A91-34B3-ECFA-8BFCAFB8F8EB}"/>
              </a:ext>
            </a:extLst>
          </p:cNvPr>
          <p:cNvPicPr>
            <a:picLocks noGrp="1" noChangeAspect="1"/>
          </p:cNvPicPr>
          <p:nvPr>
            <p:ph idx="1"/>
          </p:nvPr>
        </p:nvPicPr>
        <p:blipFill>
          <a:blip r:embed="rId3"/>
          <a:stretch>
            <a:fillRect/>
          </a:stretch>
        </p:blipFill>
        <p:spPr>
          <a:xfrm>
            <a:off x="554388" y="1600200"/>
            <a:ext cx="8035224" cy="4525963"/>
          </a:xfrm>
        </p:spPr>
      </p:pic>
      <p:pic>
        <p:nvPicPr>
          <p:cNvPr id="10" name="Picture 9">
            <a:extLst>
              <a:ext uri="{FF2B5EF4-FFF2-40B4-BE49-F238E27FC236}">
                <a16:creationId xmlns:a16="http://schemas.microsoft.com/office/drawing/2014/main" id="{D477603B-C029-C2C5-971C-DBAE43D42B48}"/>
              </a:ext>
            </a:extLst>
          </p:cNvPr>
          <p:cNvPicPr>
            <a:picLocks noChangeAspect="1"/>
          </p:cNvPicPr>
          <p:nvPr/>
        </p:nvPicPr>
        <p:blipFill>
          <a:blip r:embed="rId4"/>
          <a:stretch>
            <a:fillRect/>
          </a:stretch>
        </p:blipFill>
        <p:spPr>
          <a:xfrm>
            <a:off x="2333134" y="1600200"/>
            <a:ext cx="4477731" cy="464576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17183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74927AA-027B-AD67-374E-89A1941E0389}"/>
              </a:ext>
            </a:extLst>
          </p:cNvPr>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p:txBody>
          <a:bodyPr>
            <a:normAutofit fontScale="90000"/>
          </a:bodyPr>
          <a:lstStyle/>
          <a:p>
            <a:r>
              <a:rPr b="1" dirty="0">
                <a:solidFill>
                  <a:schemeClr val="accent6"/>
                </a:solidFill>
                <a:effectLst>
                  <a:outerShdw blurRad="38100" dist="38100" dir="2700000" algn="tl">
                    <a:srgbClr val="000000">
                      <a:alpha val="43137"/>
                    </a:srgbClr>
                  </a:outerShdw>
                </a:effectLst>
                <a:latin typeface="Stencil" panose="040409050D0802020404" pitchFamily="82" charset="0"/>
              </a:rPr>
              <a:t>Relationships Between Variables</a:t>
            </a:r>
          </a:p>
        </p:txBody>
      </p:sp>
      <p:sp>
        <p:nvSpPr>
          <p:cNvPr id="3" name="Content Placeholder 2"/>
          <p:cNvSpPr>
            <a:spLocks noGrp="1"/>
          </p:cNvSpPr>
          <p:nvPr>
            <p:ph idx="1"/>
          </p:nvPr>
        </p:nvSpPr>
        <p:spPr/>
        <p:txBody>
          <a:bodyPr/>
          <a:lstStyle/>
          <a:p>
            <a:pPr marL="0" indent="0" algn="ctr">
              <a:buNone/>
            </a:pPr>
            <a:r>
              <a:rPr lang="en-US" b="1" dirty="0">
                <a:effectLst>
                  <a:outerShdw blurRad="38100" dist="38100" dir="2700000" algn="tl">
                    <a:srgbClr val="000000">
                      <a:alpha val="43137"/>
                    </a:srgbClr>
                  </a:outerShdw>
                </a:effectLst>
                <a:latin typeface="Gill Sans MT" panose="020B0502020104020203" pitchFamily="34" charset="0"/>
              </a:rPr>
              <a:t>Building on the </a:t>
            </a:r>
            <a:r>
              <a:rPr lang="en-US" b="1" dirty="0" err="1">
                <a:effectLst>
                  <a:outerShdw blurRad="38100" dist="38100" dir="2700000" algn="tl">
                    <a:srgbClr val="000000">
                      <a:alpha val="43137"/>
                    </a:srgbClr>
                  </a:outerShdw>
                </a:effectLst>
                <a:latin typeface="Gill Sans MT" panose="020B0502020104020203" pitchFamily="34" charset="0"/>
              </a:rPr>
              <a:t>pairplot</a:t>
            </a:r>
            <a:r>
              <a:rPr lang="en-US" b="1" dirty="0">
                <a:effectLst>
                  <a:outerShdw blurRad="38100" dist="38100" dir="2700000" algn="tl">
                    <a:srgbClr val="000000">
                      <a:alpha val="43137"/>
                    </a:srgbClr>
                  </a:outerShdw>
                </a:effectLst>
                <a:latin typeface="Gill Sans MT" panose="020B0502020104020203" pitchFamily="34" charset="0"/>
              </a:rPr>
              <a:t> analysis, we observe that weekends consistently show higher crowd levels, while an inverse relationship between temperature and crowd count indicates people avoid going out during extreme weather. These patterns guide predictive feature selection.</a:t>
            </a:r>
            <a:endParaRPr b="1" dirty="0">
              <a:effectLst>
                <a:outerShdw blurRad="38100" dist="38100" dir="2700000" algn="tl">
                  <a:srgbClr val="000000">
                    <a:alpha val="43137"/>
                  </a:srgbClr>
                </a:outerShdw>
              </a:effectLst>
              <a:latin typeface="Gill Sans MT" panose="020B0502020104020203"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C407CCB1-7BC0-45C7-4EB1-99F8F3020C46}"/>
              </a:ext>
            </a:extLst>
          </p:cNvPr>
          <p:cNvPicPr>
            <a:picLocks noChangeAspect="1"/>
          </p:cNvPicPr>
          <p:nvPr/>
        </p:nvPicPr>
        <p:blipFill>
          <a:blip r:embed="rId2"/>
          <a:stretch>
            <a:fillRect/>
          </a:stretch>
        </p:blipFill>
        <p:spPr>
          <a:xfrm>
            <a:off x="0" y="-1143000"/>
            <a:ext cx="9144000" cy="8001000"/>
          </a:xfrm>
          <a:prstGeom prst="rect">
            <a:avLst/>
          </a:prstGeom>
        </p:spPr>
      </p:pic>
      <p:sp>
        <p:nvSpPr>
          <p:cNvPr id="2" name="Title 1"/>
          <p:cNvSpPr>
            <a:spLocks noGrp="1"/>
          </p:cNvSpPr>
          <p:nvPr>
            <p:ph type="title"/>
          </p:nvPr>
        </p:nvSpPr>
        <p:spPr/>
        <p:txBody>
          <a:bodyPr>
            <a:normAutofit fontScale="90000"/>
          </a:bodyPr>
          <a:lstStyle/>
          <a:p>
            <a:r>
              <a:rPr b="1" dirty="0">
                <a:solidFill>
                  <a:schemeClr val="accent6"/>
                </a:solidFill>
                <a:effectLst>
                  <a:outerShdw blurRad="38100" dist="38100" dir="2700000" algn="tl">
                    <a:srgbClr val="000000">
                      <a:alpha val="43137"/>
                    </a:srgbClr>
                  </a:outerShdw>
                </a:effectLst>
                <a:latin typeface="Stencil" panose="040409050D0802020404" pitchFamily="82" charset="0"/>
              </a:rPr>
              <a:t>Impact of Time, Events &amp; Holidays</a:t>
            </a:r>
          </a:p>
        </p:txBody>
      </p:sp>
      <p:pic>
        <p:nvPicPr>
          <p:cNvPr id="22" name="Content Placeholder 21">
            <a:extLst>
              <a:ext uri="{FF2B5EF4-FFF2-40B4-BE49-F238E27FC236}">
                <a16:creationId xmlns:a16="http://schemas.microsoft.com/office/drawing/2014/main" id="{DB15927F-2A1D-DA18-931D-DCA55B36444C}"/>
              </a:ext>
            </a:extLst>
          </p:cNvPr>
          <p:cNvPicPr>
            <a:picLocks noGrp="1" noChangeAspect="1"/>
          </p:cNvPicPr>
          <p:nvPr>
            <p:ph idx="1"/>
          </p:nvPr>
        </p:nvPicPr>
        <p:blipFill>
          <a:blip r:embed="rId3"/>
          <a:stretch>
            <a:fillRect/>
          </a:stretch>
        </p:blipFill>
        <p:spPr>
          <a:xfrm>
            <a:off x="554388" y="1600200"/>
            <a:ext cx="8035224" cy="4525963"/>
          </a:xfrm>
        </p:spPr>
      </p:pic>
      <p:pic>
        <p:nvPicPr>
          <p:cNvPr id="20" name="Picture 19">
            <a:extLst>
              <a:ext uri="{FF2B5EF4-FFF2-40B4-BE49-F238E27FC236}">
                <a16:creationId xmlns:a16="http://schemas.microsoft.com/office/drawing/2014/main" id="{302DBF4D-F9B7-61BE-9FBC-762D68B735B8}"/>
              </a:ext>
            </a:extLst>
          </p:cNvPr>
          <p:cNvPicPr>
            <a:picLocks noChangeAspect="1"/>
          </p:cNvPicPr>
          <p:nvPr/>
        </p:nvPicPr>
        <p:blipFill>
          <a:blip r:embed="rId4"/>
          <a:stretch>
            <a:fillRect/>
          </a:stretch>
        </p:blipFill>
        <p:spPr>
          <a:xfrm>
            <a:off x="989815" y="1847583"/>
            <a:ext cx="7296346" cy="4000489"/>
          </a:xfrm>
          <a:prstGeom prst="rect">
            <a:avLst/>
          </a:prstGeom>
          <a:ln>
            <a:noFill/>
          </a:ln>
          <a:effectLst>
            <a:softEdge rad="112500"/>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A38FB2A-F540-DBDC-DA62-0DE9FBCE70DC}"/>
              </a:ext>
            </a:extLst>
          </p:cNvPr>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a:xfrm>
            <a:off x="457200" y="843700"/>
            <a:ext cx="8229600" cy="1143000"/>
          </a:xfrm>
        </p:spPr>
        <p:txBody>
          <a:bodyPr>
            <a:normAutofit fontScale="90000"/>
          </a:bodyPr>
          <a:lstStyle/>
          <a:p>
            <a:r>
              <a:rPr b="1" dirty="0">
                <a:solidFill>
                  <a:schemeClr val="accent6"/>
                </a:solidFill>
                <a:effectLst>
                  <a:outerShdw blurRad="38100" dist="38100" dir="2700000" algn="tl">
                    <a:srgbClr val="000000">
                      <a:alpha val="43137"/>
                    </a:srgbClr>
                  </a:outerShdw>
                </a:effectLst>
                <a:latin typeface="Stencil" panose="040409050D0802020404" pitchFamily="82" charset="0"/>
              </a:rPr>
              <a:t>What Drives Crowd Prediction?</a:t>
            </a:r>
          </a:p>
        </p:txBody>
      </p:sp>
      <p:pic>
        <p:nvPicPr>
          <p:cNvPr id="6" name="Content Placeholder 5">
            <a:extLst>
              <a:ext uri="{FF2B5EF4-FFF2-40B4-BE49-F238E27FC236}">
                <a16:creationId xmlns:a16="http://schemas.microsoft.com/office/drawing/2014/main" id="{A5781089-D59F-81F1-58E2-67F496F7036B}"/>
              </a:ext>
            </a:extLst>
          </p:cNvPr>
          <p:cNvPicPr>
            <a:picLocks noGrp="1" noChangeAspect="1"/>
          </p:cNvPicPr>
          <p:nvPr>
            <p:ph idx="1"/>
          </p:nvPr>
        </p:nvPicPr>
        <p:blipFill>
          <a:blip r:embed="rId3"/>
          <a:stretch>
            <a:fillRect/>
          </a:stretch>
        </p:blipFill>
        <p:spPr>
          <a:xfrm>
            <a:off x="457200" y="2070672"/>
            <a:ext cx="8229600" cy="3585019"/>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74AEA3-824B-0401-F2A4-9782ED270F49}"/>
              </a:ext>
            </a:extLst>
          </p:cNvPr>
          <p:cNvPicPr>
            <a:picLocks noChangeAspect="1"/>
          </p:cNvPicPr>
          <p:nvPr/>
        </p:nvPicPr>
        <p:blipFill>
          <a:blip r:embed="rId2"/>
          <a:stretch>
            <a:fillRect/>
          </a:stretch>
        </p:blipFill>
        <p:spPr>
          <a:xfrm>
            <a:off x="0" y="0"/>
            <a:ext cx="9144000" cy="6858000"/>
          </a:xfrm>
          <a:prstGeom prst="rect">
            <a:avLst/>
          </a:prstGeom>
        </p:spPr>
      </p:pic>
      <p:sp>
        <p:nvSpPr>
          <p:cNvPr id="2" name="Title 1">
            <a:extLst>
              <a:ext uri="{FF2B5EF4-FFF2-40B4-BE49-F238E27FC236}">
                <a16:creationId xmlns:a16="http://schemas.microsoft.com/office/drawing/2014/main" id="{E5BC0482-9175-71AF-8000-06E15E6B88DC}"/>
              </a:ext>
            </a:extLst>
          </p:cNvPr>
          <p:cNvSpPr>
            <a:spLocks noGrp="1"/>
          </p:cNvSpPr>
          <p:nvPr>
            <p:ph type="title"/>
          </p:nvPr>
        </p:nvSpPr>
        <p:spPr>
          <a:xfrm>
            <a:off x="278091" y="1307751"/>
            <a:ext cx="8229600" cy="1143000"/>
          </a:xfrm>
          <a:effectLst>
            <a:glow rad="63500">
              <a:schemeClr val="accent4">
                <a:satMod val="175000"/>
                <a:alpha val="40000"/>
              </a:schemeClr>
            </a:glow>
          </a:effectLst>
        </p:spPr>
        <p:txBody>
          <a:bodyPr/>
          <a:lstStyle/>
          <a:p>
            <a:r>
              <a:rPr lang="en-US" b="1" dirty="0">
                <a:solidFill>
                  <a:schemeClr val="tx2">
                    <a:lumMod val="20000"/>
                    <a:lumOff val="80000"/>
                  </a:schemeClr>
                </a:solidFill>
                <a:effectLst>
                  <a:outerShdw blurRad="38100" dist="38100" dir="2700000" algn="tl">
                    <a:srgbClr val="000000">
                      <a:alpha val="43137"/>
                    </a:srgbClr>
                  </a:outerShdw>
                </a:effectLst>
                <a:latin typeface="Segoe UI Black" panose="020B0A02040204020203" pitchFamily="34" charset="0"/>
                <a:ea typeface="Segoe UI Black" panose="020B0A02040204020203" pitchFamily="34" charset="0"/>
              </a:rPr>
              <a:t>AFTER PREPROCESSING</a:t>
            </a:r>
            <a:endParaRPr lang="en-IN" b="1" dirty="0">
              <a:solidFill>
                <a:schemeClr val="tx2">
                  <a:lumMod val="20000"/>
                  <a:lumOff val="80000"/>
                </a:schemeClr>
              </a:solidFill>
              <a:effectLst>
                <a:outerShdw blurRad="38100" dist="38100" dir="2700000" algn="tl">
                  <a:srgbClr val="000000">
                    <a:alpha val="43137"/>
                  </a:srgbClr>
                </a:outerShdw>
              </a:effectLst>
              <a:latin typeface="Segoe UI Black" panose="020B0A02040204020203" pitchFamily="34" charset="0"/>
              <a:ea typeface="Segoe UI Black" panose="020B0A02040204020203" pitchFamily="34" charset="0"/>
            </a:endParaRPr>
          </a:p>
        </p:txBody>
      </p:sp>
      <p:pic>
        <p:nvPicPr>
          <p:cNvPr id="6" name="Content Placeholder 5">
            <a:extLst>
              <a:ext uri="{FF2B5EF4-FFF2-40B4-BE49-F238E27FC236}">
                <a16:creationId xmlns:a16="http://schemas.microsoft.com/office/drawing/2014/main" id="{8B0D75FF-20AD-65D8-117A-D03C9336FC81}"/>
              </a:ext>
            </a:extLst>
          </p:cNvPr>
          <p:cNvPicPr>
            <a:picLocks noGrp="1" noChangeAspect="1"/>
          </p:cNvPicPr>
          <p:nvPr>
            <p:ph idx="1"/>
          </p:nvPr>
        </p:nvPicPr>
        <p:blipFill>
          <a:blip r:embed="rId3"/>
          <a:stretch>
            <a:fillRect/>
          </a:stretch>
        </p:blipFill>
        <p:spPr>
          <a:xfrm>
            <a:off x="457200" y="2176113"/>
            <a:ext cx="8229600" cy="337413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50242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761DDB8-B45F-15FD-57AF-6A68CB95E29E}"/>
              </a:ext>
            </a:extLst>
          </p:cNvPr>
          <p:cNvPicPr>
            <a:picLocks noChangeAspect="1"/>
          </p:cNvPicPr>
          <p:nvPr/>
        </p:nvPicPr>
        <p:blipFill>
          <a:blip r:embed="rId2"/>
          <a:stretch>
            <a:fillRect/>
          </a:stretch>
        </p:blipFill>
        <p:spPr>
          <a:xfrm>
            <a:off x="0" y="-1143000"/>
            <a:ext cx="9144000" cy="8001000"/>
          </a:xfrm>
          <a:prstGeom prst="rect">
            <a:avLst/>
          </a:prstGeom>
        </p:spPr>
      </p:pic>
      <p:sp>
        <p:nvSpPr>
          <p:cNvPr id="2" name="Title 1"/>
          <p:cNvSpPr>
            <a:spLocks noGrp="1"/>
          </p:cNvSpPr>
          <p:nvPr>
            <p:ph type="title"/>
          </p:nvPr>
        </p:nvSpPr>
        <p:spPr>
          <a:xfrm>
            <a:off x="457200" y="868363"/>
            <a:ext cx="8229600" cy="1143000"/>
          </a:xfrm>
        </p:spPr>
        <p:txBody>
          <a:bodyPr>
            <a:normAutofit fontScale="90000"/>
          </a:bodyPr>
          <a:lstStyle/>
          <a:p>
            <a:r>
              <a:rPr b="1" dirty="0">
                <a:solidFill>
                  <a:schemeClr val="accent6"/>
                </a:solidFill>
                <a:effectLst>
                  <a:outerShdw blurRad="38100" dist="38100" dir="2700000" algn="tl">
                    <a:srgbClr val="000000">
                      <a:alpha val="43137"/>
                    </a:srgbClr>
                  </a:outerShdw>
                </a:effectLst>
                <a:latin typeface="Stencil" panose="040409050D0802020404" pitchFamily="82" charset="0"/>
              </a:rPr>
              <a:t>Feature Engineering in Action</a:t>
            </a:r>
          </a:p>
        </p:txBody>
      </p:sp>
      <p:sp>
        <p:nvSpPr>
          <p:cNvPr id="3" name="Content Placeholder 2"/>
          <p:cNvSpPr>
            <a:spLocks noGrp="1"/>
          </p:cNvSpPr>
          <p:nvPr>
            <p:ph idx="1"/>
          </p:nvPr>
        </p:nvSpPr>
        <p:spPr>
          <a:xfrm>
            <a:off x="457200" y="2040903"/>
            <a:ext cx="8229600" cy="4525963"/>
          </a:xfrm>
        </p:spPr>
        <p:txBody>
          <a:bodyPr/>
          <a:lstStyle/>
          <a:p>
            <a:pPr marL="0" indent="0" algn="ctr">
              <a:buNone/>
            </a:pPr>
            <a:r>
              <a:rPr lang="en-US" b="1" dirty="0">
                <a:solidFill>
                  <a:schemeClr val="bg1">
                    <a:lumMod val="85000"/>
                  </a:schemeClr>
                </a:solidFill>
                <a:effectLst>
                  <a:outerShdw blurRad="38100" dist="38100" dir="2700000" algn="tl">
                    <a:srgbClr val="000000">
                      <a:alpha val="43137"/>
                    </a:srgbClr>
                  </a:outerShdw>
                </a:effectLst>
                <a:latin typeface="Gill Sans MT" panose="020B0502020104020203" pitchFamily="34" charset="0"/>
              </a:rPr>
              <a:t>To enhance model performance, categorical features were encoded and numerical values were normalized—ensuring consistent data formatting and improved learning for prediction models.</a:t>
            </a:r>
            <a:endParaRPr b="1" dirty="0">
              <a:solidFill>
                <a:schemeClr val="bg1">
                  <a:lumMod val="85000"/>
                </a:schemeClr>
              </a:solidFill>
              <a:effectLst>
                <a:outerShdw blurRad="38100" dist="38100" dir="2700000" algn="tl">
                  <a:srgbClr val="000000">
                    <a:alpha val="43137"/>
                  </a:srgbClr>
                </a:outerShdw>
              </a:effectLst>
              <a:latin typeface="Gill Sans MT" panose="020B0502020104020203"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CA2DBE9-EFFF-A433-5747-ACA769A96178}"/>
              </a:ext>
            </a:extLst>
          </p:cNvPr>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a:xfrm>
            <a:off x="457200" y="623006"/>
            <a:ext cx="8229600" cy="1143000"/>
          </a:xfrm>
        </p:spPr>
        <p:txBody>
          <a:bodyPr>
            <a:normAutofit fontScale="90000"/>
          </a:bodyPr>
          <a:lstStyle/>
          <a:p>
            <a:r>
              <a:rPr b="1" dirty="0">
                <a:solidFill>
                  <a:schemeClr val="accent1">
                    <a:lumMod val="20000"/>
                    <a:lumOff val="80000"/>
                  </a:schemeClr>
                </a:solidFill>
                <a:effectLst>
                  <a:outerShdw blurRad="38100" dist="38100" dir="2700000" algn="tl">
                    <a:srgbClr val="000000">
                      <a:alpha val="43137"/>
                    </a:srgbClr>
                  </a:outerShdw>
                </a:effectLst>
                <a:latin typeface="Segoe UI Black" panose="020B0A02040204020203" pitchFamily="34" charset="0"/>
                <a:ea typeface="Segoe UI Black" panose="020B0A02040204020203" pitchFamily="34" charset="0"/>
              </a:rPr>
              <a:t>Predictive Model: </a:t>
            </a:r>
            <a:br>
              <a:rPr lang="en-US" b="1" dirty="0">
                <a:solidFill>
                  <a:schemeClr val="accent1">
                    <a:lumMod val="20000"/>
                    <a:lumOff val="80000"/>
                  </a:schemeClr>
                </a:solidFill>
                <a:effectLst>
                  <a:outerShdw blurRad="38100" dist="38100" dir="2700000" algn="tl">
                    <a:srgbClr val="000000">
                      <a:alpha val="43137"/>
                    </a:srgbClr>
                  </a:outerShdw>
                </a:effectLst>
                <a:latin typeface="Segoe UI Black" panose="020B0A02040204020203" pitchFamily="34" charset="0"/>
                <a:ea typeface="Segoe UI Black" panose="020B0A02040204020203" pitchFamily="34" charset="0"/>
              </a:rPr>
            </a:br>
            <a:r>
              <a:rPr b="1" dirty="0">
                <a:solidFill>
                  <a:schemeClr val="accent1">
                    <a:lumMod val="20000"/>
                    <a:lumOff val="80000"/>
                  </a:schemeClr>
                </a:solidFill>
                <a:effectLst>
                  <a:outerShdw blurRad="38100" dist="38100" dir="2700000" algn="tl">
                    <a:srgbClr val="000000">
                      <a:alpha val="43137"/>
                    </a:srgbClr>
                  </a:outerShdw>
                </a:effectLst>
                <a:latin typeface="Segoe UI Black" panose="020B0A02040204020203" pitchFamily="34" charset="0"/>
                <a:ea typeface="Segoe UI Black" panose="020B0A02040204020203" pitchFamily="34" charset="0"/>
              </a:rPr>
              <a:t>Random Forest Regressor</a:t>
            </a:r>
          </a:p>
        </p:txBody>
      </p:sp>
      <p:pic>
        <p:nvPicPr>
          <p:cNvPr id="12" name="Content Placeholder 11">
            <a:extLst>
              <a:ext uri="{FF2B5EF4-FFF2-40B4-BE49-F238E27FC236}">
                <a16:creationId xmlns:a16="http://schemas.microsoft.com/office/drawing/2014/main" id="{B9380A0E-DD7B-FA92-9A23-5338D83FC958}"/>
              </a:ext>
            </a:extLst>
          </p:cNvPr>
          <p:cNvPicPr>
            <a:picLocks noGrp="1" noChangeAspect="1"/>
          </p:cNvPicPr>
          <p:nvPr>
            <p:ph idx="1"/>
          </p:nvPr>
        </p:nvPicPr>
        <p:blipFill>
          <a:blip r:embed="rId3"/>
          <a:srcRect b="48390"/>
          <a:stretch/>
        </p:blipFill>
        <p:spPr>
          <a:xfrm>
            <a:off x="457200" y="1847869"/>
            <a:ext cx="8229600" cy="1714849"/>
          </a:xfrm>
          <a:prstGeom prst="rect">
            <a:avLst/>
          </a:prstGeom>
          <a:ln>
            <a:noFill/>
          </a:ln>
          <a:effectLst>
            <a:outerShdw blurRad="190500" algn="tl" rotWithShape="0">
              <a:srgbClr val="000000">
                <a:alpha val="70000"/>
              </a:srgbClr>
            </a:outerShdw>
          </a:effectLst>
        </p:spPr>
      </p:pic>
      <p:pic>
        <p:nvPicPr>
          <p:cNvPr id="5" name="Picture 4">
            <a:extLst>
              <a:ext uri="{FF2B5EF4-FFF2-40B4-BE49-F238E27FC236}">
                <a16:creationId xmlns:a16="http://schemas.microsoft.com/office/drawing/2014/main" id="{533A35C9-EE9F-60A6-3834-132CBC55A37D}"/>
              </a:ext>
            </a:extLst>
          </p:cNvPr>
          <p:cNvPicPr>
            <a:picLocks noChangeAspect="1"/>
          </p:cNvPicPr>
          <p:nvPr/>
        </p:nvPicPr>
        <p:blipFill>
          <a:blip r:embed="rId4"/>
          <a:stretch>
            <a:fillRect/>
          </a:stretch>
        </p:blipFill>
        <p:spPr>
          <a:xfrm>
            <a:off x="457200" y="3562721"/>
            <a:ext cx="8229600" cy="309509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FBF4D88-1743-5A31-5951-595AED9D2DA8}"/>
              </a:ext>
            </a:extLst>
          </p:cNvPr>
          <p:cNvPicPr>
            <a:picLocks noChangeAspect="1"/>
          </p:cNvPicPr>
          <p:nvPr/>
        </p:nvPicPr>
        <p:blipFill>
          <a:blip r:embed="rId2"/>
          <a:stretch>
            <a:fillRect/>
          </a:stretch>
        </p:blipFill>
        <p:spPr>
          <a:xfrm>
            <a:off x="0" y="-1143000"/>
            <a:ext cx="9144000" cy="8001000"/>
          </a:xfrm>
          <a:prstGeom prst="rect">
            <a:avLst/>
          </a:prstGeom>
        </p:spPr>
      </p:pic>
      <p:sp>
        <p:nvSpPr>
          <p:cNvPr id="2" name="Title 1"/>
          <p:cNvSpPr>
            <a:spLocks noGrp="1"/>
          </p:cNvSpPr>
          <p:nvPr>
            <p:ph type="title"/>
          </p:nvPr>
        </p:nvSpPr>
        <p:spPr/>
        <p:txBody>
          <a:bodyPr>
            <a:normAutofit/>
          </a:bodyPr>
          <a:lstStyle/>
          <a:p>
            <a:r>
              <a:rPr lang="en-US" b="1" dirty="0">
                <a:solidFill>
                  <a:schemeClr val="accent6">
                    <a:lumMod val="75000"/>
                  </a:schemeClr>
                </a:solidFill>
                <a:effectLst>
                  <a:outerShdw blurRad="38100" dist="38100" dir="2700000" algn="tl">
                    <a:srgbClr val="000000">
                      <a:alpha val="43137"/>
                    </a:srgbClr>
                  </a:outerShdw>
                </a:effectLst>
                <a:latin typeface="Stencil" panose="040409050D0802020404" pitchFamily="82" charset="0"/>
              </a:rPr>
              <a:t>CROWD COUNT/DAY</a:t>
            </a:r>
            <a:endParaRPr b="1" dirty="0">
              <a:solidFill>
                <a:schemeClr val="accent6">
                  <a:lumMod val="75000"/>
                </a:schemeClr>
              </a:solidFill>
              <a:effectLst>
                <a:outerShdw blurRad="38100" dist="38100" dir="2700000" algn="tl">
                  <a:srgbClr val="000000">
                    <a:alpha val="43137"/>
                  </a:srgbClr>
                </a:outerShdw>
              </a:effectLst>
              <a:latin typeface="Stencil" panose="040409050D0802020404" pitchFamily="82" charset="0"/>
            </a:endParaRPr>
          </a:p>
        </p:txBody>
      </p:sp>
      <p:pic>
        <p:nvPicPr>
          <p:cNvPr id="6" name="Content Placeholder 5">
            <a:extLst>
              <a:ext uri="{FF2B5EF4-FFF2-40B4-BE49-F238E27FC236}">
                <a16:creationId xmlns:a16="http://schemas.microsoft.com/office/drawing/2014/main" id="{F0D128D9-6527-DBA1-93DD-F09663C74E53}"/>
              </a:ext>
            </a:extLst>
          </p:cNvPr>
          <p:cNvPicPr>
            <a:picLocks noGrp="1" noChangeAspect="1"/>
          </p:cNvPicPr>
          <p:nvPr>
            <p:ph idx="1"/>
          </p:nvPr>
        </p:nvPicPr>
        <p:blipFill>
          <a:blip r:embed="rId3"/>
          <a:stretch>
            <a:fillRect/>
          </a:stretch>
        </p:blipFill>
        <p:spPr>
          <a:xfrm>
            <a:off x="554388" y="1600200"/>
            <a:ext cx="8035224" cy="4525963"/>
          </a:xfrm>
        </p:spPr>
      </p:pic>
      <p:pic>
        <p:nvPicPr>
          <p:cNvPr id="8" name="Picture 7">
            <a:extLst>
              <a:ext uri="{FF2B5EF4-FFF2-40B4-BE49-F238E27FC236}">
                <a16:creationId xmlns:a16="http://schemas.microsoft.com/office/drawing/2014/main" id="{9677EBAC-7B5D-B944-1F2D-44EC932D3683}"/>
              </a:ext>
            </a:extLst>
          </p:cNvPr>
          <p:cNvPicPr>
            <a:picLocks noChangeAspect="1"/>
          </p:cNvPicPr>
          <p:nvPr/>
        </p:nvPicPr>
        <p:blipFill>
          <a:blip r:embed="rId4"/>
          <a:stretch>
            <a:fillRect/>
          </a:stretch>
        </p:blipFill>
        <p:spPr>
          <a:xfrm>
            <a:off x="1783461" y="2085863"/>
            <a:ext cx="5946519" cy="3919803"/>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FD7EA64-1142-9240-012C-6461B535868F}"/>
              </a:ext>
            </a:extLst>
          </p:cNvPr>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a:xfrm>
            <a:off x="457200" y="1339784"/>
            <a:ext cx="8229600" cy="1143000"/>
          </a:xfrm>
        </p:spPr>
        <p:txBody>
          <a:bodyPr/>
          <a:lstStyle/>
          <a:p>
            <a:r>
              <a:rPr b="1" dirty="0">
                <a:solidFill>
                  <a:schemeClr val="accent6"/>
                </a:solidFill>
                <a:effectLst>
                  <a:outerShdw blurRad="38100" dist="38100" dir="2700000" algn="tl">
                    <a:srgbClr val="000000">
                      <a:alpha val="43137"/>
                    </a:srgbClr>
                  </a:outerShdw>
                </a:effectLst>
                <a:latin typeface="Stencil" panose="040409050D0802020404" pitchFamily="82" charset="0"/>
              </a:rPr>
              <a:t>When Do Crowds Peak?</a:t>
            </a:r>
          </a:p>
        </p:txBody>
      </p:sp>
      <p:sp>
        <p:nvSpPr>
          <p:cNvPr id="3" name="Content Placeholder 2"/>
          <p:cNvSpPr>
            <a:spLocks noGrp="1"/>
          </p:cNvSpPr>
          <p:nvPr>
            <p:ph idx="1"/>
          </p:nvPr>
        </p:nvSpPr>
        <p:spPr>
          <a:xfrm>
            <a:off x="457200" y="2258938"/>
            <a:ext cx="8229600" cy="4525963"/>
          </a:xfrm>
        </p:spPr>
        <p:txBody>
          <a:bodyPr/>
          <a:lstStyle/>
          <a:p>
            <a:pPr algn="ctr"/>
            <a:r>
              <a:rPr lang="en-US" b="1" dirty="0">
                <a:effectLst>
                  <a:outerShdw blurRad="38100" dist="38100" dir="2700000" algn="tl">
                    <a:srgbClr val="000000">
                      <a:alpha val="43137"/>
                    </a:srgbClr>
                  </a:outerShdw>
                </a:effectLst>
                <a:latin typeface="Gill Sans MT" panose="020B0502020104020203" pitchFamily="34" charset="0"/>
                <a:ea typeface="Segoe UI Black" panose="020B0A02040204020203" pitchFamily="34" charset="0"/>
              </a:rPr>
              <a:t>Crowd trends peak during weekends, largely driven by leisure outings, shopping habits, and cultural or religious gatherings—highlighting predictable surges in public space usage.</a:t>
            </a:r>
            <a:endParaRPr b="1" dirty="0">
              <a:effectLst>
                <a:outerShdw blurRad="38100" dist="38100" dir="2700000" algn="tl">
                  <a:srgbClr val="000000">
                    <a:alpha val="43137"/>
                  </a:srgbClr>
                </a:outerShdw>
              </a:effectLst>
              <a:latin typeface="Gill Sans MT" panose="020B0502020104020203" pitchFamily="34" charset="0"/>
              <a:ea typeface="Segoe UI Black" panose="020B0A02040204020203"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6841BEA-384F-2BA7-CB29-7E087820C5E0}"/>
              </a:ext>
            </a:extLst>
          </p:cNvPr>
          <p:cNvPicPr>
            <a:picLocks noChangeAspect="1"/>
          </p:cNvPicPr>
          <p:nvPr/>
        </p:nvPicPr>
        <p:blipFill>
          <a:blip r:embed="rId2"/>
          <a:stretch>
            <a:fillRect/>
          </a:stretch>
        </p:blipFill>
        <p:spPr>
          <a:xfrm>
            <a:off x="0" y="-1143000"/>
            <a:ext cx="9144000" cy="8001000"/>
          </a:xfrm>
          <a:prstGeom prst="rect">
            <a:avLst/>
          </a:prstGeom>
        </p:spPr>
      </p:pic>
      <p:sp>
        <p:nvSpPr>
          <p:cNvPr id="2" name="Title 1"/>
          <p:cNvSpPr>
            <a:spLocks noGrp="1"/>
          </p:cNvSpPr>
          <p:nvPr>
            <p:ph type="title"/>
          </p:nvPr>
        </p:nvSpPr>
        <p:spPr>
          <a:xfrm>
            <a:off x="457200" y="731837"/>
            <a:ext cx="8229600" cy="1143000"/>
          </a:xfrm>
        </p:spPr>
        <p:txBody>
          <a:bodyPr/>
          <a:lstStyle/>
          <a:p>
            <a:r>
              <a:rPr lang="en-US" b="1" dirty="0">
                <a:solidFill>
                  <a:schemeClr val="accent5">
                    <a:lumMod val="20000"/>
                    <a:lumOff val="80000"/>
                  </a:schemeClr>
                </a:solidFill>
                <a:effectLst>
                  <a:outerShdw blurRad="38100" dist="38100" dir="2700000" algn="tl">
                    <a:srgbClr val="000000">
                      <a:alpha val="43137"/>
                    </a:srgbClr>
                  </a:outerShdw>
                </a:effectLst>
                <a:latin typeface="Segoe UI Black" panose="020B0A02040204020203" pitchFamily="34" charset="0"/>
                <a:ea typeface="Segoe UI Black" panose="020B0A02040204020203" pitchFamily="34" charset="0"/>
              </a:rPr>
              <a:t>Places VS Crowd Count</a:t>
            </a:r>
            <a:endParaRPr b="1" dirty="0">
              <a:solidFill>
                <a:schemeClr val="accent5">
                  <a:lumMod val="20000"/>
                  <a:lumOff val="80000"/>
                </a:schemeClr>
              </a:solidFill>
              <a:effectLst>
                <a:outerShdw blurRad="38100" dist="38100" dir="2700000" algn="tl">
                  <a:srgbClr val="000000">
                    <a:alpha val="43137"/>
                  </a:srgbClr>
                </a:outerShdw>
              </a:effectLst>
              <a:latin typeface="Segoe UI Black" panose="020B0A02040204020203" pitchFamily="34" charset="0"/>
              <a:ea typeface="Segoe UI Black" panose="020B0A02040204020203" pitchFamily="34" charset="0"/>
            </a:endParaRPr>
          </a:p>
        </p:txBody>
      </p:sp>
      <p:pic>
        <p:nvPicPr>
          <p:cNvPr id="8" name="Content Placeholder 7">
            <a:extLst>
              <a:ext uri="{FF2B5EF4-FFF2-40B4-BE49-F238E27FC236}">
                <a16:creationId xmlns:a16="http://schemas.microsoft.com/office/drawing/2014/main" id="{1031BCC2-0F05-FA0F-D927-7AD9081818A5}"/>
              </a:ext>
            </a:extLst>
          </p:cNvPr>
          <p:cNvPicPr>
            <a:picLocks noGrp="1" noChangeAspect="1"/>
          </p:cNvPicPr>
          <p:nvPr>
            <p:ph idx="1"/>
          </p:nvPr>
        </p:nvPicPr>
        <p:blipFill>
          <a:blip r:embed="rId3"/>
          <a:stretch>
            <a:fillRect/>
          </a:stretch>
        </p:blipFill>
        <p:spPr>
          <a:xfrm>
            <a:off x="554388" y="1600200"/>
            <a:ext cx="8035224" cy="4525963"/>
          </a:xfrm>
        </p:spPr>
      </p:pic>
      <p:pic>
        <p:nvPicPr>
          <p:cNvPr id="10" name="Picture 9">
            <a:extLst>
              <a:ext uri="{FF2B5EF4-FFF2-40B4-BE49-F238E27FC236}">
                <a16:creationId xmlns:a16="http://schemas.microsoft.com/office/drawing/2014/main" id="{EA153631-15DB-6624-2FEC-9ECB1CF5817A}"/>
              </a:ext>
            </a:extLst>
          </p:cNvPr>
          <p:cNvPicPr>
            <a:picLocks noChangeAspect="1"/>
          </p:cNvPicPr>
          <p:nvPr/>
        </p:nvPicPr>
        <p:blipFill>
          <a:blip r:embed="rId4"/>
          <a:stretch>
            <a:fillRect/>
          </a:stretch>
        </p:blipFill>
        <p:spPr>
          <a:xfrm>
            <a:off x="1662750" y="1734534"/>
            <a:ext cx="5818500" cy="4257293"/>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00D3B02-4365-A681-1499-B123EA19EB8A}"/>
              </a:ext>
            </a:extLst>
          </p:cNvPr>
          <p:cNvPicPr>
            <a:picLocks noChangeAspect="1"/>
          </p:cNvPicPr>
          <p:nvPr/>
        </p:nvPicPr>
        <p:blipFill>
          <a:blip r:embed="rId2"/>
          <a:stretch>
            <a:fillRect/>
          </a:stretch>
        </p:blipFill>
        <p:spPr>
          <a:xfrm>
            <a:off x="-131975" y="0"/>
            <a:ext cx="9577633" cy="6858000"/>
          </a:xfrm>
          <a:prstGeom prst="rect">
            <a:avLst/>
          </a:prstGeom>
        </p:spPr>
      </p:pic>
      <p:sp>
        <p:nvSpPr>
          <p:cNvPr id="2" name="Title 1">
            <a:extLst>
              <a:ext uri="{FF2B5EF4-FFF2-40B4-BE49-F238E27FC236}">
                <a16:creationId xmlns:a16="http://schemas.microsoft.com/office/drawing/2014/main" id="{926FB4AD-3B80-F464-1131-C984432D335A}"/>
              </a:ext>
            </a:extLst>
          </p:cNvPr>
          <p:cNvSpPr>
            <a:spLocks noGrp="1"/>
          </p:cNvSpPr>
          <p:nvPr>
            <p:ph type="title"/>
          </p:nvPr>
        </p:nvSpPr>
        <p:spPr/>
        <p:txBody>
          <a:bodyPr/>
          <a:lstStyle/>
          <a:p>
            <a:r>
              <a:rPr lang="en-US" b="1" dirty="0">
                <a:solidFill>
                  <a:schemeClr val="accent6"/>
                </a:solidFill>
                <a:effectLst>
                  <a:outerShdw blurRad="38100" dist="38100" dir="2700000" algn="tl">
                    <a:srgbClr val="000000">
                      <a:alpha val="43137"/>
                    </a:srgbClr>
                  </a:outerShdw>
                </a:effectLst>
                <a:latin typeface="Stencil" panose="040409050D0802020404" pitchFamily="82" charset="0"/>
              </a:rPr>
              <a:t>Problem Statement</a:t>
            </a:r>
            <a:endParaRPr lang="en-IN" b="1" dirty="0">
              <a:solidFill>
                <a:schemeClr val="accent6"/>
              </a:solidFill>
              <a:effectLst>
                <a:outerShdw blurRad="38100" dist="38100" dir="2700000" algn="tl">
                  <a:srgbClr val="000000">
                    <a:alpha val="43137"/>
                  </a:srgbClr>
                </a:outerShdw>
              </a:effectLst>
              <a:latin typeface="Stencil" panose="040409050D0802020404" pitchFamily="82" charset="0"/>
            </a:endParaRPr>
          </a:p>
        </p:txBody>
      </p:sp>
      <p:sp>
        <p:nvSpPr>
          <p:cNvPr id="3" name="Content Placeholder 2">
            <a:extLst>
              <a:ext uri="{FF2B5EF4-FFF2-40B4-BE49-F238E27FC236}">
                <a16:creationId xmlns:a16="http://schemas.microsoft.com/office/drawing/2014/main" id="{40B6A05D-8E43-1A91-C832-923EE551C4F2}"/>
              </a:ext>
            </a:extLst>
          </p:cNvPr>
          <p:cNvSpPr>
            <a:spLocks noGrp="1"/>
          </p:cNvSpPr>
          <p:nvPr>
            <p:ph idx="1"/>
          </p:nvPr>
        </p:nvSpPr>
        <p:spPr/>
        <p:txBody>
          <a:bodyPr>
            <a:normAutofit fontScale="92500" lnSpcReduction="20000"/>
          </a:bodyPr>
          <a:lstStyle/>
          <a:p>
            <a:r>
              <a:rPr lang="en-US" b="1" dirty="0">
                <a:effectLst>
                  <a:outerShdw blurRad="38100" dist="38100" dir="2700000" algn="tl">
                    <a:srgbClr val="000000">
                      <a:alpha val="43137"/>
                    </a:srgbClr>
                  </a:outerShdw>
                </a:effectLst>
                <a:latin typeface="Gill Sans MT" panose="020B0502020104020203" pitchFamily="34" charset="0"/>
              </a:rPr>
              <a:t>Managing crowd flow in public spaces like malls, parks, and temples is challenging due to unpredictable human behavior, weather changes, and special events. Without accurate forecasting, this can lead to overcrowding, safety concerns, and poor visitor experiences. There is a need for a data-driven solution that predicts crowd density using historical footfall data, weather conditions, and event schedules to help plan safer and smarter visits.</a:t>
            </a:r>
          </a:p>
          <a:p>
            <a:endParaRPr lang="en-IN" b="1" dirty="0">
              <a:effectLst>
                <a:outerShdw blurRad="38100" dist="38100" dir="2700000" algn="tl">
                  <a:srgbClr val="000000">
                    <a:alpha val="43137"/>
                  </a:srgbClr>
                </a:outerShdw>
              </a:effectLst>
              <a:latin typeface="Gill Sans MT" panose="020B0502020104020203" pitchFamily="34" charset="0"/>
            </a:endParaRPr>
          </a:p>
        </p:txBody>
      </p:sp>
    </p:spTree>
    <p:extLst>
      <p:ext uri="{BB962C8B-B14F-4D97-AF65-F5344CB8AC3E}">
        <p14:creationId xmlns:p14="http://schemas.microsoft.com/office/powerpoint/2010/main" val="37793520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49124843-2262-EC46-03AD-08B52950BF12}"/>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CFEB4006-0A99-ED2A-6DAD-FCFCECD3E736}"/>
              </a:ext>
            </a:extLst>
          </p:cNvPr>
          <p:cNvPicPr>
            <a:picLocks noChangeAspect="1"/>
          </p:cNvPicPr>
          <p:nvPr/>
        </p:nvPicPr>
        <p:blipFill>
          <a:blip r:embed="rId3"/>
          <a:stretch>
            <a:fillRect/>
          </a:stretch>
        </p:blipFill>
        <p:spPr>
          <a:xfrm>
            <a:off x="0" y="9144"/>
            <a:ext cx="9144000" cy="6858000"/>
          </a:xfrm>
          <a:prstGeom prst="rect">
            <a:avLst/>
          </a:prstGeom>
        </p:spPr>
      </p:pic>
      <p:sp>
        <p:nvSpPr>
          <p:cNvPr id="2" name="Title 1">
            <a:extLst>
              <a:ext uri="{FF2B5EF4-FFF2-40B4-BE49-F238E27FC236}">
                <a16:creationId xmlns:a16="http://schemas.microsoft.com/office/drawing/2014/main" id="{D8FC6EFA-8C29-1593-AC57-10EA25AE2286}"/>
              </a:ext>
            </a:extLst>
          </p:cNvPr>
          <p:cNvSpPr>
            <a:spLocks noGrp="1"/>
          </p:cNvSpPr>
          <p:nvPr>
            <p:ph type="title"/>
          </p:nvPr>
        </p:nvSpPr>
        <p:spPr>
          <a:xfrm>
            <a:off x="278091" y="1307751"/>
            <a:ext cx="8229600" cy="338169"/>
          </a:xfrm>
          <a:effectLst>
            <a:glow rad="63500">
              <a:schemeClr val="accent4">
                <a:satMod val="175000"/>
                <a:alpha val="40000"/>
              </a:schemeClr>
            </a:glow>
          </a:effectLst>
        </p:spPr>
        <p:txBody>
          <a:bodyPr>
            <a:noAutofit/>
          </a:bodyPr>
          <a:lstStyle/>
          <a:p>
            <a:r>
              <a:rPr lang="en-US" sz="3200" b="1" dirty="0">
                <a:solidFill>
                  <a:schemeClr val="accent6"/>
                </a:solidFill>
                <a:effectLst>
                  <a:outerShdw blurRad="38100" dist="38100" dir="2700000" algn="tl">
                    <a:srgbClr val="000000">
                      <a:alpha val="43137"/>
                    </a:srgbClr>
                  </a:outerShdw>
                </a:effectLst>
                <a:latin typeface="Stencil" panose="040409050D0802020404" pitchFamily="82" charset="0"/>
              </a:rPr>
              <a:t>ADDING LATITUDE AND LONGITUDE IN THE DATASET FOR VISUALIZING</a:t>
            </a:r>
            <a:endParaRPr lang="en-IN" sz="3200" b="1" dirty="0">
              <a:solidFill>
                <a:schemeClr val="accent6"/>
              </a:solidFill>
              <a:effectLst>
                <a:outerShdw blurRad="38100" dist="38100" dir="2700000" algn="tl">
                  <a:srgbClr val="000000">
                    <a:alpha val="43137"/>
                  </a:srgbClr>
                </a:outerShdw>
              </a:effectLst>
              <a:latin typeface="Stencil" panose="040409050D0802020404" pitchFamily="82" charset="0"/>
            </a:endParaRPr>
          </a:p>
        </p:txBody>
      </p:sp>
      <p:pic>
        <p:nvPicPr>
          <p:cNvPr id="8" name="Content Placeholder 7">
            <a:extLst>
              <a:ext uri="{FF2B5EF4-FFF2-40B4-BE49-F238E27FC236}">
                <a16:creationId xmlns:a16="http://schemas.microsoft.com/office/drawing/2014/main" id="{2C565786-BC1C-5B42-A6A1-8C9DE4D505C4}"/>
              </a:ext>
            </a:extLst>
          </p:cNvPr>
          <p:cNvPicPr>
            <a:picLocks noGrp="1" noChangeAspect="1"/>
          </p:cNvPicPr>
          <p:nvPr>
            <p:ph idx="1"/>
          </p:nvPr>
        </p:nvPicPr>
        <p:blipFill>
          <a:blip r:embed="rId4"/>
          <a:stretch>
            <a:fillRect/>
          </a:stretch>
        </p:blipFill>
        <p:spPr>
          <a:xfrm>
            <a:off x="905256" y="1957805"/>
            <a:ext cx="3017520" cy="3025675"/>
          </a:xfrm>
        </p:spPr>
      </p:pic>
      <p:pic>
        <p:nvPicPr>
          <p:cNvPr id="10" name="Picture 9">
            <a:extLst>
              <a:ext uri="{FF2B5EF4-FFF2-40B4-BE49-F238E27FC236}">
                <a16:creationId xmlns:a16="http://schemas.microsoft.com/office/drawing/2014/main" id="{8AAF3F2A-6E2B-7EF7-58EB-185F878E71E2}"/>
              </a:ext>
            </a:extLst>
          </p:cNvPr>
          <p:cNvPicPr>
            <a:picLocks noChangeAspect="1"/>
          </p:cNvPicPr>
          <p:nvPr/>
        </p:nvPicPr>
        <p:blipFill>
          <a:blip r:embed="rId5"/>
          <a:stretch>
            <a:fillRect/>
          </a:stretch>
        </p:blipFill>
        <p:spPr>
          <a:xfrm>
            <a:off x="4146003" y="2671037"/>
            <a:ext cx="2932787" cy="3025675"/>
          </a:xfrm>
          <a:prstGeom prst="rect">
            <a:avLst/>
          </a:prstGeom>
        </p:spPr>
      </p:pic>
    </p:spTree>
    <p:extLst>
      <p:ext uri="{BB962C8B-B14F-4D97-AF65-F5344CB8AC3E}">
        <p14:creationId xmlns:p14="http://schemas.microsoft.com/office/powerpoint/2010/main" val="3078260422"/>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C70DFF-A9B8-5A2D-C79E-543C798D4D29}"/>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0163AFE4-A42D-9D23-1FBF-7C7D788387C0}"/>
              </a:ext>
            </a:extLst>
          </p:cNvPr>
          <p:cNvPicPr>
            <a:picLocks noChangeAspect="1"/>
          </p:cNvPicPr>
          <p:nvPr/>
        </p:nvPicPr>
        <p:blipFill>
          <a:blip r:embed="rId2"/>
          <a:stretch>
            <a:fillRect/>
          </a:stretch>
        </p:blipFill>
        <p:spPr>
          <a:xfrm>
            <a:off x="0" y="-1005840"/>
            <a:ext cx="9144000" cy="8001000"/>
          </a:xfrm>
          <a:prstGeom prst="rect">
            <a:avLst/>
          </a:prstGeom>
        </p:spPr>
      </p:pic>
      <p:sp>
        <p:nvSpPr>
          <p:cNvPr id="2" name="Title 1">
            <a:extLst>
              <a:ext uri="{FF2B5EF4-FFF2-40B4-BE49-F238E27FC236}">
                <a16:creationId xmlns:a16="http://schemas.microsoft.com/office/drawing/2014/main" id="{00C9C6C9-1A9C-ADC3-9184-BF344989FAB5}"/>
              </a:ext>
            </a:extLst>
          </p:cNvPr>
          <p:cNvSpPr>
            <a:spLocks noGrp="1"/>
          </p:cNvSpPr>
          <p:nvPr>
            <p:ph type="title"/>
          </p:nvPr>
        </p:nvSpPr>
        <p:spPr>
          <a:xfrm>
            <a:off x="457200" y="868363"/>
            <a:ext cx="8229600" cy="411797"/>
          </a:xfrm>
        </p:spPr>
        <p:txBody>
          <a:bodyPr>
            <a:noAutofit/>
          </a:bodyPr>
          <a:lstStyle/>
          <a:p>
            <a:r>
              <a:rPr lang="en-US" sz="3600" b="1" dirty="0">
                <a:solidFill>
                  <a:schemeClr val="accent5">
                    <a:lumMod val="20000"/>
                    <a:lumOff val="80000"/>
                  </a:schemeClr>
                </a:solidFill>
                <a:effectLst>
                  <a:outerShdw blurRad="38100" dist="38100" dir="2700000" algn="tl">
                    <a:srgbClr val="000000">
                      <a:alpha val="43137"/>
                    </a:srgbClr>
                  </a:outerShdw>
                </a:effectLst>
                <a:latin typeface="Segoe UI Black" panose="020B0A02040204020203" pitchFamily="34" charset="0"/>
                <a:ea typeface="Segoe UI Black" panose="020B0A02040204020203" pitchFamily="34" charset="0"/>
              </a:rPr>
              <a:t>Map Scatter Plot: Geographical Distribution of Crowds</a:t>
            </a:r>
            <a:endParaRPr sz="3600" b="1" dirty="0">
              <a:solidFill>
                <a:schemeClr val="accent5">
                  <a:lumMod val="20000"/>
                  <a:lumOff val="80000"/>
                </a:schemeClr>
              </a:solidFill>
              <a:effectLst>
                <a:outerShdw blurRad="38100" dist="38100" dir="2700000" algn="tl">
                  <a:srgbClr val="000000">
                    <a:alpha val="43137"/>
                  </a:srgbClr>
                </a:outerShdw>
              </a:effectLst>
              <a:latin typeface="Segoe UI Black" panose="020B0A02040204020203" pitchFamily="34" charset="0"/>
              <a:ea typeface="Segoe UI Black" panose="020B0A02040204020203" pitchFamily="34" charset="0"/>
            </a:endParaRPr>
          </a:p>
        </p:txBody>
      </p:sp>
      <p:pic>
        <p:nvPicPr>
          <p:cNvPr id="8" name="Content Placeholder 7">
            <a:extLst>
              <a:ext uri="{FF2B5EF4-FFF2-40B4-BE49-F238E27FC236}">
                <a16:creationId xmlns:a16="http://schemas.microsoft.com/office/drawing/2014/main" id="{B9B15F60-6E89-CAAB-8BA1-ED0470706DF3}"/>
              </a:ext>
            </a:extLst>
          </p:cNvPr>
          <p:cNvPicPr>
            <a:picLocks noGrp="1" noChangeAspect="1"/>
          </p:cNvPicPr>
          <p:nvPr>
            <p:ph idx="1"/>
          </p:nvPr>
        </p:nvPicPr>
        <p:blipFill>
          <a:blip r:embed="rId3"/>
          <a:stretch>
            <a:fillRect/>
          </a:stretch>
        </p:blipFill>
        <p:spPr>
          <a:xfrm>
            <a:off x="554388" y="1600200"/>
            <a:ext cx="8035224" cy="4525963"/>
          </a:xfrm>
        </p:spPr>
      </p:pic>
      <p:pic>
        <p:nvPicPr>
          <p:cNvPr id="5" name="Picture 4">
            <a:extLst>
              <a:ext uri="{FF2B5EF4-FFF2-40B4-BE49-F238E27FC236}">
                <a16:creationId xmlns:a16="http://schemas.microsoft.com/office/drawing/2014/main" id="{37B8C681-FAB6-848D-6DB2-BF2E7B67C5F3}"/>
              </a:ext>
            </a:extLst>
          </p:cNvPr>
          <p:cNvPicPr>
            <a:picLocks noChangeAspect="1"/>
          </p:cNvPicPr>
          <p:nvPr/>
        </p:nvPicPr>
        <p:blipFill>
          <a:blip r:embed="rId4"/>
          <a:stretch>
            <a:fillRect/>
          </a:stretch>
        </p:blipFill>
        <p:spPr>
          <a:xfrm>
            <a:off x="2066544" y="2130393"/>
            <a:ext cx="5605272" cy="3465576"/>
          </a:xfrm>
          <a:prstGeom prst="rect">
            <a:avLst/>
          </a:prstGeom>
        </p:spPr>
      </p:pic>
    </p:spTree>
    <p:extLst>
      <p:ext uri="{BB962C8B-B14F-4D97-AF65-F5344CB8AC3E}">
        <p14:creationId xmlns:p14="http://schemas.microsoft.com/office/powerpoint/2010/main" val="22184336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1BCBA8-704A-A720-9F1C-B3FB50367A0F}"/>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4EACC787-DD51-8602-2A4E-909B428F056A}"/>
              </a:ext>
            </a:extLst>
          </p:cNvPr>
          <p:cNvPicPr>
            <a:picLocks noChangeAspect="1"/>
          </p:cNvPicPr>
          <p:nvPr/>
        </p:nvPicPr>
        <p:blipFill>
          <a:blip r:embed="rId2"/>
          <a:stretch>
            <a:fillRect/>
          </a:stretch>
        </p:blipFill>
        <p:spPr>
          <a:xfrm>
            <a:off x="0" y="-1143000"/>
            <a:ext cx="9144000" cy="8001000"/>
          </a:xfrm>
          <a:prstGeom prst="rect">
            <a:avLst/>
          </a:prstGeom>
        </p:spPr>
      </p:pic>
      <p:sp>
        <p:nvSpPr>
          <p:cNvPr id="2" name="Title 1">
            <a:extLst>
              <a:ext uri="{FF2B5EF4-FFF2-40B4-BE49-F238E27FC236}">
                <a16:creationId xmlns:a16="http://schemas.microsoft.com/office/drawing/2014/main" id="{C708AE92-AAF6-8DC5-F8A1-3B2DF4ED2BEC}"/>
              </a:ext>
            </a:extLst>
          </p:cNvPr>
          <p:cNvSpPr>
            <a:spLocks noGrp="1"/>
          </p:cNvSpPr>
          <p:nvPr>
            <p:ph type="title"/>
          </p:nvPr>
        </p:nvSpPr>
        <p:spPr>
          <a:xfrm>
            <a:off x="457200" y="868363"/>
            <a:ext cx="8229600" cy="1143000"/>
          </a:xfrm>
        </p:spPr>
        <p:txBody>
          <a:bodyPr>
            <a:normAutofit/>
          </a:bodyPr>
          <a:lstStyle/>
          <a:p>
            <a:r>
              <a:rPr lang="en-US" sz="3200" b="1" dirty="0">
                <a:solidFill>
                  <a:schemeClr val="accent6"/>
                </a:solidFill>
                <a:effectLst>
                  <a:outerShdw blurRad="38100" dist="38100" dir="2700000" algn="tl">
                    <a:srgbClr val="000000">
                      <a:alpha val="43137"/>
                    </a:srgbClr>
                  </a:outerShdw>
                </a:effectLst>
                <a:latin typeface="Stencil" panose="040409050D0802020404" pitchFamily="82" charset="0"/>
              </a:rPr>
              <a:t>Geographical Crowd Flow Across India</a:t>
            </a:r>
            <a:endParaRPr sz="3200" b="1" dirty="0">
              <a:solidFill>
                <a:schemeClr val="accent6"/>
              </a:solidFill>
              <a:effectLst>
                <a:outerShdw blurRad="38100" dist="38100" dir="2700000" algn="tl">
                  <a:srgbClr val="000000">
                    <a:alpha val="43137"/>
                  </a:srgbClr>
                </a:outerShdw>
              </a:effectLst>
              <a:latin typeface="Stencil" panose="040409050D0802020404" pitchFamily="82" charset="0"/>
            </a:endParaRPr>
          </a:p>
        </p:txBody>
      </p:sp>
      <p:sp>
        <p:nvSpPr>
          <p:cNvPr id="3" name="Content Placeholder 2">
            <a:extLst>
              <a:ext uri="{FF2B5EF4-FFF2-40B4-BE49-F238E27FC236}">
                <a16:creationId xmlns:a16="http://schemas.microsoft.com/office/drawing/2014/main" id="{1B8A4CF2-5EE0-527E-8502-9031C427BB68}"/>
              </a:ext>
            </a:extLst>
          </p:cNvPr>
          <p:cNvSpPr>
            <a:spLocks noGrp="1"/>
          </p:cNvSpPr>
          <p:nvPr>
            <p:ph idx="1"/>
          </p:nvPr>
        </p:nvSpPr>
        <p:spPr>
          <a:xfrm>
            <a:off x="457200" y="2040903"/>
            <a:ext cx="8229600" cy="4525963"/>
          </a:xfrm>
        </p:spPr>
        <p:txBody>
          <a:bodyPr>
            <a:normAutofit/>
          </a:bodyPr>
          <a:lstStyle/>
          <a:p>
            <a:pPr marL="0" indent="0" algn="ctr">
              <a:buNone/>
            </a:pPr>
            <a:r>
              <a:rPr lang="en-US" sz="2800" dirty="0"/>
              <a:t>This scatter plot uses latitude and longitude coordinates to map crowd flow across famous Indian landmarks. The size of each marker represents the number of people present (in thousands). It effectively visualizes </a:t>
            </a:r>
            <a:r>
              <a:rPr lang="en-US" sz="2800" b="1" dirty="0"/>
              <a:t>geospatial crowd patterns</a:t>
            </a:r>
            <a:r>
              <a:rPr lang="en-US" sz="2800" dirty="0"/>
              <a:t> and hotspots across different regions of the country.</a:t>
            </a:r>
            <a:endParaRPr sz="2800" b="1" dirty="0">
              <a:solidFill>
                <a:schemeClr val="bg1">
                  <a:lumMod val="85000"/>
                </a:schemeClr>
              </a:solidFill>
              <a:effectLst>
                <a:outerShdw blurRad="38100" dist="38100" dir="2700000" algn="tl">
                  <a:srgbClr val="000000">
                    <a:alpha val="43137"/>
                  </a:srgbClr>
                </a:outerShdw>
              </a:effectLst>
              <a:latin typeface="Gill Sans MT" panose="020B0502020104020203" pitchFamily="34" charset="0"/>
            </a:endParaRPr>
          </a:p>
        </p:txBody>
      </p:sp>
    </p:spTree>
    <p:extLst>
      <p:ext uri="{BB962C8B-B14F-4D97-AF65-F5344CB8AC3E}">
        <p14:creationId xmlns:p14="http://schemas.microsoft.com/office/powerpoint/2010/main" val="9405607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372A9F-ED32-5D23-AC87-57649C778D46}"/>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1D36D9DE-CEC8-2CC5-1603-9EFEA0CD2CDF}"/>
              </a:ext>
            </a:extLst>
          </p:cNvPr>
          <p:cNvPicPr>
            <a:picLocks noChangeAspect="1"/>
          </p:cNvPicPr>
          <p:nvPr/>
        </p:nvPicPr>
        <p:blipFill>
          <a:blip r:embed="rId2"/>
          <a:stretch>
            <a:fillRect/>
          </a:stretch>
        </p:blipFill>
        <p:spPr>
          <a:xfrm>
            <a:off x="0" y="-1005840"/>
            <a:ext cx="9144000" cy="8001000"/>
          </a:xfrm>
          <a:prstGeom prst="rect">
            <a:avLst/>
          </a:prstGeom>
        </p:spPr>
      </p:pic>
      <p:sp>
        <p:nvSpPr>
          <p:cNvPr id="2" name="Title 1">
            <a:extLst>
              <a:ext uri="{FF2B5EF4-FFF2-40B4-BE49-F238E27FC236}">
                <a16:creationId xmlns:a16="http://schemas.microsoft.com/office/drawing/2014/main" id="{E8BDF523-9130-0281-38EC-7B18468973AA}"/>
              </a:ext>
            </a:extLst>
          </p:cNvPr>
          <p:cNvSpPr>
            <a:spLocks noGrp="1"/>
          </p:cNvSpPr>
          <p:nvPr>
            <p:ph type="title"/>
          </p:nvPr>
        </p:nvSpPr>
        <p:spPr>
          <a:xfrm>
            <a:off x="457200" y="868363"/>
            <a:ext cx="8229600" cy="411797"/>
          </a:xfrm>
        </p:spPr>
        <p:txBody>
          <a:bodyPr>
            <a:noAutofit/>
          </a:bodyPr>
          <a:lstStyle/>
          <a:p>
            <a:r>
              <a:rPr lang="en-US" sz="3200" b="1" dirty="0">
                <a:solidFill>
                  <a:schemeClr val="accent5">
                    <a:lumMod val="20000"/>
                    <a:lumOff val="80000"/>
                  </a:schemeClr>
                </a:solidFill>
                <a:effectLst>
                  <a:outerShdw blurRad="38100" dist="38100" dir="2700000" algn="tl">
                    <a:srgbClr val="000000">
                      <a:alpha val="43137"/>
                    </a:srgbClr>
                  </a:outerShdw>
                </a:effectLst>
                <a:latin typeface="Segoe UI Black" panose="020B0A02040204020203" pitchFamily="34" charset="0"/>
                <a:ea typeface="Segoe UI Black" panose="020B0A02040204020203" pitchFamily="34" charset="0"/>
              </a:rPr>
              <a:t>Sankey Diagram: Crowd Flow from Events to Places</a:t>
            </a:r>
            <a:endParaRPr sz="3200" b="1" dirty="0">
              <a:solidFill>
                <a:schemeClr val="accent5">
                  <a:lumMod val="20000"/>
                  <a:lumOff val="80000"/>
                </a:schemeClr>
              </a:solidFill>
              <a:effectLst>
                <a:outerShdw blurRad="38100" dist="38100" dir="2700000" algn="tl">
                  <a:srgbClr val="000000">
                    <a:alpha val="43137"/>
                  </a:srgbClr>
                </a:outerShdw>
              </a:effectLst>
              <a:latin typeface="Segoe UI Black" panose="020B0A02040204020203" pitchFamily="34" charset="0"/>
              <a:ea typeface="Segoe UI Black" panose="020B0A02040204020203" pitchFamily="34" charset="0"/>
            </a:endParaRPr>
          </a:p>
        </p:txBody>
      </p:sp>
      <p:pic>
        <p:nvPicPr>
          <p:cNvPr id="8" name="Content Placeholder 7">
            <a:extLst>
              <a:ext uri="{FF2B5EF4-FFF2-40B4-BE49-F238E27FC236}">
                <a16:creationId xmlns:a16="http://schemas.microsoft.com/office/drawing/2014/main" id="{7821F745-68BE-19B4-B481-0F11FDA73B5D}"/>
              </a:ext>
            </a:extLst>
          </p:cNvPr>
          <p:cNvPicPr>
            <a:picLocks noGrp="1" noChangeAspect="1"/>
          </p:cNvPicPr>
          <p:nvPr>
            <p:ph idx="1"/>
          </p:nvPr>
        </p:nvPicPr>
        <p:blipFill>
          <a:blip r:embed="rId3"/>
          <a:stretch>
            <a:fillRect/>
          </a:stretch>
        </p:blipFill>
        <p:spPr>
          <a:xfrm>
            <a:off x="554388" y="1600200"/>
            <a:ext cx="8035224" cy="4525963"/>
          </a:xfrm>
        </p:spPr>
      </p:pic>
      <p:pic>
        <p:nvPicPr>
          <p:cNvPr id="5" name="Picture 4">
            <a:extLst>
              <a:ext uri="{FF2B5EF4-FFF2-40B4-BE49-F238E27FC236}">
                <a16:creationId xmlns:a16="http://schemas.microsoft.com/office/drawing/2014/main" id="{56C43448-4240-6A7E-A3DA-62EDC7F5F2A5}"/>
              </a:ext>
            </a:extLst>
          </p:cNvPr>
          <p:cNvPicPr>
            <a:picLocks noChangeAspect="1"/>
          </p:cNvPicPr>
          <p:nvPr/>
        </p:nvPicPr>
        <p:blipFill>
          <a:blip r:embed="rId4"/>
          <a:srcRect/>
          <a:stretch/>
        </p:blipFill>
        <p:spPr>
          <a:xfrm>
            <a:off x="2066544" y="2164067"/>
            <a:ext cx="5605272" cy="3398228"/>
          </a:xfrm>
          <a:prstGeom prst="rect">
            <a:avLst/>
          </a:prstGeom>
        </p:spPr>
      </p:pic>
    </p:spTree>
    <p:extLst>
      <p:ext uri="{BB962C8B-B14F-4D97-AF65-F5344CB8AC3E}">
        <p14:creationId xmlns:p14="http://schemas.microsoft.com/office/powerpoint/2010/main" val="17473370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82BCC6-3B2F-57D6-D20C-1D771A4D7616}"/>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260E2EC7-CC13-5125-E955-D267C664535E}"/>
              </a:ext>
            </a:extLst>
          </p:cNvPr>
          <p:cNvPicPr>
            <a:picLocks noChangeAspect="1"/>
          </p:cNvPicPr>
          <p:nvPr/>
        </p:nvPicPr>
        <p:blipFill>
          <a:blip r:embed="rId2"/>
          <a:stretch>
            <a:fillRect/>
          </a:stretch>
        </p:blipFill>
        <p:spPr>
          <a:xfrm>
            <a:off x="0" y="-1143000"/>
            <a:ext cx="9144000" cy="8001000"/>
          </a:xfrm>
          <a:prstGeom prst="rect">
            <a:avLst/>
          </a:prstGeom>
        </p:spPr>
      </p:pic>
      <p:sp>
        <p:nvSpPr>
          <p:cNvPr id="2" name="Title 1">
            <a:extLst>
              <a:ext uri="{FF2B5EF4-FFF2-40B4-BE49-F238E27FC236}">
                <a16:creationId xmlns:a16="http://schemas.microsoft.com/office/drawing/2014/main" id="{80D39BCE-B76C-9724-F5F8-3E15EEE6FA72}"/>
              </a:ext>
            </a:extLst>
          </p:cNvPr>
          <p:cNvSpPr>
            <a:spLocks noGrp="1"/>
          </p:cNvSpPr>
          <p:nvPr>
            <p:ph type="title"/>
          </p:nvPr>
        </p:nvSpPr>
        <p:spPr>
          <a:xfrm>
            <a:off x="457200" y="868363"/>
            <a:ext cx="8229600" cy="1143000"/>
          </a:xfrm>
        </p:spPr>
        <p:txBody>
          <a:bodyPr>
            <a:normAutofit/>
          </a:bodyPr>
          <a:lstStyle/>
          <a:p>
            <a:r>
              <a:rPr lang="en-US" sz="3200" b="1" dirty="0">
                <a:solidFill>
                  <a:schemeClr val="accent6"/>
                </a:solidFill>
                <a:effectLst>
                  <a:outerShdw blurRad="38100" dist="38100" dir="2700000" algn="tl">
                    <a:srgbClr val="000000">
                      <a:alpha val="43137"/>
                    </a:srgbClr>
                  </a:outerShdw>
                </a:effectLst>
                <a:latin typeface="Stencil" panose="040409050D0802020404" pitchFamily="82" charset="0"/>
              </a:rPr>
              <a:t>Sankey Diagram of Event-Based Crowd Movement</a:t>
            </a:r>
            <a:endParaRPr sz="3200" b="1" dirty="0">
              <a:solidFill>
                <a:schemeClr val="accent6"/>
              </a:solidFill>
              <a:effectLst>
                <a:outerShdw blurRad="38100" dist="38100" dir="2700000" algn="tl">
                  <a:srgbClr val="000000">
                    <a:alpha val="43137"/>
                  </a:srgbClr>
                </a:outerShdw>
              </a:effectLst>
              <a:latin typeface="Stencil" panose="040409050D0802020404" pitchFamily="82" charset="0"/>
            </a:endParaRPr>
          </a:p>
        </p:txBody>
      </p:sp>
      <p:sp>
        <p:nvSpPr>
          <p:cNvPr id="3" name="Content Placeholder 2">
            <a:extLst>
              <a:ext uri="{FF2B5EF4-FFF2-40B4-BE49-F238E27FC236}">
                <a16:creationId xmlns:a16="http://schemas.microsoft.com/office/drawing/2014/main" id="{9E33E692-43F8-3DF0-AA42-C235AA097F80}"/>
              </a:ext>
            </a:extLst>
          </p:cNvPr>
          <p:cNvSpPr>
            <a:spLocks noGrp="1"/>
          </p:cNvSpPr>
          <p:nvPr>
            <p:ph idx="1"/>
          </p:nvPr>
        </p:nvSpPr>
        <p:spPr>
          <a:xfrm>
            <a:off x="457200" y="2040903"/>
            <a:ext cx="8229600" cy="4525963"/>
          </a:xfrm>
        </p:spPr>
        <p:txBody>
          <a:bodyPr>
            <a:normAutofit/>
          </a:bodyPr>
          <a:lstStyle/>
          <a:p>
            <a:pPr>
              <a:buNone/>
            </a:pPr>
            <a:r>
              <a:rPr lang="en-US" sz="2200" dirty="0">
                <a:solidFill>
                  <a:schemeClr val="tx1">
                    <a:lumMod val="75000"/>
                    <a:lumOff val="25000"/>
                  </a:schemeClr>
                </a:solidFill>
              </a:rPr>
              <a:t>     The Sankey Diagram illustrates how crowds are distributed from various event types (like Festivals, Cultural Events, National Holidays, and Regular Days) to popular public places across India.  </a:t>
            </a:r>
          </a:p>
          <a:p>
            <a:pPr>
              <a:buNone/>
            </a:pPr>
            <a:r>
              <a:rPr lang="en-US" sz="2200" dirty="0">
                <a:solidFill>
                  <a:schemeClr val="tx1">
                    <a:lumMod val="75000"/>
                    <a:lumOff val="25000"/>
                  </a:schemeClr>
                </a:solidFill>
              </a:rPr>
              <a:t>     Thicker flow lines represent higher crowd volumes, providing a visual sense of the intensity      and direction of human movement. This chart is useful to identify which events attract the most  visitors to specific landmarks, helping in event planning, security deployment, and resource management.</a:t>
            </a:r>
          </a:p>
        </p:txBody>
      </p:sp>
    </p:spTree>
    <p:extLst>
      <p:ext uri="{BB962C8B-B14F-4D97-AF65-F5344CB8AC3E}">
        <p14:creationId xmlns:p14="http://schemas.microsoft.com/office/powerpoint/2010/main" val="12955005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53B4B3-69F9-F174-4C68-A066AF281AB2}"/>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5A843545-E088-967B-507F-950DCB218729}"/>
              </a:ext>
            </a:extLst>
          </p:cNvPr>
          <p:cNvPicPr>
            <a:picLocks noChangeAspect="1"/>
          </p:cNvPicPr>
          <p:nvPr/>
        </p:nvPicPr>
        <p:blipFill>
          <a:blip r:embed="rId2"/>
          <a:stretch>
            <a:fillRect/>
          </a:stretch>
        </p:blipFill>
        <p:spPr>
          <a:xfrm>
            <a:off x="0" y="-1005840"/>
            <a:ext cx="9144000" cy="8001000"/>
          </a:xfrm>
          <a:prstGeom prst="rect">
            <a:avLst/>
          </a:prstGeom>
        </p:spPr>
      </p:pic>
      <p:sp>
        <p:nvSpPr>
          <p:cNvPr id="2" name="Title 1">
            <a:extLst>
              <a:ext uri="{FF2B5EF4-FFF2-40B4-BE49-F238E27FC236}">
                <a16:creationId xmlns:a16="http://schemas.microsoft.com/office/drawing/2014/main" id="{68D620F2-1A8F-A722-4155-FE1D49F509EF}"/>
              </a:ext>
            </a:extLst>
          </p:cNvPr>
          <p:cNvSpPr>
            <a:spLocks noGrp="1"/>
          </p:cNvSpPr>
          <p:nvPr>
            <p:ph type="title"/>
          </p:nvPr>
        </p:nvSpPr>
        <p:spPr>
          <a:xfrm>
            <a:off x="457200" y="868363"/>
            <a:ext cx="8229600" cy="411797"/>
          </a:xfrm>
        </p:spPr>
        <p:txBody>
          <a:bodyPr>
            <a:noAutofit/>
          </a:bodyPr>
          <a:lstStyle/>
          <a:p>
            <a:r>
              <a:rPr lang="en-US" sz="3200" b="1" dirty="0">
                <a:solidFill>
                  <a:schemeClr val="accent5">
                    <a:lumMod val="20000"/>
                    <a:lumOff val="80000"/>
                  </a:schemeClr>
                </a:solidFill>
                <a:effectLst>
                  <a:outerShdw blurRad="38100" dist="38100" dir="2700000" algn="tl">
                    <a:srgbClr val="000000">
                      <a:alpha val="43137"/>
                    </a:srgbClr>
                  </a:outerShdw>
                </a:effectLst>
                <a:latin typeface="Segoe UI Black" panose="020B0A02040204020203" pitchFamily="34" charset="0"/>
                <a:ea typeface="Segoe UI Black" panose="020B0A02040204020203" pitchFamily="34" charset="0"/>
              </a:rPr>
              <a:t>Tree Map: Hierarchical Distribution of Crowd by Event and Place</a:t>
            </a:r>
            <a:endParaRPr sz="3200" b="1" dirty="0">
              <a:solidFill>
                <a:schemeClr val="accent5">
                  <a:lumMod val="20000"/>
                  <a:lumOff val="80000"/>
                </a:schemeClr>
              </a:solidFill>
              <a:effectLst>
                <a:outerShdw blurRad="38100" dist="38100" dir="2700000" algn="tl">
                  <a:srgbClr val="000000">
                    <a:alpha val="43137"/>
                  </a:srgbClr>
                </a:outerShdw>
              </a:effectLst>
              <a:latin typeface="Segoe UI Black" panose="020B0A02040204020203" pitchFamily="34" charset="0"/>
              <a:ea typeface="Segoe UI Black" panose="020B0A02040204020203" pitchFamily="34" charset="0"/>
            </a:endParaRPr>
          </a:p>
        </p:txBody>
      </p:sp>
      <p:pic>
        <p:nvPicPr>
          <p:cNvPr id="8" name="Content Placeholder 7">
            <a:extLst>
              <a:ext uri="{FF2B5EF4-FFF2-40B4-BE49-F238E27FC236}">
                <a16:creationId xmlns:a16="http://schemas.microsoft.com/office/drawing/2014/main" id="{AC017ACE-444B-3E21-827F-4BA111CCCC5C}"/>
              </a:ext>
            </a:extLst>
          </p:cNvPr>
          <p:cNvPicPr>
            <a:picLocks noGrp="1" noChangeAspect="1"/>
          </p:cNvPicPr>
          <p:nvPr>
            <p:ph idx="1"/>
          </p:nvPr>
        </p:nvPicPr>
        <p:blipFill>
          <a:blip r:embed="rId3"/>
          <a:stretch>
            <a:fillRect/>
          </a:stretch>
        </p:blipFill>
        <p:spPr>
          <a:xfrm>
            <a:off x="554388" y="1600200"/>
            <a:ext cx="8035224" cy="4525963"/>
          </a:xfrm>
        </p:spPr>
      </p:pic>
      <p:pic>
        <p:nvPicPr>
          <p:cNvPr id="5" name="Picture 4">
            <a:extLst>
              <a:ext uri="{FF2B5EF4-FFF2-40B4-BE49-F238E27FC236}">
                <a16:creationId xmlns:a16="http://schemas.microsoft.com/office/drawing/2014/main" id="{93C5F2BC-26BA-2023-C323-29BF00D2DDF3}"/>
              </a:ext>
            </a:extLst>
          </p:cNvPr>
          <p:cNvPicPr>
            <a:picLocks noChangeAspect="1"/>
          </p:cNvPicPr>
          <p:nvPr/>
        </p:nvPicPr>
        <p:blipFill>
          <a:blip r:embed="rId4"/>
          <a:srcRect/>
          <a:stretch/>
        </p:blipFill>
        <p:spPr>
          <a:xfrm>
            <a:off x="2090899" y="2164067"/>
            <a:ext cx="5556562" cy="3398228"/>
          </a:xfrm>
          <a:prstGeom prst="rect">
            <a:avLst/>
          </a:prstGeom>
        </p:spPr>
      </p:pic>
    </p:spTree>
    <p:extLst>
      <p:ext uri="{BB962C8B-B14F-4D97-AF65-F5344CB8AC3E}">
        <p14:creationId xmlns:p14="http://schemas.microsoft.com/office/powerpoint/2010/main" val="31264799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310AA0-C5B4-B7B6-D44D-E8D1AF633656}"/>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51BA8FCB-E429-34CD-27F9-F5E8A0F549AB}"/>
              </a:ext>
            </a:extLst>
          </p:cNvPr>
          <p:cNvPicPr>
            <a:picLocks noChangeAspect="1"/>
          </p:cNvPicPr>
          <p:nvPr/>
        </p:nvPicPr>
        <p:blipFill>
          <a:blip r:embed="rId2"/>
          <a:stretch>
            <a:fillRect/>
          </a:stretch>
        </p:blipFill>
        <p:spPr>
          <a:xfrm>
            <a:off x="0" y="-1143000"/>
            <a:ext cx="9144000" cy="8001000"/>
          </a:xfrm>
          <a:prstGeom prst="rect">
            <a:avLst/>
          </a:prstGeom>
        </p:spPr>
      </p:pic>
      <p:sp>
        <p:nvSpPr>
          <p:cNvPr id="2" name="Title 1">
            <a:extLst>
              <a:ext uri="{FF2B5EF4-FFF2-40B4-BE49-F238E27FC236}">
                <a16:creationId xmlns:a16="http://schemas.microsoft.com/office/drawing/2014/main" id="{DA18624B-3480-8DEB-F0F9-037154FD4FCD}"/>
              </a:ext>
            </a:extLst>
          </p:cNvPr>
          <p:cNvSpPr>
            <a:spLocks noGrp="1"/>
          </p:cNvSpPr>
          <p:nvPr>
            <p:ph type="title"/>
          </p:nvPr>
        </p:nvSpPr>
        <p:spPr>
          <a:xfrm>
            <a:off x="457200" y="868363"/>
            <a:ext cx="8229600" cy="1143000"/>
          </a:xfrm>
        </p:spPr>
        <p:txBody>
          <a:bodyPr>
            <a:noAutofit/>
          </a:bodyPr>
          <a:lstStyle/>
          <a:p>
            <a:r>
              <a:rPr lang="en-US" sz="3200" b="1" dirty="0">
                <a:solidFill>
                  <a:schemeClr val="accent6"/>
                </a:solidFill>
                <a:effectLst>
                  <a:outerShdw blurRad="38100" dist="38100" dir="2700000" algn="tl">
                    <a:srgbClr val="000000">
                      <a:alpha val="43137"/>
                    </a:srgbClr>
                  </a:outerShdw>
                </a:effectLst>
                <a:latin typeface="Stencil" panose="040409050D0802020404" pitchFamily="82" charset="0"/>
              </a:rPr>
              <a:t>Tree map of Crowd Distribution by Event and Location</a:t>
            </a:r>
            <a:endParaRPr sz="3200" b="1" dirty="0">
              <a:solidFill>
                <a:schemeClr val="accent6"/>
              </a:solidFill>
              <a:effectLst>
                <a:outerShdw blurRad="38100" dist="38100" dir="2700000" algn="tl">
                  <a:srgbClr val="000000">
                    <a:alpha val="43137"/>
                  </a:srgbClr>
                </a:outerShdw>
              </a:effectLst>
              <a:latin typeface="Stencil" panose="040409050D0802020404" pitchFamily="82" charset="0"/>
            </a:endParaRPr>
          </a:p>
        </p:txBody>
      </p:sp>
      <p:sp>
        <p:nvSpPr>
          <p:cNvPr id="3" name="Content Placeholder 2">
            <a:extLst>
              <a:ext uri="{FF2B5EF4-FFF2-40B4-BE49-F238E27FC236}">
                <a16:creationId xmlns:a16="http://schemas.microsoft.com/office/drawing/2014/main" id="{7D064650-274E-5CD6-AE96-42C93461BA52}"/>
              </a:ext>
            </a:extLst>
          </p:cNvPr>
          <p:cNvSpPr>
            <a:spLocks noGrp="1"/>
          </p:cNvSpPr>
          <p:nvPr>
            <p:ph idx="1"/>
          </p:nvPr>
        </p:nvSpPr>
        <p:spPr>
          <a:xfrm>
            <a:off x="457200" y="2040903"/>
            <a:ext cx="8229600" cy="4525963"/>
          </a:xfrm>
        </p:spPr>
        <p:txBody>
          <a:bodyPr>
            <a:normAutofit/>
          </a:bodyPr>
          <a:lstStyle/>
          <a:p>
            <a:pPr>
              <a:buNone/>
            </a:pPr>
            <a:r>
              <a:rPr lang="en-US" sz="1800" dirty="0">
                <a:solidFill>
                  <a:schemeClr val="tx2"/>
                </a:solidFill>
              </a:rPr>
              <a:t>      The tree map provides a hierarchical visualization of how crowd sizes are distributed across different event types (festival, national holiday, cultural event, and regular day), and within each event, across various locations. </a:t>
            </a:r>
          </a:p>
          <a:p>
            <a:pPr>
              <a:buNone/>
            </a:pPr>
            <a:endParaRPr lang="en-US" sz="1800" dirty="0">
              <a:solidFill>
                <a:schemeClr val="tx2"/>
              </a:solidFill>
            </a:endParaRPr>
          </a:p>
          <a:p>
            <a:pPr>
              <a:buNone/>
            </a:pPr>
            <a:r>
              <a:rPr lang="en-US" sz="1800" dirty="0">
                <a:solidFill>
                  <a:schemeClr val="tx2"/>
                </a:solidFill>
              </a:rPr>
              <a:t>      The size of each rectangle represents the crowd count, helping quickly identify the most visited places under each event category.    </a:t>
            </a:r>
          </a:p>
          <a:p>
            <a:pPr>
              <a:buNone/>
            </a:pPr>
            <a:r>
              <a:rPr lang="en-US" sz="1800" dirty="0">
                <a:solidFill>
                  <a:schemeClr val="tx2"/>
                </a:solidFill>
              </a:rPr>
              <a:t> </a:t>
            </a:r>
          </a:p>
          <a:p>
            <a:pPr>
              <a:buNone/>
            </a:pPr>
            <a:r>
              <a:rPr lang="en-US" sz="1800" dirty="0">
                <a:solidFill>
                  <a:schemeClr val="tx2"/>
                </a:solidFill>
              </a:rPr>
              <a:t>       For instance, India Gate, Delhi and the Taj Mahal, Agra dominate    across multiple    event types, showing their popularity. This chart helps in visualizing comparative  crowd density in a compact format, ideal for space-efficient insights.</a:t>
            </a:r>
          </a:p>
        </p:txBody>
      </p:sp>
    </p:spTree>
    <p:extLst>
      <p:ext uri="{BB962C8B-B14F-4D97-AF65-F5344CB8AC3E}">
        <p14:creationId xmlns:p14="http://schemas.microsoft.com/office/powerpoint/2010/main" val="12907859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53EF6E-40F9-E7CF-A508-30DBEEABED26}"/>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325438D7-0FF2-BFA4-8156-C1F508CCAD4B}"/>
              </a:ext>
            </a:extLst>
          </p:cNvPr>
          <p:cNvPicPr>
            <a:picLocks noChangeAspect="1"/>
          </p:cNvPicPr>
          <p:nvPr/>
        </p:nvPicPr>
        <p:blipFill>
          <a:blip r:embed="rId2"/>
          <a:stretch>
            <a:fillRect/>
          </a:stretch>
        </p:blipFill>
        <p:spPr>
          <a:xfrm>
            <a:off x="0" y="-1005840"/>
            <a:ext cx="9144000" cy="8001000"/>
          </a:xfrm>
          <a:prstGeom prst="rect">
            <a:avLst/>
          </a:prstGeom>
        </p:spPr>
      </p:pic>
      <p:sp>
        <p:nvSpPr>
          <p:cNvPr id="2" name="Title 1">
            <a:extLst>
              <a:ext uri="{FF2B5EF4-FFF2-40B4-BE49-F238E27FC236}">
                <a16:creationId xmlns:a16="http://schemas.microsoft.com/office/drawing/2014/main" id="{81A15AFA-92BA-8F13-1521-8386788232C8}"/>
              </a:ext>
            </a:extLst>
          </p:cNvPr>
          <p:cNvSpPr>
            <a:spLocks noGrp="1"/>
          </p:cNvSpPr>
          <p:nvPr>
            <p:ph type="title"/>
          </p:nvPr>
        </p:nvSpPr>
        <p:spPr>
          <a:xfrm>
            <a:off x="457200" y="868363"/>
            <a:ext cx="8229600" cy="411797"/>
          </a:xfrm>
        </p:spPr>
        <p:txBody>
          <a:bodyPr>
            <a:noAutofit/>
          </a:bodyPr>
          <a:lstStyle/>
          <a:p>
            <a:r>
              <a:rPr lang="en-US" sz="2800" b="1" dirty="0">
                <a:solidFill>
                  <a:schemeClr val="accent5">
                    <a:lumMod val="20000"/>
                    <a:lumOff val="80000"/>
                  </a:schemeClr>
                </a:solidFill>
                <a:effectLst>
                  <a:outerShdw blurRad="38100" dist="38100" dir="2700000" algn="tl">
                    <a:srgbClr val="000000">
                      <a:alpha val="43137"/>
                    </a:srgbClr>
                  </a:outerShdw>
                </a:effectLst>
                <a:latin typeface="Segoe UI Black" panose="020B0A02040204020203" pitchFamily="34" charset="0"/>
                <a:ea typeface="Segoe UI Black" panose="020B0A02040204020203" pitchFamily="34" charset="0"/>
              </a:rPr>
              <a:t>Parallel Categories Plot: Crowd Flow Across Event Type, Region, Transport, and Weekday</a:t>
            </a:r>
            <a:endParaRPr sz="2800" b="1" dirty="0">
              <a:solidFill>
                <a:schemeClr val="accent5">
                  <a:lumMod val="20000"/>
                  <a:lumOff val="80000"/>
                </a:schemeClr>
              </a:solidFill>
              <a:effectLst>
                <a:outerShdw blurRad="38100" dist="38100" dir="2700000" algn="tl">
                  <a:srgbClr val="000000">
                    <a:alpha val="43137"/>
                  </a:srgbClr>
                </a:outerShdw>
              </a:effectLst>
              <a:latin typeface="Segoe UI Black" panose="020B0A02040204020203" pitchFamily="34" charset="0"/>
              <a:ea typeface="Segoe UI Black" panose="020B0A02040204020203" pitchFamily="34" charset="0"/>
            </a:endParaRPr>
          </a:p>
        </p:txBody>
      </p:sp>
      <p:pic>
        <p:nvPicPr>
          <p:cNvPr id="8" name="Content Placeholder 7">
            <a:extLst>
              <a:ext uri="{FF2B5EF4-FFF2-40B4-BE49-F238E27FC236}">
                <a16:creationId xmlns:a16="http://schemas.microsoft.com/office/drawing/2014/main" id="{414A5E81-8F5D-BAB1-F555-B6734F624126}"/>
              </a:ext>
            </a:extLst>
          </p:cNvPr>
          <p:cNvPicPr>
            <a:picLocks noGrp="1" noChangeAspect="1"/>
          </p:cNvPicPr>
          <p:nvPr>
            <p:ph idx="1"/>
          </p:nvPr>
        </p:nvPicPr>
        <p:blipFill>
          <a:blip r:embed="rId3"/>
          <a:stretch>
            <a:fillRect/>
          </a:stretch>
        </p:blipFill>
        <p:spPr>
          <a:xfrm>
            <a:off x="554388" y="1600200"/>
            <a:ext cx="8035224" cy="4525963"/>
          </a:xfrm>
        </p:spPr>
      </p:pic>
      <p:pic>
        <p:nvPicPr>
          <p:cNvPr id="5" name="Picture 4">
            <a:extLst>
              <a:ext uri="{FF2B5EF4-FFF2-40B4-BE49-F238E27FC236}">
                <a16:creationId xmlns:a16="http://schemas.microsoft.com/office/drawing/2014/main" id="{B7BC2F02-30F6-B80C-0CDF-E6B060581AB0}"/>
              </a:ext>
            </a:extLst>
          </p:cNvPr>
          <p:cNvPicPr>
            <a:picLocks noChangeAspect="1"/>
          </p:cNvPicPr>
          <p:nvPr/>
        </p:nvPicPr>
        <p:blipFill>
          <a:blip r:embed="rId4"/>
          <a:srcRect/>
          <a:stretch/>
        </p:blipFill>
        <p:spPr>
          <a:xfrm>
            <a:off x="2090899" y="2182748"/>
            <a:ext cx="5556562" cy="3360865"/>
          </a:xfrm>
          <a:prstGeom prst="rect">
            <a:avLst/>
          </a:prstGeom>
        </p:spPr>
      </p:pic>
    </p:spTree>
    <p:extLst>
      <p:ext uri="{BB962C8B-B14F-4D97-AF65-F5344CB8AC3E}">
        <p14:creationId xmlns:p14="http://schemas.microsoft.com/office/powerpoint/2010/main" val="1644355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16FD99-1D5B-D353-A18F-6746CAF113C1}"/>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9AB49C99-0570-A812-6A73-09A56071D077}"/>
              </a:ext>
            </a:extLst>
          </p:cNvPr>
          <p:cNvPicPr>
            <a:picLocks noChangeAspect="1"/>
          </p:cNvPicPr>
          <p:nvPr/>
        </p:nvPicPr>
        <p:blipFill>
          <a:blip r:embed="rId2"/>
          <a:stretch>
            <a:fillRect/>
          </a:stretch>
        </p:blipFill>
        <p:spPr>
          <a:xfrm>
            <a:off x="0" y="-1143000"/>
            <a:ext cx="9144000" cy="8001000"/>
          </a:xfrm>
          <a:prstGeom prst="rect">
            <a:avLst/>
          </a:prstGeom>
        </p:spPr>
      </p:pic>
      <p:sp>
        <p:nvSpPr>
          <p:cNvPr id="2" name="Title 1">
            <a:extLst>
              <a:ext uri="{FF2B5EF4-FFF2-40B4-BE49-F238E27FC236}">
                <a16:creationId xmlns:a16="http://schemas.microsoft.com/office/drawing/2014/main" id="{A04DA37B-3AD0-1E77-FA0B-8DDD28EFE068}"/>
              </a:ext>
            </a:extLst>
          </p:cNvPr>
          <p:cNvSpPr>
            <a:spLocks noGrp="1"/>
          </p:cNvSpPr>
          <p:nvPr>
            <p:ph type="title"/>
          </p:nvPr>
        </p:nvSpPr>
        <p:spPr>
          <a:xfrm>
            <a:off x="457200" y="868363"/>
            <a:ext cx="8229600" cy="1143000"/>
          </a:xfrm>
        </p:spPr>
        <p:txBody>
          <a:bodyPr>
            <a:noAutofit/>
          </a:bodyPr>
          <a:lstStyle/>
          <a:p>
            <a:r>
              <a:rPr lang="en-US" sz="3200" b="1" dirty="0">
                <a:solidFill>
                  <a:schemeClr val="accent6"/>
                </a:solidFill>
                <a:effectLst>
                  <a:outerShdw blurRad="38100" dist="38100" dir="2700000" algn="tl">
                    <a:srgbClr val="000000">
                      <a:alpha val="43137"/>
                    </a:srgbClr>
                  </a:outerShdw>
                </a:effectLst>
                <a:latin typeface="Stencil" panose="040409050D0802020404" pitchFamily="82" charset="0"/>
              </a:rPr>
              <a:t>Parallel Categories Plot of Crowd Flow by Event, Region, Transport, and Weekday</a:t>
            </a:r>
            <a:endParaRPr sz="3200" b="1" dirty="0">
              <a:solidFill>
                <a:schemeClr val="accent6"/>
              </a:solidFill>
              <a:effectLst>
                <a:outerShdw blurRad="38100" dist="38100" dir="2700000" algn="tl">
                  <a:srgbClr val="000000">
                    <a:alpha val="43137"/>
                  </a:srgbClr>
                </a:outerShdw>
              </a:effectLst>
              <a:latin typeface="Stencil" panose="040409050D0802020404" pitchFamily="82" charset="0"/>
            </a:endParaRPr>
          </a:p>
        </p:txBody>
      </p:sp>
      <p:sp>
        <p:nvSpPr>
          <p:cNvPr id="3" name="Content Placeholder 2">
            <a:extLst>
              <a:ext uri="{FF2B5EF4-FFF2-40B4-BE49-F238E27FC236}">
                <a16:creationId xmlns:a16="http://schemas.microsoft.com/office/drawing/2014/main" id="{7F999D1C-BBF2-9065-22C4-64BEA027537C}"/>
              </a:ext>
            </a:extLst>
          </p:cNvPr>
          <p:cNvSpPr>
            <a:spLocks noGrp="1"/>
          </p:cNvSpPr>
          <p:nvPr>
            <p:ph idx="1"/>
          </p:nvPr>
        </p:nvSpPr>
        <p:spPr>
          <a:xfrm>
            <a:off x="457200" y="2040903"/>
            <a:ext cx="8229600" cy="4525963"/>
          </a:xfrm>
        </p:spPr>
        <p:txBody>
          <a:bodyPr>
            <a:normAutofit/>
          </a:bodyPr>
          <a:lstStyle/>
          <a:p>
            <a:pPr>
              <a:buNone/>
            </a:pPr>
            <a:r>
              <a:rPr lang="en-US" sz="1800" dirty="0">
                <a:solidFill>
                  <a:srgbClr val="FFFF00"/>
                </a:solidFill>
              </a:rPr>
              <a:t>      </a:t>
            </a:r>
            <a:r>
              <a:rPr lang="en-US" sz="2000" dirty="0"/>
              <a:t>The Parallel Categories Plot provides a multi-dimensional view of how crowd movement is distributed across several categorical variables — event types, geographic regions, transport modes, and weekdays.</a:t>
            </a:r>
          </a:p>
          <a:p>
            <a:pPr>
              <a:buNone/>
            </a:pPr>
            <a:r>
              <a:rPr lang="en-US" sz="2000" dirty="0"/>
              <a:t>      Each line in the plot represents a flow of people, and the color intensity reflects the crowd volume. This visualization helps in identifying patterns such as high crowd density during festivals and national holidays, especially in the North and South regions.                                                                         Public and private transport modes are prominently used, and weekends tend to          witness more activity. This plot effectively conveys complex relationships and patterns    in crowd behavior across different categories.  </a:t>
            </a:r>
          </a:p>
        </p:txBody>
      </p:sp>
    </p:spTree>
    <p:extLst>
      <p:ext uri="{BB962C8B-B14F-4D97-AF65-F5344CB8AC3E}">
        <p14:creationId xmlns:p14="http://schemas.microsoft.com/office/powerpoint/2010/main" val="20132577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654CEAE-62CB-1F8E-953F-0E2B9CC90BE9}"/>
              </a:ext>
            </a:extLst>
          </p:cNvPr>
          <p:cNvPicPr>
            <a:picLocks noChangeAspect="1"/>
          </p:cNvPicPr>
          <p:nvPr/>
        </p:nvPicPr>
        <p:blipFill>
          <a:blip r:embed="rId2"/>
          <a:stretch>
            <a:fillRect/>
          </a:stretch>
        </p:blipFill>
        <p:spPr>
          <a:xfrm>
            <a:off x="0" y="0"/>
            <a:ext cx="9144000" cy="6858000"/>
          </a:xfrm>
          <a:prstGeom prst="rect">
            <a:avLst/>
          </a:prstGeom>
        </p:spPr>
      </p:pic>
      <p:sp>
        <p:nvSpPr>
          <p:cNvPr id="2" name="Title 1">
            <a:extLst>
              <a:ext uri="{FF2B5EF4-FFF2-40B4-BE49-F238E27FC236}">
                <a16:creationId xmlns:a16="http://schemas.microsoft.com/office/drawing/2014/main" id="{92A070F3-1397-F46C-9D17-AD0B4210340D}"/>
              </a:ext>
            </a:extLst>
          </p:cNvPr>
          <p:cNvSpPr>
            <a:spLocks noGrp="1"/>
          </p:cNvSpPr>
          <p:nvPr>
            <p:ph type="title"/>
          </p:nvPr>
        </p:nvSpPr>
        <p:spPr>
          <a:xfrm>
            <a:off x="457200" y="670563"/>
            <a:ext cx="8229600" cy="1143000"/>
          </a:xfrm>
        </p:spPr>
        <p:txBody>
          <a:bodyPr/>
          <a:lstStyle/>
          <a:p>
            <a:r>
              <a:rPr lang="en-US" b="1" dirty="0">
                <a:solidFill>
                  <a:schemeClr val="accent6"/>
                </a:solidFill>
                <a:effectLst>
                  <a:outerShdw blurRad="38100" dist="38100" dir="2700000" algn="tl">
                    <a:srgbClr val="000000">
                      <a:alpha val="43137"/>
                    </a:srgbClr>
                  </a:outerShdw>
                </a:effectLst>
                <a:latin typeface="Stencil" panose="040409050D0802020404" pitchFamily="82" charset="0"/>
              </a:rPr>
              <a:t>CHALLENGES</a:t>
            </a:r>
            <a:endParaRPr lang="en-IN" b="1" dirty="0">
              <a:solidFill>
                <a:schemeClr val="accent6"/>
              </a:solidFill>
              <a:effectLst>
                <a:outerShdw blurRad="38100" dist="38100" dir="2700000" algn="tl">
                  <a:srgbClr val="000000">
                    <a:alpha val="43137"/>
                  </a:srgbClr>
                </a:outerShdw>
              </a:effectLst>
              <a:latin typeface="Stencil" panose="040409050D0802020404" pitchFamily="82" charset="0"/>
            </a:endParaRPr>
          </a:p>
        </p:txBody>
      </p:sp>
      <p:sp>
        <p:nvSpPr>
          <p:cNvPr id="6" name="Content Placeholder 5">
            <a:extLst>
              <a:ext uri="{FF2B5EF4-FFF2-40B4-BE49-F238E27FC236}">
                <a16:creationId xmlns:a16="http://schemas.microsoft.com/office/drawing/2014/main" id="{492FFF77-E31D-5022-FEDA-52C49905EA9A}"/>
              </a:ext>
            </a:extLst>
          </p:cNvPr>
          <p:cNvSpPr>
            <a:spLocks noGrp="1"/>
          </p:cNvSpPr>
          <p:nvPr>
            <p:ph idx="1"/>
          </p:nvPr>
        </p:nvSpPr>
        <p:spPr>
          <a:xfrm>
            <a:off x="457200" y="1600201"/>
            <a:ext cx="7998643" cy="4696904"/>
          </a:xfrm>
          <a:effectLst/>
        </p:spPr>
        <p:txBody>
          <a:bodyPr>
            <a:normAutofit fontScale="70000" lnSpcReduction="20000"/>
          </a:bodyPr>
          <a:lstStyle/>
          <a:p>
            <a:pPr algn="ctr">
              <a:buFont typeface="Arial" panose="020B0604020202020204" pitchFamily="34" charset="0"/>
              <a:buChar char="•"/>
            </a:pPr>
            <a:r>
              <a:rPr lang="en-US" b="1" dirty="0">
                <a:solidFill>
                  <a:schemeClr val="bg1"/>
                </a:solidFill>
                <a:effectLst>
                  <a:outerShdw blurRad="38100" dist="38100" dir="2700000" algn="tl">
                    <a:srgbClr val="000000">
                      <a:alpha val="43137"/>
                    </a:srgbClr>
                  </a:outerShdw>
                </a:effectLst>
                <a:latin typeface="Gill Sans MT" panose="020B0502020104020203" pitchFamily="34" charset="0"/>
              </a:rPr>
              <a:t>📅 </a:t>
            </a:r>
            <a:r>
              <a:rPr lang="en-US" b="1" dirty="0">
                <a:solidFill>
                  <a:srgbClr val="FF0000"/>
                </a:solidFill>
                <a:effectLst>
                  <a:outerShdw blurRad="38100" dist="38100" dir="2700000" algn="tl">
                    <a:srgbClr val="000000">
                      <a:alpha val="43137"/>
                    </a:srgbClr>
                  </a:outerShdw>
                </a:effectLst>
                <a:latin typeface="Gill Sans MT" panose="020B0502020104020203" pitchFamily="34" charset="0"/>
              </a:rPr>
              <a:t>Unpredictable Crowd Behavior: </a:t>
            </a:r>
            <a:r>
              <a:rPr lang="en-US" b="1" dirty="0">
                <a:solidFill>
                  <a:schemeClr val="bg1"/>
                </a:solidFill>
                <a:effectLst>
                  <a:outerShdw blurRad="38100" dist="38100" dir="2700000" algn="tl">
                    <a:srgbClr val="000000">
                      <a:alpha val="43137"/>
                    </a:srgbClr>
                  </a:outerShdw>
                </a:effectLst>
                <a:latin typeface="Gill Sans MT" panose="020B0502020104020203" pitchFamily="34" charset="0"/>
              </a:rPr>
              <a:t>Daily and seasonal variations make it hard to forecast accurately.</a:t>
            </a:r>
          </a:p>
          <a:p>
            <a:pPr algn="ctr">
              <a:buFont typeface="Arial" panose="020B0604020202020204" pitchFamily="34" charset="0"/>
              <a:buChar char="•"/>
            </a:pPr>
            <a:r>
              <a:rPr lang="en-US" b="1" dirty="0">
                <a:solidFill>
                  <a:schemeClr val="bg1"/>
                </a:solidFill>
                <a:effectLst>
                  <a:outerShdw blurRad="38100" dist="38100" dir="2700000" algn="tl">
                    <a:srgbClr val="000000">
                      <a:alpha val="43137"/>
                    </a:srgbClr>
                  </a:outerShdw>
                </a:effectLst>
                <a:latin typeface="Gill Sans MT" panose="020B0502020104020203" pitchFamily="34" charset="0"/>
              </a:rPr>
              <a:t>🌦️ </a:t>
            </a:r>
            <a:r>
              <a:rPr lang="en-US" b="1" dirty="0">
                <a:solidFill>
                  <a:srgbClr val="FF0000"/>
                </a:solidFill>
                <a:effectLst>
                  <a:outerShdw blurRad="38100" dist="38100" dir="2700000" algn="tl">
                    <a:srgbClr val="000000">
                      <a:alpha val="43137"/>
                    </a:srgbClr>
                  </a:outerShdw>
                </a:effectLst>
                <a:latin typeface="Gill Sans MT" panose="020B0502020104020203" pitchFamily="34" charset="0"/>
              </a:rPr>
              <a:t>Weather Dependency: </a:t>
            </a:r>
            <a:r>
              <a:rPr lang="en-US" b="1" dirty="0">
                <a:solidFill>
                  <a:schemeClr val="bg1"/>
                </a:solidFill>
                <a:effectLst>
                  <a:outerShdw blurRad="38100" dist="38100" dir="2700000" algn="tl">
                    <a:srgbClr val="000000">
                      <a:alpha val="43137"/>
                    </a:srgbClr>
                  </a:outerShdw>
                </a:effectLst>
                <a:latin typeface="Gill Sans MT" panose="020B0502020104020203" pitchFamily="34" charset="0"/>
              </a:rPr>
              <a:t>Sudden weather changes significantly affect footfall.</a:t>
            </a:r>
          </a:p>
          <a:p>
            <a:pPr algn="ctr">
              <a:buFont typeface="Arial" panose="020B0604020202020204" pitchFamily="34" charset="0"/>
              <a:buChar char="•"/>
            </a:pPr>
            <a:r>
              <a:rPr lang="en-US" b="1" dirty="0">
                <a:solidFill>
                  <a:schemeClr val="bg1"/>
                </a:solidFill>
                <a:effectLst>
                  <a:outerShdw blurRad="38100" dist="38100" dir="2700000" algn="tl">
                    <a:srgbClr val="000000">
                      <a:alpha val="43137"/>
                    </a:srgbClr>
                  </a:outerShdw>
                </a:effectLst>
                <a:latin typeface="Gill Sans MT" panose="020B0502020104020203" pitchFamily="34" charset="0"/>
              </a:rPr>
              <a:t>🎉 </a:t>
            </a:r>
            <a:r>
              <a:rPr lang="en-US" b="1" dirty="0">
                <a:solidFill>
                  <a:srgbClr val="FF0000"/>
                </a:solidFill>
                <a:effectLst>
                  <a:outerShdw blurRad="38100" dist="38100" dir="2700000" algn="tl">
                    <a:srgbClr val="000000">
                      <a:alpha val="43137"/>
                    </a:srgbClr>
                  </a:outerShdw>
                </a:effectLst>
                <a:latin typeface="Gill Sans MT" panose="020B0502020104020203" pitchFamily="34" charset="0"/>
              </a:rPr>
              <a:t>Event Impact: </a:t>
            </a:r>
            <a:r>
              <a:rPr lang="en-US" b="1" dirty="0">
                <a:solidFill>
                  <a:schemeClr val="bg1"/>
                </a:solidFill>
                <a:effectLst>
                  <a:outerShdw blurRad="38100" dist="38100" dir="2700000" algn="tl">
                    <a:srgbClr val="000000">
                      <a:alpha val="43137"/>
                    </a:srgbClr>
                  </a:outerShdw>
                </a:effectLst>
                <a:latin typeface="Gill Sans MT" panose="020B0502020104020203" pitchFamily="34" charset="0"/>
              </a:rPr>
              <a:t>Public holidays and local events cause irregular spikes in crowd density.</a:t>
            </a:r>
          </a:p>
          <a:p>
            <a:pPr algn="ctr">
              <a:buFont typeface="Arial" panose="020B0604020202020204" pitchFamily="34" charset="0"/>
              <a:buChar char="•"/>
            </a:pPr>
            <a:r>
              <a:rPr lang="en-US" b="1" dirty="0">
                <a:solidFill>
                  <a:schemeClr val="bg1"/>
                </a:solidFill>
                <a:effectLst>
                  <a:outerShdw blurRad="38100" dist="38100" dir="2700000" algn="tl">
                    <a:srgbClr val="000000">
                      <a:alpha val="43137"/>
                    </a:srgbClr>
                  </a:outerShdw>
                </a:effectLst>
                <a:latin typeface="Gill Sans MT" panose="020B0502020104020203" pitchFamily="34" charset="0"/>
              </a:rPr>
              <a:t>📍 </a:t>
            </a:r>
            <a:r>
              <a:rPr lang="en-US" b="1" dirty="0">
                <a:solidFill>
                  <a:srgbClr val="FF0000"/>
                </a:solidFill>
                <a:effectLst>
                  <a:outerShdw blurRad="38100" dist="38100" dir="2700000" algn="tl">
                    <a:srgbClr val="000000">
                      <a:alpha val="43137"/>
                    </a:srgbClr>
                  </a:outerShdw>
                </a:effectLst>
                <a:latin typeface="Gill Sans MT" panose="020B0502020104020203" pitchFamily="34" charset="0"/>
              </a:rPr>
              <a:t>Location Variation: </a:t>
            </a:r>
            <a:r>
              <a:rPr lang="en-US" b="1" dirty="0">
                <a:solidFill>
                  <a:schemeClr val="bg1"/>
                </a:solidFill>
                <a:effectLst>
                  <a:outerShdw blurRad="38100" dist="38100" dir="2700000" algn="tl">
                    <a:srgbClr val="000000">
                      <a:alpha val="43137"/>
                    </a:srgbClr>
                  </a:outerShdw>
                </a:effectLst>
                <a:latin typeface="Gill Sans MT" panose="020B0502020104020203" pitchFamily="34" charset="0"/>
              </a:rPr>
              <a:t>Different places (malls, temples, parks) show unique crowd patterns.</a:t>
            </a:r>
          </a:p>
          <a:p>
            <a:pPr algn="ctr">
              <a:buFont typeface="Arial" panose="020B0604020202020204" pitchFamily="34" charset="0"/>
              <a:buChar char="•"/>
            </a:pPr>
            <a:r>
              <a:rPr lang="en-US" b="1" dirty="0">
                <a:solidFill>
                  <a:schemeClr val="bg1"/>
                </a:solidFill>
                <a:effectLst>
                  <a:outerShdw blurRad="38100" dist="38100" dir="2700000" algn="tl">
                    <a:srgbClr val="000000">
                      <a:alpha val="43137"/>
                    </a:srgbClr>
                  </a:outerShdw>
                </a:effectLst>
                <a:latin typeface="Gill Sans MT" panose="020B0502020104020203" pitchFamily="34" charset="0"/>
              </a:rPr>
              <a:t>🔢 </a:t>
            </a:r>
            <a:r>
              <a:rPr lang="en-US" b="1" dirty="0">
                <a:solidFill>
                  <a:srgbClr val="FF0000"/>
                </a:solidFill>
                <a:effectLst>
                  <a:outerShdw blurRad="38100" dist="38100" dir="2700000" algn="tl">
                    <a:srgbClr val="000000">
                      <a:alpha val="43137"/>
                    </a:srgbClr>
                  </a:outerShdw>
                </a:effectLst>
                <a:latin typeface="Gill Sans MT" panose="020B0502020104020203" pitchFamily="34" charset="0"/>
              </a:rPr>
              <a:t>Data Complexity: </a:t>
            </a:r>
            <a:r>
              <a:rPr lang="en-US" b="1" dirty="0">
                <a:solidFill>
                  <a:schemeClr val="bg1"/>
                </a:solidFill>
                <a:effectLst>
                  <a:outerShdw blurRad="38100" dist="38100" dir="2700000" algn="tl">
                    <a:srgbClr val="000000">
                      <a:alpha val="43137"/>
                    </a:srgbClr>
                  </a:outerShdw>
                </a:effectLst>
                <a:latin typeface="Gill Sans MT" panose="020B0502020104020203" pitchFamily="34" charset="0"/>
              </a:rPr>
              <a:t>Handling time-series data with mixed types (numerical, categorical) requires careful preprocessing.</a:t>
            </a:r>
          </a:p>
          <a:p>
            <a:pPr algn="ctr">
              <a:buFont typeface="Arial" panose="020B0604020202020204" pitchFamily="34" charset="0"/>
              <a:buChar char="•"/>
            </a:pPr>
            <a:r>
              <a:rPr lang="en-US" b="1" dirty="0">
                <a:solidFill>
                  <a:schemeClr val="bg1"/>
                </a:solidFill>
                <a:effectLst>
                  <a:outerShdw blurRad="38100" dist="38100" dir="2700000" algn="tl">
                    <a:srgbClr val="000000">
                      <a:alpha val="43137"/>
                    </a:srgbClr>
                  </a:outerShdw>
                </a:effectLst>
                <a:latin typeface="Gill Sans MT" panose="020B0502020104020203" pitchFamily="34" charset="0"/>
              </a:rPr>
              <a:t>🧠 </a:t>
            </a:r>
            <a:r>
              <a:rPr lang="en-US" b="1" dirty="0">
                <a:solidFill>
                  <a:srgbClr val="FF0000"/>
                </a:solidFill>
                <a:effectLst>
                  <a:outerShdw blurRad="38100" dist="38100" dir="2700000" algn="tl">
                    <a:srgbClr val="000000">
                      <a:alpha val="43137"/>
                    </a:srgbClr>
                  </a:outerShdw>
                </a:effectLst>
                <a:latin typeface="Gill Sans MT" panose="020B0502020104020203" pitchFamily="34" charset="0"/>
              </a:rPr>
              <a:t>Model Accuracy: </a:t>
            </a:r>
            <a:r>
              <a:rPr lang="en-US" b="1" dirty="0">
                <a:solidFill>
                  <a:schemeClr val="bg1"/>
                </a:solidFill>
                <a:effectLst>
                  <a:outerShdw blurRad="38100" dist="38100" dir="2700000" algn="tl">
                    <a:srgbClr val="000000">
                      <a:alpha val="43137"/>
                    </a:srgbClr>
                  </a:outerShdw>
                </a:effectLst>
                <a:latin typeface="Gill Sans MT" panose="020B0502020104020203" pitchFamily="34" charset="0"/>
              </a:rPr>
              <a:t>Choosing the right features and models is crucial for reliable predictions.</a:t>
            </a:r>
          </a:p>
          <a:p>
            <a:pPr algn="ctr">
              <a:buFont typeface="Arial" panose="020B0604020202020204" pitchFamily="34" charset="0"/>
              <a:buChar char="•"/>
            </a:pPr>
            <a:r>
              <a:rPr lang="en-US" b="1" dirty="0">
                <a:solidFill>
                  <a:schemeClr val="bg1"/>
                </a:solidFill>
                <a:effectLst>
                  <a:outerShdw blurRad="38100" dist="38100" dir="2700000" algn="tl">
                    <a:srgbClr val="000000">
                      <a:alpha val="43137"/>
                    </a:srgbClr>
                  </a:outerShdw>
                </a:effectLst>
                <a:latin typeface="Gill Sans MT" panose="020B0502020104020203" pitchFamily="34" charset="0"/>
              </a:rPr>
              <a:t>📊 </a:t>
            </a:r>
            <a:r>
              <a:rPr lang="en-US" b="1" dirty="0">
                <a:solidFill>
                  <a:srgbClr val="FF0000"/>
                </a:solidFill>
                <a:effectLst>
                  <a:outerShdw blurRad="38100" dist="38100" dir="2700000" algn="tl">
                    <a:srgbClr val="000000">
                      <a:alpha val="43137"/>
                    </a:srgbClr>
                  </a:outerShdw>
                </a:effectLst>
                <a:latin typeface="Gill Sans MT" panose="020B0502020104020203" pitchFamily="34" charset="0"/>
              </a:rPr>
              <a:t>Visualization: </a:t>
            </a:r>
            <a:r>
              <a:rPr lang="en-US" b="1" dirty="0">
                <a:solidFill>
                  <a:schemeClr val="bg1"/>
                </a:solidFill>
                <a:effectLst>
                  <a:outerShdw blurRad="38100" dist="38100" dir="2700000" algn="tl">
                    <a:srgbClr val="000000">
                      <a:alpha val="43137"/>
                    </a:srgbClr>
                  </a:outerShdw>
                </a:effectLst>
                <a:latin typeface="Gill Sans MT" panose="020B0502020104020203" pitchFamily="34" charset="0"/>
              </a:rPr>
              <a:t>Effectively communicating insights to non-technical stakeholders can be challenging.</a:t>
            </a:r>
          </a:p>
          <a:p>
            <a:pPr algn="ctr"/>
            <a:endParaRPr lang="en-IN" b="1" dirty="0">
              <a:solidFill>
                <a:schemeClr val="bg1"/>
              </a:solidFill>
              <a:effectLst>
                <a:outerShdw blurRad="38100" dist="38100" dir="2700000" algn="tl">
                  <a:srgbClr val="000000">
                    <a:alpha val="43137"/>
                  </a:srgbClr>
                </a:outerShdw>
              </a:effectLst>
              <a:latin typeface="Gill Sans MT" panose="020B0502020104020203" pitchFamily="34" charset="0"/>
            </a:endParaRPr>
          </a:p>
        </p:txBody>
      </p:sp>
    </p:spTree>
    <p:extLst>
      <p:ext uri="{BB962C8B-B14F-4D97-AF65-F5344CB8AC3E}">
        <p14:creationId xmlns:p14="http://schemas.microsoft.com/office/powerpoint/2010/main" val="2848971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AFEB0AE-6B73-014D-9F61-74A2EE263E79}"/>
              </a:ext>
            </a:extLst>
          </p:cNvPr>
          <p:cNvPicPr>
            <a:picLocks noChangeAspect="1"/>
          </p:cNvPicPr>
          <p:nvPr/>
        </p:nvPicPr>
        <p:blipFill>
          <a:blip r:embed="rId2"/>
          <a:stretch>
            <a:fillRect/>
          </a:stretch>
        </p:blipFill>
        <p:spPr>
          <a:xfrm>
            <a:off x="0" y="-1143000"/>
            <a:ext cx="9144000" cy="8001000"/>
          </a:xfrm>
          <a:prstGeom prst="rect">
            <a:avLst/>
          </a:prstGeom>
        </p:spPr>
      </p:pic>
      <p:sp>
        <p:nvSpPr>
          <p:cNvPr id="2" name="Title 1">
            <a:extLst>
              <a:ext uri="{FF2B5EF4-FFF2-40B4-BE49-F238E27FC236}">
                <a16:creationId xmlns:a16="http://schemas.microsoft.com/office/drawing/2014/main" id="{1A748FA1-53D3-81D3-6534-B6CDBDCA8326}"/>
              </a:ext>
            </a:extLst>
          </p:cNvPr>
          <p:cNvSpPr>
            <a:spLocks noGrp="1"/>
          </p:cNvSpPr>
          <p:nvPr>
            <p:ph type="title"/>
          </p:nvPr>
        </p:nvSpPr>
        <p:spPr>
          <a:xfrm>
            <a:off x="457200" y="731837"/>
            <a:ext cx="8229600" cy="1143000"/>
          </a:xfrm>
        </p:spPr>
        <p:txBody>
          <a:bodyPr/>
          <a:lstStyle/>
          <a:p>
            <a:r>
              <a:rPr lang="en-US" b="1" dirty="0">
                <a:solidFill>
                  <a:schemeClr val="accent5">
                    <a:lumMod val="20000"/>
                    <a:lumOff val="80000"/>
                  </a:schemeClr>
                </a:solidFill>
                <a:effectLst>
                  <a:outerShdw blurRad="38100" dist="38100" dir="2700000" algn="tl">
                    <a:srgbClr val="000000">
                      <a:alpha val="43137"/>
                    </a:srgbClr>
                  </a:outerShdw>
                </a:effectLst>
                <a:latin typeface="Stencil" panose="040409050D0802020404" pitchFamily="82" charset="0"/>
              </a:rPr>
              <a:t>DATA DESCRIPTION</a:t>
            </a:r>
            <a:endParaRPr lang="en-IN" b="1" dirty="0">
              <a:solidFill>
                <a:schemeClr val="accent5">
                  <a:lumMod val="20000"/>
                  <a:lumOff val="80000"/>
                </a:schemeClr>
              </a:solidFill>
              <a:effectLst>
                <a:outerShdw blurRad="38100" dist="38100" dir="2700000" algn="tl">
                  <a:srgbClr val="000000">
                    <a:alpha val="43137"/>
                  </a:srgbClr>
                </a:outerShdw>
              </a:effectLst>
              <a:latin typeface="Stencil" panose="040409050D0802020404" pitchFamily="82" charset="0"/>
            </a:endParaRPr>
          </a:p>
        </p:txBody>
      </p:sp>
      <p:pic>
        <p:nvPicPr>
          <p:cNvPr id="6" name="Content Placeholder 5">
            <a:extLst>
              <a:ext uri="{FF2B5EF4-FFF2-40B4-BE49-F238E27FC236}">
                <a16:creationId xmlns:a16="http://schemas.microsoft.com/office/drawing/2014/main" id="{709FCC4E-325F-596E-CA79-C3BD4B078618}"/>
              </a:ext>
            </a:extLst>
          </p:cNvPr>
          <p:cNvPicPr>
            <a:picLocks noGrp="1" noChangeAspect="1"/>
          </p:cNvPicPr>
          <p:nvPr>
            <p:ph idx="1"/>
          </p:nvPr>
        </p:nvPicPr>
        <p:blipFill>
          <a:blip r:embed="rId3"/>
          <a:stretch>
            <a:fillRect/>
          </a:stretch>
        </p:blipFill>
        <p:spPr>
          <a:xfrm>
            <a:off x="554388" y="1600200"/>
            <a:ext cx="8035224" cy="4525963"/>
          </a:xfrm>
        </p:spPr>
      </p:pic>
      <p:pic>
        <p:nvPicPr>
          <p:cNvPr id="8" name="Picture 7">
            <a:extLst>
              <a:ext uri="{FF2B5EF4-FFF2-40B4-BE49-F238E27FC236}">
                <a16:creationId xmlns:a16="http://schemas.microsoft.com/office/drawing/2014/main" id="{F9267A25-B7BB-60ED-5AEE-DF987FD3C1D2}"/>
              </a:ext>
            </a:extLst>
          </p:cNvPr>
          <p:cNvPicPr>
            <a:picLocks noChangeAspect="1"/>
          </p:cNvPicPr>
          <p:nvPr/>
        </p:nvPicPr>
        <p:blipFill>
          <a:blip r:embed="rId4"/>
          <a:srcRect t="33020" b="41185"/>
          <a:stretch/>
        </p:blipFill>
        <p:spPr>
          <a:xfrm>
            <a:off x="554388" y="3097572"/>
            <a:ext cx="8035224" cy="902927"/>
          </a:xfrm>
          <a:prstGeom prst="rect">
            <a:avLst/>
          </a:prstGeom>
          <a:effectLst>
            <a:reflection blurRad="6350" stA="50000" endA="300" endPos="55500" dist="50800" dir="5400000" sy="-100000" algn="bl" rotWithShape="0"/>
          </a:effectLst>
        </p:spPr>
      </p:pic>
    </p:spTree>
    <p:extLst>
      <p:ext uri="{BB962C8B-B14F-4D97-AF65-F5344CB8AC3E}">
        <p14:creationId xmlns:p14="http://schemas.microsoft.com/office/powerpoint/2010/main" val="23916099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09C559D-89ED-853C-AC56-14389B4A079E}"/>
              </a:ext>
            </a:extLst>
          </p:cNvPr>
          <p:cNvPicPr>
            <a:picLocks noChangeAspect="1"/>
          </p:cNvPicPr>
          <p:nvPr/>
        </p:nvPicPr>
        <p:blipFill>
          <a:blip r:embed="rId2"/>
          <a:stretch>
            <a:fillRect/>
          </a:stretch>
        </p:blipFill>
        <p:spPr>
          <a:xfrm>
            <a:off x="0" y="-1143000"/>
            <a:ext cx="9144000" cy="8001000"/>
          </a:xfrm>
          <a:prstGeom prst="rect">
            <a:avLst/>
          </a:prstGeom>
        </p:spPr>
      </p:pic>
      <p:sp>
        <p:nvSpPr>
          <p:cNvPr id="2" name="Title 1">
            <a:extLst>
              <a:ext uri="{FF2B5EF4-FFF2-40B4-BE49-F238E27FC236}">
                <a16:creationId xmlns:a16="http://schemas.microsoft.com/office/drawing/2014/main" id="{46760524-DA36-BC3C-971D-2E94F7F8E215}"/>
              </a:ext>
            </a:extLst>
          </p:cNvPr>
          <p:cNvSpPr>
            <a:spLocks noGrp="1"/>
          </p:cNvSpPr>
          <p:nvPr>
            <p:ph type="title"/>
          </p:nvPr>
        </p:nvSpPr>
        <p:spPr>
          <a:xfrm>
            <a:off x="457200" y="397186"/>
            <a:ext cx="8229600" cy="1143000"/>
          </a:xfrm>
        </p:spPr>
        <p:txBody>
          <a:bodyPr/>
          <a:lstStyle/>
          <a:p>
            <a:r>
              <a:rPr lang="en-US" b="1" dirty="0">
                <a:solidFill>
                  <a:schemeClr val="accent6">
                    <a:lumMod val="75000"/>
                  </a:schemeClr>
                </a:solidFill>
                <a:effectLst>
                  <a:outerShdw blurRad="38100" dist="38100" dir="2700000" algn="tl">
                    <a:srgbClr val="000000">
                      <a:alpha val="43137"/>
                    </a:srgbClr>
                  </a:outerShdw>
                </a:effectLst>
                <a:latin typeface="Stencil" panose="040409050D0802020404" pitchFamily="82" charset="0"/>
              </a:rPr>
              <a:t>FUTURE SCOPE</a:t>
            </a:r>
            <a:endParaRPr lang="en-IN" b="1" dirty="0">
              <a:solidFill>
                <a:schemeClr val="accent6">
                  <a:lumMod val="75000"/>
                </a:schemeClr>
              </a:solidFill>
              <a:effectLst>
                <a:outerShdw blurRad="38100" dist="38100" dir="2700000" algn="tl">
                  <a:srgbClr val="000000">
                    <a:alpha val="43137"/>
                  </a:srgbClr>
                </a:outerShdw>
              </a:effectLst>
              <a:latin typeface="Stencil" panose="040409050D0802020404" pitchFamily="82" charset="0"/>
            </a:endParaRPr>
          </a:p>
        </p:txBody>
      </p:sp>
      <p:sp>
        <p:nvSpPr>
          <p:cNvPr id="3" name="Content Placeholder 2">
            <a:extLst>
              <a:ext uri="{FF2B5EF4-FFF2-40B4-BE49-F238E27FC236}">
                <a16:creationId xmlns:a16="http://schemas.microsoft.com/office/drawing/2014/main" id="{A32D9B2F-9192-AC8A-0DBF-924171C8937B}"/>
              </a:ext>
            </a:extLst>
          </p:cNvPr>
          <p:cNvSpPr>
            <a:spLocks noGrp="1"/>
          </p:cNvSpPr>
          <p:nvPr>
            <p:ph idx="1"/>
          </p:nvPr>
        </p:nvSpPr>
        <p:spPr>
          <a:xfrm>
            <a:off x="457200" y="1270262"/>
            <a:ext cx="8229600" cy="4525963"/>
          </a:xfrm>
        </p:spPr>
        <p:txBody>
          <a:bodyPr>
            <a:normAutofit fontScale="62500" lnSpcReduction="20000"/>
          </a:bodyPr>
          <a:lstStyle/>
          <a:p>
            <a:pPr algn="ctr">
              <a:buFont typeface="Arial" panose="020B0604020202020204" pitchFamily="34" charset="0"/>
              <a:buChar char="•"/>
            </a:pPr>
            <a:r>
              <a:rPr lang="en-US" b="1" dirty="0">
                <a:solidFill>
                  <a:schemeClr val="accent3">
                    <a:lumMod val="40000"/>
                    <a:lumOff val="60000"/>
                  </a:schemeClr>
                </a:solidFill>
                <a:effectLst>
                  <a:outerShdw blurRad="38100" dist="38100" dir="2700000" algn="tl">
                    <a:srgbClr val="000000">
                      <a:alpha val="43137"/>
                    </a:srgbClr>
                  </a:outerShdw>
                </a:effectLst>
                <a:latin typeface="Gill Sans MT" panose="020B0502020104020203" pitchFamily="34" charset="0"/>
              </a:rPr>
              <a:t>🌍 </a:t>
            </a:r>
            <a:r>
              <a:rPr lang="en-US" b="1" dirty="0">
                <a:solidFill>
                  <a:srgbClr val="FF0000"/>
                </a:solidFill>
                <a:effectLst>
                  <a:outerShdw blurRad="38100" dist="38100" dir="2700000" algn="tl">
                    <a:srgbClr val="000000">
                      <a:alpha val="43137"/>
                    </a:srgbClr>
                  </a:outerShdw>
                </a:effectLst>
                <a:latin typeface="Gill Sans MT" panose="020B0502020104020203" pitchFamily="34" charset="0"/>
              </a:rPr>
              <a:t>Scalability: </a:t>
            </a:r>
            <a:r>
              <a:rPr lang="en-US" b="1" dirty="0">
                <a:solidFill>
                  <a:schemeClr val="accent3">
                    <a:lumMod val="40000"/>
                    <a:lumOff val="60000"/>
                  </a:schemeClr>
                </a:solidFill>
                <a:effectLst>
                  <a:outerShdw blurRad="38100" dist="38100" dir="2700000" algn="tl">
                    <a:srgbClr val="000000">
                      <a:alpha val="43137"/>
                    </a:srgbClr>
                  </a:outerShdw>
                </a:effectLst>
                <a:latin typeface="Gill Sans MT" panose="020B0502020104020203" pitchFamily="34" charset="0"/>
              </a:rPr>
              <a:t>Extend the model to predict crowd flow in diverse urban locations and tourist destinations globally.</a:t>
            </a:r>
          </a:p>
          <a:p>
            <a:pPr algn="ctr">
              <a:buFont typeface="Arial" panose="020B0604020202020204" pitchFamily="34" charset="0"/>
              <a:buChar char="•"/>
            </a:pPr>
            <a:r>
              <a:rPr lang="en-US" b="1" dirty="0">
                <a:solidFill>
                  <a:schemeClr val="accent3">
                    <a:lumMod val="40000"/>
                    <a:lumOff val="60000"/>
                  </a:schemeClr>
                </a:solidFill>
                <a:effectLst>
                  <a:outerShdw blurRad="38100" dist="38100" dir="2700000" algn="tl">
                    <a:srgbClr val="000000">
                      <a:alpha val="43137"/>
                    </a:srgbClr>
                  </a:outerShdw>
                </a:effectLst>
                <a:latin typeface="Gill Sans MT" panose="020B0502020104020203" pitchFamily="34" charset="0"/>
              </a:rPr>
              <a:t>📱 </a:t>
            </a:r>
            <a:r>
              <a:rPr lang="en-US" b="1" dirty="0">
                <a:solidFill>
                  <a:srgbClr val="FF0000"/>
                </a:solidFill>
                <a:effectLst>
                  <a:outerShdw blurRad="38100" dist="38100" dir="2700000" algn="tl">
                    <a:srgbClr val="000000">
                      <a:alpha val="43137"/>
                    </a:srgbClr>
                  </a:outerShdw>
                </a:effectLst>
                <a:latin typeface="Gill Sans MT" panose="020B0502020104020203" pitchFamily="34" charset="0"/>
              </a:rPr>
              <a:t>Real-Time Predictions: </a:t>
            </a:r>
            <a:r>
              <a:rPr lang="en-US" b="1" dirty="0">
                <a:solidFill>
                  <a:schemeClr val="accent3">
                    <a:lumMod val="40000"/>
                    <a:lumOff val="60000"/>
                  </a:schemeClr>
                </a:solidFill>
                <a:effectLst>
                  <a:outerShdw blurRad="38100" dist="38100" dir="2700000" algn="tl">
                    <a:srgbClr val="000000">
                      <a:alpha val="43137"/>
                    </a:srgbClr>
                  </a:outerShdw>
                </a:effectLst>
                <a:latin typeface="Gill Sans MT" panose="020B0502020104020203" pitchFamily="34" charset="0"/>
              </a:rPr>
              <a:t>Integrate real-time weather and event data to provide dynamic crowd predictions for live updates.</a:t>
            </a:r>
          </a:p>
          <a:p>
            <a:pPr algn="ctr">
              <a:buFont typeface="Arial" panose="020B0604020202020204" pitchFamily="34" charset="0"/>
              <a:buChar char="•"/>
            </a:pPr>
            <a:r>
              <a:rPr lang="en-US" b="1" dirty="0">
                <a:solidFill>
                  <a:schemeClr val="accent3">
                    <a:lumMod val="40000"/>
                    <a:lumOff val="60000"/>
                  </a:schemeClr>
                </a:solidFill>
                <a:effectLst>
                  <a:outerShdw blurRad="38100" dist="38100" dir="2700000" algn="tl">
                    <a:srgbClr val="000000">
                      <a:alpha val="43137"/>
                    </a:srgbClr>
                  </a:outerShdw>
                </a:effectLst>
                <a:latin typeface="Gill Sans MT" panose="020B0502020104020203" pitchFamily="34" charset="0"/>
              </a:rPr>
              <a:t>🛠️</a:t>
            </a:r>
            <a:r>
              <a:rPr lang="en-US" b="1" dirty="0">
                <a:solidFill>
                  <a:srgbClr val="FF0000"/>
                </a:solidFill>
                <a:effectLst>
                  <a:outerShdw blurRad="38100" dist="38100" dir="2700000" algn="tl">
                    <a:srgbClr val="000000">
                      <a:alpha val="43137"/>
                    </a:srgbClr>
                  </a:outerShdw>
                </a:effectLst>
                <a:latin typeface="Gill Sans MT" panose="020B0502020104020203" pitchFamily="34" charset="0"/>
              </a:rPr>
              <a:t> Advanced Models: </a:t>
            </a:r>
            <a:r>
              <a:rPr lang="en-US" b="1" dirty="0">
                <a:solidFill>
                  <a:schemeClr val="accent3">
                    <a:lumMod val="40000"/>
                    <a:lumOff val="60000"/>
                  </a:schemeClr>
                </a:solidFill>
                <a:effectLst>
                  <a:outerShdw blurRad="38100" dist="38100" dir="2700000" algn="tl">
                    <a:srgbClr val="000000">
                      <a:alpha val="43137"/>
                    </a:srgbClr>
                  </a:outerShdw>
                </a:effectLst>
                <a:latin typeface="Gill Sans MT" panose="020B0502020104020203" pitchFamily="34" charset="0"/>
              </a:rPr>
              <a:t>Incorporate deep learning techniques, such as LSTM, for more accurate time-series forecasting.</a:t>
            </a:r>
          </a:p>
          <a:p>
            <a:pPr algn="ctr">
              <a:buFont typeface="Arial" panose="020B0604020202020204" pitchFamily="34" charset="0"/>
              <a:buChar char="•"/>
            </a:pPr>
            <a:r>
              <a:rPr lang="en-US" b="1" dirty="0">
                <a:solidFill>
                  <a:schemeClr val="accent3">
                    <a:lumMod val="40000"/>
                    <a:lumOff val="60000"/>
                  </a:schemeClr>
                </a:solidFill>
                <a:effectLst>
                  <a:outerShdw blurRad="38100" dist="38100" dir="2700000" algn="tl">
                    <a:srgbClr val="000000">
                      <a:alpha val="43137"/>
                    </a:srgbClr>
                  </a:outerShdw>
                </a:effectLst>
                <a:latin typeface="Gill Sans MT" panose="020B0502020104020203" pitchFamily="34" charset="0"/>
              </a:rPr>
              <a:t>🏙️ </a:t>
            </a:r>
            <a:r>
              <a:rPr lang="en-US" b="1" dirty="0">
                <a:solidFill>
                  <a:srgbClr val="FF0000"/>
                </a:solidFill>
                <a:effectLst>
                  <a:outerShdw blurRad="38100" dist="38100" dir="2700000" algn="tl">
                    <a:srgbClr val="000000">
                      <a:alpha val="43137"/>
                    </a:srgbClr>
                  </a:outerShdw>
                </a:effectLst>
                <a:latin typeface="Gill Sans MT" panose="020B0502020104020203" pitchFamily="34" charset="0"/>
              </a:rPr>
              <a:t>Smart City Integration: </a:t>
            </a:r>
            <a:r>
              <a:rPr lang="en-US" b="1" dirty="0">
                <a:solidFill>
                  <a:schemeClr val="accent3">
                    <a:lumMod val="40000"/>
                    <a:lumOff val="60000"/>
                  </a:schemeClr>
                </a:solidFill>
                <a:effectLst>
                  <a:outerShdw blurRad="38100" dist="38100" dir="2700000" algn="tl">
                    <a:srgbClr val="000000">
                      <a:alpha val="43137"/>
                    </a:srgbClr>
                  </a:outerShdw>
                </a:effectLst>
                <a:latin typeface="Gill Sans MT" panose="020B0502020104020203" pitchFamily="34" charset="0"/>
              </a:rPr>
              <a:t>Use predictions for urban planning, traffic management, and safety measures.</a:t>
            </a:r>
          </a:p>
          <a:p>
            <a:pPr algn="ctr">
              <a:buFont typeface="Arial" panose="020B0604020202020204" pitchFamily="34" charset="0"/>
              <a:buChar char="•"/>
            </a:pPr>
            <a:r>
              <a:rPr lang="en-US" b="1" dirty="0">
                <a:solidFill>
                  <a:schemeClr val="accent3">
                    <a:lumMod val="40000"/>
                    <a:lumOff val="60000"/>
                  </a:schemeClr>
                </a:solidFill>
                <a:effectLst>
                  <a:outerShdw blurRad="38100" dist="38100" dir="2700000" algn="tl">
                    <a:srgbClr val="000000">
                      <a:alpha val="43137"/>
                    </a:srgbClr>
                  </a:outerShdw>
                </a:effectLst>
                <a:latin typeface="Gill Sans MT" panose="020B0502020104020203" pitchFamily="34" charset="0"/>
              </a:rPr>
              <a:t>🔄 </a:t>
            </a:r>
            <a:r>
              <a:rPr lang="en-US" b="1" dirty="0">
                <a:solidFill>
                  <a:srgbClr val="FF0000"/>
                </a:solidFill>
                <a:effectLst>
                  <a:outerShdw blurRad="38100" dist="38100" dir="2700000" algn="tl">
                    <a:srgbClr val="000000">
                      <a:alpha val="43137"/>
                    </a:srgbClr>
                  </a:outerShdw>
                </a:effectLst>
                <a:latin typeface="Gill Sans MT" panose="020B0502020104020203" pitchFamily="34" charset="0"/>
              </a:rPr>
              <a:t>User Feedback Loop: </a:t>
            </a:r>
            <a:r>
              <a:rPr lang="en-US" b="1" dirty="0">
                <a:solidFill>
                  <a:schemeClr val="accent3">
                    <a:lumMod val="40000"/>
                    <a:lumOff val="60000"/>
                  </a:schemeClr>
                </a:solidFill>
                <a:effectLst>
                  <a:outerShdw blurRad="38100" dist="38100" dir="2700000" algn="tl">
                    <a:srgbClr val="000000">
                      <a:alpha val="43137"/>
                    </a:srgbClr>
                  </a:outerShdw>
                </a:effectLst>
                <a:latin typeface="Gill Sans MT" panose="020B0502020104020203" pitchFamily="34" charset="0"/>
              </a:rPr>
              <a:t>Implement a feedback mechanism where crowd data is continuously refined based on real-time observations.</a:t>
            </a:r>
          </a:p>
          <a:p>
            <a:pPr algn="ctr">
              <a:buFont typeface="Arial" panose="020B0604020202020204" pitchFamily="34" charset="0"/>
              <a:buChar char="•"/>
            </a:pPr>
            <a:r>
              <a:rPr lang="en-US" b="1" dirty="0">
                <a:solidFill>
                  <a:schemeClr val="accent3">
                    <a:lumMod val="40000"/>
                    <a:lumOff val="60000"/>
                  </a:schemeClr>
                </a:solidFill>
                <a:effectLst>
                  <a:outerShdw blurRad="38100" dist="38100" dir="2700000" algn="tl">
                    <a:srgbClr val="000000">
                      <a:alpha val="43137"/>
                    </a:srgbClr>
                  </a:outerShdw>
                </a:effectLst>
                <a:latin typeface="Gill Sans MT" panose="020B0502020104020203" pitchFamily="34" charset="0"/>
              </a:rPr>
              <a:t>🌐 </a:t>
            </a:r>
            <a:r>
              <a:rPr lang="en-US" b="1" dirty="0">
                <a:solidFill>
                  <a:srgbClr val="FF0000"/>
                </a:solidFill>
                <a:effectLst>
                  <a:outerShdw blurRad="38100" dist="38100" dir="2700000" algn="tl">
                    <a:srgbClr val="000000">
                      <a:alpha val="43137"/>
                    </a:srgbClr>
                  </a:outerShdw>
                </a:effectLst>
                <a:latin typeface="Gill Sans MT" panose="020B0502020104020203" pitchFamily="34" charset="0"/>
              </a:rPr>
              <a:t>Mobile App: </a:t>
            </a:r>
            <a:r>
              <a:rPr lang="en-US" b="1" dirty="0">
                <a:solidFill>
                  <a:schemeClr val="accent3">
                    <a:lumMod val="40000"/>
                    <a:lumOff val="60000"/>
                  </a:schemeClr>
                </a:solidFill>
                <a:effectLst>
                  <a:outerShdw blurRad="38100" dist="38100" dir="2700000" algn="tl">
                    <a:srgbClr val="000000">
                      <a:alpha val="43137"/>
                    </a:srgbClr>
                  </a:outerShdw>
                </a:effectLst>
                <a:latin typeface="Gill Sans MT" panose="020B0502020104020203" pitchFamily="34" charset="0"/>
              </a:rPr>
              <a:t>Develop a user-friendly mobile app to deliver personalized crowd predictions to visitors in public spaces.</a:t>
            </a:r>
          </a:p>
          <a:p>
            <a:pPr algn="ctr"/>
            <a:endParaRPr lang="en-IN" b="1" dirty="0">
              <a:solidFill>
                <a:schemeClr val="accent3">
                  <a:lumMod val="40000"/>
                  <a:lumOff val="60000"/>
                </a:schemeClr>
              </a:solidFill>
              <a:effectLst>
                <a:outerShdw blurRad="38100" dist="38100" dir="2700000" algn="tl">
                  <a:srgbClr val="000000">
                    <a:alpha val="43137"/>
                  </a:srgbClr>
                </a:outerShdw>
              </a:effectLst>
              <a:latin typeface="Gill Sans MT" panose="020B0502020104020203" pitchFamily="34" charset="0"/>
            </a:endParaRPr>
          </a:p>
        </p:txBody>
      </p:sp>
    </p:spTree>
    <p:extLst>
      <p:ext uri="{BB962C8B-B14F-4D97-AF65-F5344CB8AC3E}">
        <p14:creationId xmlns:p14="http://schemas.microsoft.com/office/powerpoint/2010/main" val="88891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03BECFF-F2DE-DAAE-22C3-51DA1F511E0C}"/>
              </a:ext>
            </a:extLst>
          </p:cNvPr>
          <p:cNvPicPr>
            <a:picLocks noChangeAspect="1"/>
          </p:cNvPicPr>
          <p:nvPr/>
        </p:nvPicPr>
        <p:blipFill>
          <a:blip r:embed="rId2"/>
          <a:stretch>
            <a:fillRect/>
          </a:stretch>
        </p:blipFill>
        <p:spPr>
          <a:xfrm>
            <a:off x="0" y="0"/>
            <a:ext cx="9144000" cy="6858000"/>
          </a:xfrm>
          <a:prstGeom prst="rect">
            <a:avLst/>
          </a:prstGeom>
        </p:spPr>
      </p:pic>
      <p:sp>
        <p:nvSpPr>
          <p:cNvPr id="5" name="Title 4">
            <a:extLst>
              <a:ext uri="{FF2B5EF4-FFF2-40B4-BE49-F238E27FC236}">
                <a16:creationId xmlns:a16="http://schemas.microsoft.com/office/drawing/2014/main" id="{7A76A769-4EFF-8FBD-D177-6BAC64CB783D}"/>
              </a:ext>
            </a:extLst>
          </p:cNvPr>
          <p:cNvSpPr>
            <a:spLocks noGrp="1"/>
          </p:cNvSpPr>
          <p:nvPr>
            <p:ph type="title"/>
          </p:nvPr>
        </p:nvSpPr>
        <p:spPr>
          <a:xfrm>
            <a:off x="457200" y="712849"/>
            <a:ext cx="8229600" cy="1143000"/>
          </a:xfrm>
        </p:spPr>
        <p:txBody>
          <a:bodyPr/>
          <a:lstStyle/>
          <a:p>
            <a:r>
              <a:rPr lang="en-US" b="1" dirty="0">
                <a:solidFill>
                  <a:schemeClr val="accent6"/>
                </a:solidFill>
                <a:effectLst>
                  <a:outerShdw blurRad="38100" dist="38100" dir="2700000" algn="tl">
                    <a:srgbClr val="000000">
                      <a:alpha val="43137"/>
                    </a:srgbClr>
                  </a:outerShdw>
                </a:effectLst>
                <a:latin typeface="Stencil" panose="040409050D0802020404" pitchFamily="82" charset="0"/>
              </a:rPr>
              <a:t>Conclusion</a:t>
            </a:r>
            <a:endParaRPr lang="en-IN" b="1" dirty="0">
              <a:solidFill>
                <a:schemeClr val="accent6"/>
              </a:solidFill>
              <a:effectLst>
                <a:outerShdw blurRad="38100" dist="38100" dir="2700000" algn="tl">
                  <a:srgbClr val="000000">
                    <a:alpha val="43137"/>
                  </a:srgbClr>
                </a:outerShdw>
              </a:effectLst>
              <a:latin typeface="Stencil" panose="040409050D0802020404" pitchFamily="82" charset="0"/>
            </a:endParaRPr>
          </a:p>
        </p:txBody>
      </p:sp>
      <p:sp>
        <p:nvSpPr>
          <p:cNvPr id="9" name="Rectangle 1">
            <a:extLst>
              <a:ext uri="{FF2B5EF4-FFF2-40B4-BE49-F238E27FC236}">
                <a16:creationId xmlns:a16="http://schemas.microsoft.com/office/drawing/2014/main" id="{0DFC67A3-E44E-28D4-B706-6BB93CCED065}"/>
              </a:ext>
            </a:extLst>
          </p:cNvPr>
          <p:cNvSpPr>
            <a:spLocks noGrp="1" noChangeArrowheads="1"/>
          </p:cNvSpPr>
          <p:nvPr>
            <p:ph idx="1"/>
          </p:nvPr>
        </p:nvSpPr>
        <p:spPr bwMode="auto">
          <a:xfrm>
            <a:off x="77820" y="1804926"/>
            <a:ext cx="8988358" cy="3939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Char char="•"/>
              <a:tabLst/>
            </a:pPr>
            <a:r>
              <a:rPr lang="en-US" sz="2500" b="1" dirty="0">
                <a:latin typeface="Gill Sans MT" panose="020B0502020104020203" pitchFamily="34" charset="0"/>
                <a:ea typeface="Segoe UI Black" panose="020B0A02040204020203" pitchFamily="34" charset="0"/>
              </a:rPr>
              <a:t>Insightful Patterns:</a:t>
            </a:r>
            <a:r>
              <a:rPr lang="en-US" sz="2500" dirty="0">
                <a:latin typeface="Gill Sans MT" panose="020B0502020104020203" pitchFamily="34" charset="0"/>
                <a:ea typeface="Segoe UI Black" panose="020B0A02040204020203" pitchFamily="34" charset="0"/>
              </a:rPr>
              <a:t> Crowd trends align with </a:t>
            </a:r>
            <a:br>
              <a:rPr lang="en-US" sz="2500" dirty="0">
                <a:latin typeface="Gill Sans MT" panose="020B0502020104020203" pitchFamily="34" charset="0"/>
                <a:ea typeface="Segoe UI Black" panose="020B0A02040204020203" pitchFamily="34" charset="0"/>
              </a:rPr>
            </a:br>
            <a:r>
              <a:rPr lang="en-US" sz="2500" dirty="0">
                <a:latin typeface="Gill Sans MT" panose="020B0502020104020203" pitchFamily="34" charset="0"/>
                <a:ea typeface="Segoe UI Black" panose="020B0A02040204020203" pitchFamily="34" charset="0"/>
              </a:rPr>
              <a:t>weather, events, and time.</a:t>
            </a:r>
            <a:br>
              <a:rPr lang="en-US" sz="2500" dirty="0">
                <a:latin typeface="Gill Sans MT" panose="020B0502020104020203" pitchFamily="34" charset="0"/>
                <a:ea typeface="Segoe UI Black" panose="020B0A02040204020203" pitchFamily="34" charset="0"/>
              </a:rPr>
            </a:br>
            <a:r>
              <a:rPr lang="en-US" sz="2500" dirty="0">
                <a:latin typeface="Gill Sans MT" panose="020B0502020104020203" pitchFamily="34" charset="0"/>
                <a:ea typeface="Segoe UI Black" panose="020B0A02040204020203" pitchFamily="34" charset="0"/>
              </a:rPr>
              <a:t>🧠 </a:t>
            </a:r>
            <a:r>
              <a:rPr lang="en-US" sz="2500" b="1" dirty="0">
                <a:latin typeface="Gill Sans MT" panose="020B0502020104020203" pitchFamily="34" charset="0"/>
                <a:ea typeface="Segoe UI Black" panose="020B0A02040204020203" pitchFamily="34" charset="0"/>
              </a:rPr>
              <a:t>Accurate Prediction:</a:t>
            </a:r>
            <a:r>
              <a:rPr lang="en-US" sz="2500" dirty="0">
                <a:latin typeface="Gill Sans MT" panose="020B0502020104020203" pitchFamily="34" charset="0"/>
                <a:ea typeface="Segoe UI Black" panose="020B0A02040204020203" pitchFamily="34" charset="0"/>
              </a:rPr>
              <a:t> ML models, especially Random Forest, </a:t>
            </a:r>
            <a:br>
              <a:rPr lang="en-US" sz="2500" dirty="0">
                <a:latin typeface="Gill Sans MT" panose="020B0502020104020203" pitchFamily="34" charset="0"/>
                <a:ea typeface="Segoe UI Black" panose="020B0A02040204020203" pitchFamily="34" charset="0"/>
              </a:rPr>
            </a:br>
            <a:r>
              <a:rPr lang="en-US" sz="2500" dirty="0">
                <a:latin typeface="Gill Sans MT" panose="020B0502020104020203" pitchFamily="34" charset="0"/>
                <a:ea typeface="Segoe UI Black" panose="020B0A02040204020203" pitchFamily="34" charset="0"/>
              </a:rPr>
              <a:t>forecast crowd flow well.</a:t>
            </a:r>
            <a:br>
              <a:rPr lang="en-US" sz="2500" dirty="0">
                <a:latin typeface="Gill Sans MT" panose="020B0502020104020203" pitchFamily="34" charset="0"/>
                <a:ea typeface="Segoe UI Black" panose="020B0A02040204020203" pitchFamily="34" charset="0"/>
              </a:rPr>
            </a:br>
            <a:r>
              <a:rPr lang="en-US" sz="2500" dirty="0">
                <a:latin typeface="Gill Sans MT" panose="020B0502020104020203" pitchFamily="34" charset="0"/>
                <a:ea typeface="Segoe UI Black" panose="020B0A02040204020203" pitchFamily="34" charset="0"/>
              </a:rPr>
              <a:t>🌦️ </a:t>
            </a:r>
            <a:r>
              <a:rPr lang="en-US" sz="2500" b="1" dirty="0">
                <a:latin typeface="Gill Sans MT" panose="020B0502020104020203" pitchFamily="34" charset="0"/>
                <a:ea typeface="Segoe UI Black" panose="020B0A02040204020203" pitchFamily="34" charset="0"/>
              </a:rPr>
              <a:t>Weather Effect:</a:t>
            </a:r>
            <a:r>
              <a:rPr lang="en-US" sz="2500" dirty="0">
                <a:latin typeface="Gill Sans MT" panose="020B0502020104020203" pitchFamily="34" charset="0"/>
                <a:ea typeface="Segoe UI Black" panose="020B0A02040204020203" pitchFamily="34" charset="0"/>
              </a:rPr>
              <a:t> Pleasant days attract crowds; </a:t>
            </a:r>
            <a:br>
              <a:rPr lang="en-US" sz="2500" dirty="0">
                <a:latin typeface="Gill Sans MT" panose="020B0502020104020203" pitchFamily="34" charset="0"/>
                <a:ea typeface="Segoe UI Black" panose="020B0A02040204020203" pitchFamily="34" charset="0"/>
              </a:rPr>
            </a:br>
            <a:r>
              <a:rPr lang="en-US" sz="2500" dirty="0">
                <a:latin typeface="Gill Sans MT" panose="020B0502020104020203" pitchFamily="34" charset="0"/>
                <a:ea typeface="Segoe UI Black" panose="020B0A02040204020203" pitchFamily="34" charset="0"/>
              </a:rPr>
              <a:t>extremes reduce turnout.</a:t>
            </a:r>
            <a:br>
              <a:rPr lang="en-US" sz="2500" dirty="0">
                <a:latin typeface="Gill Sans MT" panose="020B0502020104020203" pitchFamily="34" charset="0"/>
                <a:ea typeface="Segoe UI Black" panose="020B0A02040204020203" pitchFamily="34" charset="0"/>
              </a:rPr>
            </a:br>
            <a:r>
              <a:rPr lang="en-US" sz="2500" dirty="0">
                <a:latin typeface="Gill Sans MT" panose="020B0502020104020203" pitchFamily="34" charset="0"/>
                <a:ea typeface="Segoe UI Black" panose="020B0A02040204020203" pitchFamily="34" charset="0"/>
              </a:rPr>
              <a:t>🛍️ </a:t>
            </a:r>
            <a:r>
              <a:rPr lang="en-US" sz="2500" b="1" dirty="0">
                <a:latin typeface="Gill Sans MT" panose="020B0502020104020203" pitchFamily="34" charset="0"/>
                <a:ea typeface="Segoe UI Black" panose="020B0A02040204020203" pitchFamily="34" charset="0"/>
              </a:rPr>
              <a:t>Peak Times:</a:t>
            </a:r>
            <a:r>
              <a:rPr lang="en-US" sz="2500" dirty="0">
                <a:latin typeface="Gill Sans MT" panose="020B0502020104020203" pitchFamily="34" charset="0"/>
                <a:ea typeface="Segoe UI Black" panose="020B0A02040204020203" pitchFamily="34" charset="0"/>
              </a:rPr>
              <a:t> Weekends and events show consistent</a:t>
            </a:r>
            <a:br>
              <a:rPr lang="en-US" sz="2500" dirty="0">
                <a:latin typeface="Gill Sans MT" panose="020B0502020104020203" pitchFamily="34" charset="0"/>
                <a:ea typeface="Segoe UI Black" panose="020B0A02040204020203" pitchFamily="34" charset="0"/>
              </a:rPr>
            </a:br>
            <a:r>
              <a:rPr lang="en-US" sz="2500" dirty="0">
                <a:latin typeface="Gill Sans MT" panose="020B0502020104020203" pitchFamily="34" charset="0"/>
                <a:ea typeface="Segoe UI Black" panose="020B0A02040204020203" pitchFamily="34" charset="0"/>
              </a:rPr>
              <a:t>crowd surges.</a:t>
            </a:r>
            <a:br>
              <a:rPr lang="en-US" sz="2500" dirty="0">
                <a:latin typeface="Gill Sans MT" panose="020B0502020104020203" pitchFamily="34" charset="0"/>
                <a:ea typeface="Segoe UI Black" panose="020B0A02040204020203" pitchFamily="34" charset="0"/>
              </a:rPr>
            </a:br>
            <a:r>
              <a:rPr lang="en-US" sz="2500" dirty="0">
                <a:latin typeface="Gill Sans MT" panose="020B0502020104020203" pitchFamily="34" charset="0"/>
                <a:ea typeface="Segoe UI Black" panose="020B0A02040204020203" pitchFamily="34" charset="0"/>
              </a:rPr>
              <a:t>🧭 </a:t>
            </a:r>
            <a:r>
              <a:rPr lang="en-US" sz="2500" b="1" dirty="0">
                <a:latin typeface="Gill Sans MT" panose="020B0502020104020203" pitchFamily="34" charset="0"/>
                <a:ea typeface="Segoe UI Black" panose="020B0A02040204020203" pitchFamily="34" charset="0"/>
              </a:rPr>
              <a:t>Practical Use:</a:t>
            </a:r>
            <a:r>
              <a:rPr lang="en-US" sz="2500" dirty="0">
                <a:latin typeface="Gill Sans MT" panose="020B0502020104020203" pitchFamily="34" charset="0"/>
                <a:ea typeface="Segoe UI Black" panose="020B0A02040204020203" pitchFamily="34" charset="0"/>
              </a:rPr>
              <a:t> Supports smart tourism, safety, </a:t>
            </a:r>
            <a:br>
              <a:rPr lang="en-US" sz="2500" dirty="0">
                <a:latin typeface="Gill Sans MT" panose="020B0502020104020203" pitchFamily="34" charset="0"/>
                <a:ea typeface="Segoe UI Black" panose="020B0A02040204020203" pitchFamily="34" charset="0"/>
              </a:rPr>
            </a:br>
            <a:r>
              <a:rPr lang="en-US" sz="2500" dirty="0">
                <a:latin typeface="Gill Sans MT" panose="020B0502020104020203" pitchFamily="34" charset="0"/>
                <a:ea typeface="Segoe UI Black" panose="020B0A02040204020203" pitchFamily="34" charset="0"/>
              </a:rPr>
              <a:t>and congestion control.</a:t>
            </a:r>
            <a:endParaRPr kumimoji="0" lang="en-US" altLang="en-US" sz="2500" b="1" i="0" u="none" strike="noStrike" cap="none" normalizeH="0" baseline="0" dirty="0">
              <a:ln>
                <a:noFill/>
              </a:ln>
              <a:effectLst>
                <a:outerShdw blurRad="38100" dist="38100" dir="2700000" algn="tl">
                  <a:srgbClr val="000000">
                    <a:alpha val="43137"/>
                  </a:srgbClr>
                </a:outerShdw>
              </a:effectLst>
              <a:latin typeface="Gill Sans MT" panose="020B0502020104020203" pitchFamily="34" charset="0"/>
              <a:ea typeface="Segoe UI Black" panose="020B0A02040204020203"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F9F4B8F-68F3-2E01-F85B-B20A31BE0261}"/>
              </a:ext>
            </a:extLst>
          </p:cNvPr>
          <p:cNvPicPr>
            <a:picLocks noChangeAspect="1"/>
          </p:cNvPicPr>
          <p:nvPr/>
        </p:nvPicPr>
        <p:blipFill>
          <a:blip r:embed="rId2"/>
          <a:stretch>
            <a:fillRect/>
          </a:stretch>
        </p:blipFill>
        <p:spPr>
          <a:xfrm>
            <a:off x="-131975" y="0"/>
            <a:ext cx="9577633" cy="6858000"/>
          </a:xfrm>
          <a:prstGeom prst="rect">
            <a:avLst/>
          </a:prstGeom>
        </p:spPr>
      </p:pic>
      <p:sp>
        <p:nvSpPr>
          <p:cNvPr id="2" name="Title 1"/>
          <p:cNvSpPr>
            <a:spLocks noGrp="1"/>
          </p:cNvSpPr>
          <p:nvPr>
            <p:ph type="title"/>
          </p:nvPr>
        </p:nvSpPr>
        <p:spPr>
          <a:xfrm>
            <a:off x="457200" y="1302160"/>
            <a:ext cx="8229600" cy="1143000"/>
          </a:xfrm>
        </p:spPr>
        <p:txBody>
          <a:bodyPr>
            <a:normAutofit fontScale="90000"/>
          </a:bodyPr>
          <a:lstStyle/>
          <a:p>
            <a:r>
              <a:rPr b="1" dirty="0">
                <a:solidFill>
                  <a:schemeClr val="accent6"/>
                </a:solidFill>
                <a:effectLst>
                  <a:outerShdw blurRad="38100" dist="38100" dir="2700000" algn="tl">
                    <a:srgbClr val="000000">
                      <a:alpha val="43137"/>
                    </a:srgbClr>
                  </a:outerShdw>
                </a:effectLst>
                <a:latin typeface="Stencil" panose="040409050D0802020404" pitchFamily="82" charset="0"/>
              </a:rPr>
              <a:t>How Are Features Connected?</a:t>
            </a:r>
          </a:p>
        </p:txBody>
      </p:sp>
      <p:sp>
        <p:nvSpPr>
          <p:cNvPr id="3" name="Content Placeholder 2"/>
          <p:cNvSpPr>
            <a:spLocks noGrp="1"/>
          </p:cNvSpPr>
          <p:nvPr>
            <p:ph idx="1"/>
          </p:nvPr>
        </p:nvSpPr>
        <p:spPr>
          <a:xfrm>
            <a:off x="674016" y="2789236"/>
            <a:ext cx="8229600" cy="4525963"/>
          </a:xfrm>
        </p:spPr>
        <p:txBody>
          <a:bodyPr/>
          <a:lstStyle/>
          <a:p>
            <a:pPr marL="0" indent="0">
              <a:buNone/>
            </a:pPr>
            <a:r>
              <a:rPr lang="en-US" b="1" dirty="0">
                <a:effectLst>
                  <a:outerShdw blurRad="38100" dist="38100" dir="2700000" algn="tl">
                    <a:srgbClr val="000000">
                      <a:alpha val="43137"/>
                    </a:srgbClr>
                  </a:outerShdw>
                </a:effectLst>
                <a:latin typeface="Gill Sans MT" panose="020B0502020104020203" pitchFamily="34" charset="0"/>
              </a:rPr>
              <a:t>The correlation matrix reveals strong relationships between crowd count and key features such as weather conditions, day of the week, and special events, helping us understand which factors significantly impact public space traffic.</a:t>
            </a:r>
            <a:endParaRPr b="1" dirty="0">
              <a:effectLst>
                <a:outerShdw blurRad="38100" dist="38100" dir="2700000" algn="tl">
                  <a:srgbClr val="000000">
                    <a:alpha val="43137"/>
                  </a:srgbClr>
                </a:outerShdw>
              </a:effectLst>
              <a:latin typeface="Gill Sans MT" panose="020B0502020104020203"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80A1B12-D872-D8D2-838E-022C73B16E9E}"/>
              </a:ext>
            </a:extLst>
          </p:cNvPr>
          <p:cNvPicPr>
            <a:picLocks noChangeAspect="1"/>
          </p:cNvPicPr>
          <p:nvPr/>
        </p:nvPicPr>
        <p:blipFill>
          <a:blip r:embed="rId2"/>
          <a:stretch>
            <a:fillRect/>
          </a:stretch>
        </p:blipFill>
        <p:spPr>
          <a:xfrm>
            <a:off x="0" y="-1143000"/>
            <a:ext cx="9144000" cy="8001000"/>
          </a:xfrm>
          <a:prstGeom prst="rect">
            <a:avLst/>
          </a:prstGeom>
        </p:spPr>
      </p:pic>
      <p:sp>
        <p:nvSpPr>
          <p:cNvPr id="2" name="Title 1">
            <a:extLst>
              <a:ext uri="{FF2B5EF4-FFF2-40B4-BE49-F238E27FC236}">
                <a16:creationId xmlns:a16="http://schemas.microsoft.com/office/drawing/2014/main" id="{29D567AE-E46F-18E3-3936-6BD85FC02B03}"/>
              </a:ext>
            </a:extLst>
          </p:cNvPr>
          <p:cNvSpPr>
            <a:spLocks noGrp="1"/>
          </p:cNvSpPr>
          <p:nvPr>
            <p:ph type="title"/>
          </p:nvPr>
        </p:nvSpPr>
        <p:spPr>
          <a:xfrm>
            <a:off x="457200" y="731837"/>
            <a:ext cx="8229600" cy="1143000"/>
          </a:xfrm>
          <a:effectLst>
            <a:glow rad="63500">
              <a:schemeClr val="tx1">
                <a:alpha val="40000"/>
              </a:schemeClr>
            </a:glow>
          </a:effectLst>
        </p:spPr>
        <p:txBody>
          <a:bodyPr/>
          <a:lstStyle/>
          <a:p>
            <a:r>
              <a:rPr lang="en-US" b="1" dirty="0">
                <a:solidFill>
                  <a:schemeClr val="accent1">
                    <a:lumMod val="20000"/>
                    <a:lumOff val="80000"/>
                  </a:schemeClr>
                </a:solidFill>
                <a:effectLst>
                  <a:outerShdw blurRad="38100" dist="38100" dir="2700000" algn="tl">
                    <a:srgbClr val="000000">
                      <a:alpha val="43137"/>
                    </a:srgbClr>
                  </a:outerShdw>
                </a:effectLst>
                <a:latin typeface="Segoe UI Black" panose="020B0A02040204020203" pitchFamily="34" charset="0"/>
                <a:ea typeface="Segoe UI Black" panose="020B0A02040204020203" pitchFamily="34" charset="0"/>
              </a:rPr>
              <a:t>CORRELATION MATRIX</a:t>
            </a:r>
            <a:endParaRPr lang="en-IN" b="1" dirty="0">
              <a:solidFill>
                <a:schemeClr val="accent1">
                  <a:lumMod val="20000"/>
                  <a:lumOff val="80000"/>
                </a:schemeClr>
              </a:solidFill>
              <a:effectLst>
                <a:outerShdw blurRad="38100" dist="38100" dir="2700000" algn="tl">
                  <a:srgbClr val="000000">
                    <a:alpha val="43137"/>
                  </a:srgbClr>
                </a:outerShdw>
              </a:effectLst>
              <a:latin typeface="Segoe UI Black" panose="020B0A02040204020203" pitchFamily="34" charset="0"/>
              <a:ea typeface="Segoe UI Black" panose="020B0A02040204020203" pitchFamily="34" charset="0"/>
            </a:endParaRPr>
          </a:p>
        </p:txBody>
      </p:sp>
      <p:pic>
        <p:nvPicPr>
          <p:cNvPr id="5" name="Content Placeholder 4">
            <a:extLst>
              <a:ext uri="{FF2B5EF4-FFF2-40B4-BE49-F238E27FC236}">
                <a16:creationId xmlns:a16="http://schemas.microsoft.com/office/drawing/2014/main" id="{7D566ABB-9B39-FE68-C7DF-C67E8AEE2281}"/>
              </a:ext>
            </a:extLst>
          </p:cNvPr>
          <p:cNvPicPr>
            <a:picLocks noGrp="1" noChangeAspect="1"/>
          </p:cNvPicPr>
          <p:nvPr>
            <p:ph idx="1"/>
          </p:nvPr>
        </p:nvPicPr>
        <p:blipFill>
          <a:blip r:embed="rId3"/>
          <a:stretch>
            <a:fillRect/>
          </a:stretch>
        </p:blipFill>
        <p:spPr>
          <a:xfrm>
            <a:off x="554388" y="1600200"/>
            <a:ext cx="8035224" cy="4525963"/>
          </a:xfrm>
        </p:spPr>
      </p:pic>
      <p:pic>
        <p:nvPicPr>
          <p:cNvPr id="8" name="Picture 7">
            <a:extLst>
              <a:ext uri="{FF2B5EF4-FFF2-40B4-BE49-F238E27FC236}">
                <a16:creationId xmlns:a16="http://schemas.microsoft.com/office/drawing/2014/main" id="{486CA9B1-11E8-760D-991B-82DD3851BE47}"/>
              </a:ext>
            </a:extLst>
          </p:cNvPr>
          <p:cNvPicPr>
            <a:picLocks noChangeAspect="1"/>
          </p:cNvPicPr>
          <p:nvPr/>
        </p:nvPicPr>
        <p:blipFill>
          <a:blip r:embed="rId4"/>
          <a:stretch>
            <a:fillRect/>
          </a:stretch>
        </p:blipFill>
        <p:spPr>
          <a:xfrm>
            <a:off x="2166972" y="2093240"/>
            <a:ext cx="5006826" cy="365711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052406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1A6D9CD-D217-71BF-209D-4C9F837CEA08}"/>
              </a:ext>
            </a:extLst>
          </p:cNvPr>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a:xfrm>
            <a:off x="457200" y="1306872"/>
            <a:ext cx="8229600" cy="1143000"/>
          </a:xfrm>
          <a:effectLst>
            <a:glow rad="101600">
              <a:schemeClr val="accent2">
                <a:satMod val="175000"/>
                <a:alpha val="40000"/>
              </a:schemeClr>
            </a:glow>
          </a:effectLst>
        </p:spPr>
        <p:txBody>
          <a:bodyPr>
            <a:normAutofit fontScale="90000"/>
          </a:bodyPr>
          <a:lstStyle/>
          <a:p>
            <a:r>
              <a:rPr b="1" dirty="0">
                <a:solidFill>
                  <a:schemeClr val="accent6">
                    <a:lumMod val="75000"/>
                  </a:schemeClr>
                </a:solidFill>
                <a:effectLst>
                  <a:outerShdw blurRad="38100" dist="38100" dir="2700000" algn="tl">
                    <a:srgbClr val="000000">
                      <a:alpha val="43137"/>
                    </a:srgbClr>
                  </a:outerShdw>
                </a:effectLst>
                <a:latin typeface="Stencil" panose="040409050D0802020404" pitchFamily="82" charset="0"/>
              </a:rPr>
              <a:t>How Crowds Vary Over Time</a:t>
            </a:r>
          </a:p>
        </p:txBody>
      </p:sp>
      <p:sp>
        <p:nvSpPr>
          <p:cNvPr id="3" name="Content Placeholder 2"/>
          <p:cNvSpPr>
            <a:spLocks noGrp="1"/>
          </p:cNvSpPr>
          <p:nvPr>
            <p:ph idx="1"/>
          </p:nvPr>
        </p:nvSpPr>
        <p:spPr>
          <a:xfrm>
            <a:off x="457200" y="2420331"/>
            <a:ext cx="8229600" cy="4525963"/>
          </a:xfrm>
        </p:spPr>
        <p:txBody>
          <a:bodyPr/>
          <a:lstStyle/>
          <a:p>
            <a:pPr marL="0" indent="0" algn="ctr">
              <a:buNone/>
            </a:pPr>
            <a:r>
              <a:rPr lang="en-US" b="1" dirty="0">
                <a:effectLst>
                  <a:outerShdw blurRad="38100" dist="38100" dir="2700000" algn="tl">
                    <a:srgbClr val="000000">
                      <a:alpha val="43137"/>
                    </a:srgbClr>
                  </a:outerShdw>
                </a:effectLst>
                <a:latin typeface="Gill Sans MT" panose="020B0502020104020203" pitchFamily="34" charset="0"/>
              </a:rPr>
              <a:t>The distribution shows that crowd counts generally fall within a moderate range, reflecting normal public activity patterns. Rare extremes—either unusually high or low—often correspond to special events, holidays, or unexpected weather conditions.</a:t>
            </a:r>
            <a:endParaRPr b="1" dirty="0">
              <a:effectLst>
                <a:outerShdw blurRad="38100" dist="38100" dir="2700000" algn="tl">
                  <a:srgbClr val="000000">
                    <a:alpha val="43137"/>
                  </a:srgbClr>
                </a:outerShdw>
              </a:effectLst>
              <a:latin typeface="Gill Sans MT" panose="020B0502020104020203"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1D0241F-0713-4594-02AB-53FAFEC5EA14}"/>
              </a:ext>
            </a:extLst>
          </p:cNvPr>
          <p:cNvPicPr>
            <a:picLocks noChangeAspect="1"/>
          </p:cNvPicPr>
          <p:nvPr/>
        </p:nvPicPr>
        <p:blipFill>
          <a:blip r:embed="rId2"/>
          <a:stretch>
            <a:fillRect/>
          </a:stretch>
        </p:blipFill>
        <p:spPr>
          <a:xfrm>
            <a:off x="0" y="-1143000"/>
            <a:ext cx="9144000" cy="8001000"/>
          </a:xfrm>
          <a:prstGeom prst="rect">
            <a:avLst/>
          </a:prstGeom>
        </p:spPr>
      </p:pic>
      <p:sp>
        <p:nvSpPr>
          <p:cNvPr id="2" name="Title 1">
            <a:extLst>
              <a:ext uri="{FF2B5EF4-FFF2-40B4-BE49-F238E27FC236}">
                <a16:creationId xmlns:a16="http://schemas.microsoft.com/office/drawing/2014/main" id="{78F12E32-14F7-8CC4-273B-24C30FCFD1BA}"/>
              </a:ext>
            </a:extLst>
          </p:cNvPr>
          <p:cNvSpPr>
            <a:spLocks noGrp="1"/>
          </p:cNvSpPr>
          <p:nvPr>
            <p:ph type="title"/>
          </p:nvPr>
        </p:nvSpPr>
        <p:spPr>
          <a:xfrm>
            <a:off x="457200" y="789618"/>
            <a:ext cx="8229600" cy="1143000"/>
          </a:xfrm>
          <a:effectLst>
            <a:glow rad="101600">
              <a:schemeClr val="accent2">
                <a:satMod val="175000"/>
                <a:alpha val="40000"/>
              </a:schemeClr>
            </a:glow>
          </a:effectLst>
        </p:spPr>
        <p:txBody>
          <a:bodyPr>
            <a:normAutofit/>
          </a:bodyPr>
          <a:lstStyle/>
          <a:p>
            <a:pPr algn="l"/>
            <a:r>
              <a:rPr lang="en-US" sz="3700" b="1" dirty="0">
                <a:solidFill>
                  <a:schemeClr val="accent1">
                    <a:lumMod val="20000"/>
                    <a:lumOff val="80000"/>
                  </a:schemeClr>
                </a:solidFill>
                <a:effectLst>
                  <a:outerShdw blurRad="38100" dist="38100" dir="2700000" algn="tl">
                    <a:srgbClr val="000000">
                      <a:alpha val="43137"/>
                    </a:srgbClr>
                  </a:outerShdw>
                </a:effectLst>
                <a:latin typeface="Segoe UI Black" panose="020B0A02040204020203" pitchFamily="34" charset="0"/>
                <a:ea typeface="Segoe UI Black" panose="020B0A02040204020203" pitchFamily="34" charset="0"/>
              </a:rPr>
              <a:t>DISTRIBUTION OF CROWD COUNT</a:t>
            </a:r>
            <a:endParaRPr lang="en-IN" sz="3700" b="1" dirty="0">
              <a:solidFill>
                <a:schemeClr val="accent1">
                  <a:lumMod val="20000"/>
                  <a:lumOff val="80000"/>
                </a:schemeClr>
              </a:solidFill>
              <a:effectLst>
                <a:outerShdw blurRad="38100" dist="38100" dir="2700000" algn="tl">
                  <a:srgbClr val="000000">
                    <a:alpha val="43137"/>
                  </a:srgbClr>
                </a:outerShdw>
              </a:effectLst>
              <a:latin typeface="Segoe UI Black" panose="020B0A02040204020203" pitchFamily="34" charset="0"/>
              <a:ea typeface="Segoe UI Black" panose="020B0A02040204020203" pitchFamily="34" charset="0"/>
            </a:endParaRPr>
          </a:p>
        </p:txBody>
      </p:sp>
      <p:pic>
        <p:nvPicPr>
          <p:cNvPr id="5" name="Content Placeholder 4">
            <a:extLst>
              <a:ext uri="{FF2B5EF4-FFF2-40B4-BE49-F238E27FC236}">
                <a16:creationId xmlns:a16="http://schemas.microsoft.com/office/drawing/2014/main" id="{365BF6BE-C0D1-DDA5-33E9-45ED2B2C62EE}"/>
              </a:ext>
            </a:extLst>
          </p:cNvPr>
          <p:cNvPicPr>
            <a:picLocks noGrp="1" noChangeAspect="1"/>
          </p:cNvPicPr>
          <p:nvPr>
            <p:ph idx="1"/>
          </p:nvPr>
        </p:nvPicPr>
        <p:blipFill>
          <a:blip r:embed="rId3"/>
          <a:stretch>
            <a:fillRect/>
          </a:stretch>
        </p:blipFill>
        <p:spPr>
          <a:xfrm>
            <a:off x="554388" y="1600200"/>
            <a:ext cx="8035224" cy="4525963"/>
          </a:xfrm>
        </p:spPr>
      </p:pic>
      <p:pic>
        <p:nvPicPr>
          <p:cNvPr id="8" name="Picture 7">
            <a:extLst>
              <a:ext uri="{FF2B5EF4-FFF2-40B4-BE49-F238E27FC236}">
                <a16:creationId xmlns:a16="http://schemas.microsoft.com/office/drawing/2014/main" id="{CEF0F5E1-C8DB-41E2-35CF-4C24599BB89C}"/>
              </a:ext>
            </a:extLst>
          </p:cNvPr>
          <p:cNvPicPr>
            <a:picLocks noChangeAspect="1"/>
          </p:cNvPicPr>
          <p:nvPr/>
        </p:nvPicPr>
        <p:blipFill>
          <a:blip r:embed="rId4"/>
          <a:stretch>
            <a:fillRect/>
          </a:stretch>
        </p:blipFill>
        <p:spPr>
          <a:xfrm>
            <a:off x="2360517" y="2092955"/>
            <a:ext cx="4624745" cy="363990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055753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52514F7-1F5F-8DE7-82CB-8CA149418B2F}"/>
              </a:ext>
            </a:extLst>
          </p:cNvPr>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a:xfrm>
            <a:off x="532614" y="511485"/>
            <a:ext cx="8229600" cy="1143000"/>
          </a:xfrm>
          <a:effectLst>
            <a:glow rad="139700">
              <a:schemeClr val="accent2">
                <a:satMod val="175000"/>
                <a:alpha val="40000"/>
              </a:schemeClr>
            </a:glow>
          </a:effectLst>
        </p:spPr>
        <p:txBody>
          <a:bodyPr/>
          <a:lstStyle/>
          <a:p>
            <a:r>
              <a:rPr b="1" dirty="0">
                <a:solidFill>
                  <a:schemeClr val="accent6"/>
                </a:solidFill>
                <a:effectLst>
                  <a:outerShdw blurRad="38100" dist="38100" dir="2700000" algn="tl">
                    <a:srgbClr val="000000">
                      <a:alpha val="43137"/>
                    </a:srgbClr>
                  </a:outerShdw>
                </a:effectLst>
                <a:latin typeface="Stencil" panose="040409050D0802020404" pitchFamily="82" charset="0"/>
              </a:rPr>
              <a:t>Initial Dataset Insights</a:t>
            </a:r>
          </a:p>
        </p:txBody>
      </p:sp>
      <p:sp>
        <p:nvSpPr>
          <p:cNvPr id="3" name="Content Placeholder 2"/>
          <p:cNvSpPr>
            <a:spLocks noGrp="1"/>
          </p:cNvSpPr>
          <p:nvPr>
            <p:ph idx="1"/>
          </p:nvPr>
        </p:nvSpPr>
        <p:spPr>
          <a:xfrm>
            <a:off x="280987" y="3783141"/>
            <a:ext cx="8229600" cy="4525963"/>
          </a:xfrm>
        </p:spPr>
        <p:txBody>
          <a:bodyPr>
            <a:normAutofit/>
          </a:bodyPr>
          <a:lstStyle/>
          <a:p>
            <a:pPr marL="0" indent="0" algn="ctr">
              <a:buNone/>
            </a:pPr>
            <a:r>
              <a:rPr lang="en-US" sz="2800" b="1" dirty="0">
                <a:effectLst>
                  <a:outerShdw blurRad="38100" dist="38100" dir="2700000" algn="tl">
                    <a:srgbClr val="000000">
                      <a:alpha val="43137"/>
                    </a:srgbClr>
                  </a:outerShdw>
                </a:effectLst>
                <a:latin typeface="Gill Sans MT" panose="020B0502020104020203" pitchFamily="34" charset="0"/>
              </a:rPr>
              <a:t>The dataset is well-structured, containing key attributes like place, crowd count, weather, day of the week, and event tags—providing a strong foundation for efficient preprocessing, feature engineering, and insightful analysis.</a:t>
            </a:r>
            <a:endParaRPr sz="2800" b="1" dirty="0">
              <a:effectLst>
                <a:outerShdw blurRad="38100" dist="38100" dir="2700000" algn="tl">
                  <a:srgbClr val="000000">
                    <a:alpha val="43137"/>
                  </a:srgbClr>
                </a:outerShdw>
              </a:effectLst>
              <a:latin typeface="Gill Sans MT" panose="020B0502020104020203" pitchFamily="34" charset="0"/>
            </a:endParaRPr>
          </a:p>
        </p:txBody>
      </p:sp>
      <p:pic>
        <p:nvPicPr>
          <p:cNvPr id="6" name="Picture 5">
            <a:extLst>
              <a:ext uri="{FF2B5EF4-FFF2-40B4-BE49-F238E27FC236}">
                <a16:creationId xmlns:a16="http://schemas.microsoft.com/office/drawing/2014/main" id="{A0DEA2F1-55DC-4EB3-BCA2-C1DD0DCBE488}"/>
              </a:ext>
            </a:extLst>
          </p:cNvPr>
          <p:cNvPicPr>
            <a:picLocks noChangeAspect="1"/>
          </p:cNvPicPr>
          <p:nvPr/>
        </p:nvPicPr>
        <p:blipFill>
          <a:blip r:embed="rId3"/>
          <a:stretch>
            <a:fillRect/>
          </a:stretch>
        </p:blipFill>
        <p:spPr>
          <a:xfrm>
            <a:off x="633412" y="1506094"/>
            <a:ext cx="7877175" cy="209550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D534A54-AA63-410D-6B10-71D33DA095AA}"/>
              </a:ext>
            </a:extLst>
          </p:cNvPr>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a:xfrm>
            <a:off x="457200" y="1302160"/>
            <a:ext cx="8229600" cy="1143000"/>
          </a:xfrm>
        </p:spPr>
        <p:txBody>
          <a:bodyPr>
            <a:normAutofit fontScale="90000"/>
          </a:bodyPr>
          <a:lstStyle/>
          <a:p>
            <a:r>
              <a:rPr b="1" dirty="0">
                <a:solidFill>
                  <a:schemeClr val="accent6"/>
                </a:solidFill>
                <a:effectLst>
                  <a:outerShdw blurRad="38100" dist="38100" dir="2700000" algn="tl">
                    <a:srgbClr val="000000">
                      <a:alpha val="43137"/>
                    </a:srgbClr>
                  </a:outerShdw>
                </a:effectLst>
                <a:latin typeface="Stencil" panose="040409050D0802020404" pitchFamily="82" charset="0"/>
              </a:rPr>
              <a:t>Weather’s Role in Crowding</a:t>
            </a:r>
          </a:p>
        </p:txBody>
      </p:sp>
      <p:sp>
        <p:nvSpPr>
          <p:cNvPr id="3" name="Content Placeholder 2"/>
          <p:cNvSpPr>
            <a:spLocks noGrp="1"/>
          </p:cNvSpPr>
          <p:nvPr>
            <p:ph idx="1"/>
          </p:nvPr>
        </p:nvSpPr>
        <p:spPr>
          <a:xfrm>
            <a:off x="457200" y="2544139"/>
            <a:ext cx="8229600" cy="4525963"/>
          </a:xfrm>
        </p:spPr>
        <p:txBody>
          <a:bodyPr/>
          <a:lstStyle/>
          <a:p>
            <a:pPr marL="0" indent="0" algn="ctr">
              <a:buNone/>
            </a:pPr>
            <a:r>
              <a:rPr lang="en-US" b="1" dirty="0">
                <a:effectLst>
                  <a:outerShdw blurRad="38100" dist="38100" dir="2700000" algn="tl">
                    <a:srgbClr val="000000">
                      <a:alpha val="43137"/>
                    </a:srgbClr>
                  </a:outerShdw>
                </a:effectLst>
                <a:latin typeface="Gill Sans MT" panose="020B0502020104020203" pitchFamily="34" charset="0"/>
              </a:rPr>
              <a:t>Analysis shows that extreme heat tends to deter outdoor activity, leading to lower crowd counts, whereas pleasant and moderate weather encourages higher footfall in public spaces</a:t>
            </a:r>
            <a:endParaRPr b="1" dirty="0">
              <a:effectLst>
                <a:outerShdw blurRad="38100" dist="38100" dir="2700000" algn="tl">
                  <a:srgbClr val="000000">
                    <a:alpha val="43137"/>
                  </a:srgbClr>
                </a:outerShdw>
              </a:effectLst>
              <a:latin typeface="Gill Sans MT" panose="020B0502020104020203"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171</TotalTime>
  <Words>1143</Words>
  <Application>Microsoft Office PowerPoint</Application>
  <PresentationFormat>On-screen Show (4:3)</PresentationFormat>
  <Paragraphs>64</Paragraphs>
  <Slides>31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Candara</vt:lpstr>
      <vt:lpstr>Gill Sans MT</vt:lpstr>
      <vt:lpstr>Segoe UI Black</vt:lpstr>
      <vt:lpstr>Stencil</vt:lpstr>
      <vt:lpstr>Office Theme</vt:lpstr>
      <vt:lpstr>Crowd Flow Prediction in Public Spaces</vt:lpstr>
      <vt:lpstr>Problem Statement</vt:lpstr>
      <vt:lpstr>DATA DESCRIPTION</vt:lpstr>
      <vt:lpstr>How Are Features Connected?</vt:lpstr>
      <vt:lpstr>CORRELATION MATRIX</vt:lpstr>
      <vt:lpstr>How Crowds Vary Over Time</vt:lpstr>
      <vt:lpstr>DISTRIBUTION OF CROWD COUNT</vt:lpstr>
      <vt:lpstr>Initial Dataset Insights</vt:lpstr>
      <vt:lpstr>Weather’s Role in Crowding</vt:lpstr>
      <vt:lpstr>PAIRPLOT WITH NUMERICAL FEATURES</vt:lpstr>
      <vt:lpstr>Relationships Between Variables</vt:lpstr>
      <vt:lpstr>Impact of Time, Events &amp; Holidays</vt:lpstr>
      <vt:lpstr>What Drives Crowd Prediction?</vt:lpstr>
      <vt:lpstr>AFTER PREPROCESSING</vt:lpstr>
      <vt:lpstr>Feature Engineering in Action</vt:lpstr>
      <vt:lpstr>Predictive Model:  Random Forest Regressor</vt:lpstr>
      <vt:lpstr>CROWD COUNT/DAY</vt:lpstr>
      <vt:lpstr>When Do Crowds Peak?</vt:lpstr>
      <vt:lpstr>Places VS Crowd Count</vt:lpstr>
      <vt:lpstr>ADDING LATITUDE AND LONGITUDE IN THE DATASET FOR VISUALIZING</vt:lpstr>
      <vt:lpstr>Map Scatter Plot: Geographical Distribution of Crowds</vt:lpstr>
      <vt:lpstr>Geographical Crowd Flow Across India</vt:lpstr>
      <vt:lpstr>Sankey Diagram: Crowd Flow from Events to Places</vt:lpstr>
      <vt:lpstr>Sankey Diagram of Event-Based Crowd Movement</vt:lpstr>
      <vt:lpstr>Tree Map: Hierarchical Distribution of Crowd by Event and Place</vt:lpstr>
      <vt:lpstr>Tree map of Crowd Distribution by Event and Location</vt:lpstr>
      <vt:lpstr>Parallel Categories Plot: Crowd Flow Across Event Type, Region, Transport, and Weekday</vt:lpstr>
      <vt:lpstr>Parallel Categories Plot of Crowd Flow by Event, Region, Transport, and Weekday</vt:lpstr>
      <vt:lpstr>CHALLENGES</vt:lpstr>
      <vt:lpstr>FUTURE SCOPE</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HP</dc:creator>
  <cp:keywords/>
  <dc:description>generated using python-pptx</dc:description>
  <cp:lastModifiedBy>N MD TAHA</cp:lastModifiedBy>
  <cp:revision>6</cp:revision>
  <dcterms:created xsi:type="dcterms:W3CDTF">2013-01-27T09:14:16Z</dcterms:created>
  <dcterms:modified xsi:type="dcterms:W3CDTF">2025-04-25T03:09:40Z</dcterms:modified>
  <cp:category/>
</cp:coreProperties>
</file>