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Bebas Neue"/>
      <p:regular r:id="rId35"/>
    </p:embeddedFont>
    <p:embeddedFont>
      <p:font typeface="Questrial"/>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0E07E9-76A3-4E72-AC7D-AB1B1B715FF5}">
  <a:tblStyle styleId="{110E07E9-76A3-4E72-AC7D-AB1B1B715F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BebasNeue-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Questrial-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34bcd4826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4bcd4826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34bcd4826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34bcd4826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34bcd4826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34bcd4826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34bcd4826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34bcd4826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4bcd4826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34bcd4826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34bcd482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34bcd482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16057194a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16057194a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4bcd4826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4bcd4826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34bcd4826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34bcd4826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34bcd4826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34bcd4826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4bcd4826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4bcd4826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34bcd4826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34bcd4826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34bcd4826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34bcd4826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34bcd4826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34bcd4826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34bcd4826a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34bcd4826a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34bcd4826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34bcd4826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4bcd4826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4bcd4826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4bcd4826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4bcd4826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16057194a_3_22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16057194a_3_22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34bcd482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34bcd482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4bcd4826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4bcd4826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16057194a_3_22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16057194a_3_22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040075" y="1807225"/>
            <a:ext cx="4084500" cy="19236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rgbClr val="191919"/>
              </a:buClr>
              <a:buSzPts val="5200"/>
              <a:buNone/>
              <a:defRPr b="1"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040075" y="3900750"/>
            <a:ext cx="4553400" cy="5640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533800" y="1916675"/>
            <a:ext cx="4402500" cy="1139100"/>
          </a:xfrm>
          <a:prstGeom prst="rect">
            <a:avLst/>
          </a:prstGeom>
        </p:spPr>
        <p:txBody>
          <a:bodyPr anchorCtr="0" anchor="t" bIns="91425" lIns="91425" spcFirstLastPara="1" rIns="91425" wrap="square" tIns="91425">
            <a:noAutofit/>
          </a:bodyPr>
          <a:lstStyle>
            <a:lvl1pPr lvl="0" algn="r">
              <a:spcBef>
                <a:spcPts val="0"/>
              </a:spcBef>
              <a:spcAft>
                <a:spcPts val="0"/>
              </a:spcAft>
              <a:buSzPts val="9600"/>
              <a:buNone/>
              <a:defRPr sz="6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p:nvPr>
            <p:ph idx="1" type="subTitle"/>
          </p:nvPr>
        </p:nvSpPr>
        <p:spPr>
          <a:xfrm>
            <a:off x="3605133" y="3172601"/>
            <a:ext cx="4313400" cy="713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7" name="Google Shape;47;p11"/>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49" name="Shape 49"/>
        <p:cNvGrpSpPr/>
        <p:nvPr/>
      </p:nvGrpSpPr>
      <p:grpSpPr>
        <a:xfrm>
          <a:off x="0" y="0"/>
          <a:ext cx="0" cy="0"/>
          <a:chOff x="0" y="0"/>
          <a:chExt cx="0" cy="0"/>
        </a:xfrm>
      </p:grpSpPr>
      <p:sp>
        <p:nvSpPr>
          <p:cNvPr id="50" name="Google Shape;50;p13"/>
          <p:cNvSpPr txBox="1"/>
          <p:nvPr>
            <p:ph type="title"/>
          </p:nvPr>
        </p:nvSpPr>
        <p:spPr>
          <a:xfrm>
            <a:off x="5571350" y="430343"/>
            <a:ext cx="30639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 name="Google Shape;51;p13"/>
          <p:cNvSpPr txBox="1"/>
          <p:nvPr>
            <p:ph idx="1" type="subTitle"/>
          </p:nvPr>
        </p:nvSpPr>
        <p:spPr>
          <a:xfrm>
            <a:off x="5571350" y="880826"/>
            <a:ext cx="2562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13"/>
          <p:cNvSpPr txBox="1"/>
          <p:nvPr>
            <p:ph idx="2" type="title"/>
          </p:nvPr>
        </p:nvSpPr>
        <p:spPr>
          <a:xfrm>
            <a:off x="5571350" y="1505518"/>
            <a:ext cx="30861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 name="Google Shape;53;p13"/>
          <p:cNvSpPr txBox="1"/>
          <p:nvPr>
            <p:ph idx="3" type="subTitle"/>
          </p:nvPr>
        </p:nvSpPr>
        <p:spPr>
          <a:xfrm>
            <a:off x="5571350" y="1969884"/>
            <a:ext cx="2562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idx="4" type="title"/>
          </p:nvPr>
        </p:nvSpPr>
        <p:spPr>
          <a:xfrm>
            <a:off x="5571350" y="2580693"/>
            <a:ext cx="30639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 name="Google Shape;55;p13"/>
          <p:cNvSpPr txBox="1"/>
          <p:nvPr>
            <p:ph idx="5" type="subTitle"/>
          </p:nvPr>
        </p:nvSpPr>
        <p:spPr>
          <a:xfrm>
            <a:off x="5571350" y="3058941"/>
            <a:ext cx="2562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idx="6" type="title"/>
          </p:nvPr>
        </p:nvSpPr>
        <p:spPr>
          <a:xfrm>
            <a:off x="5571350" y="3655868"/>
            <a:ext cx="30639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 name="Google Shape;57;p13"/>
          <p:cNvSpPr txBox="1"/>
          <p:nvPr>
            <p:ph idx="7" type="subTitle"/>
          </p:nvPr>
        </p:nvSpPr>
        <p:spPr>
          <a:xfrm>
            <a:off x="5571350" y="4147999"/>
            <a:ext cx="2562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3"/>
          <p:cNvSpPr txBox="1"/>
          <p:nvPr>
            <p:ph idx="8" type="title"/>
          </p:nvPr>
        </p:nvSpPr>
        <p:spPr>
          <a:xfrm>
            <a:off x="720000" y="365913"/>
            <a:ext cx="1981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13"/>
          <p:cNvSpPr txBox="1"/>
          <p:nvPr>
            <p:ph hasCustomPrompt="1" idx="9" type="title"/>
          </p:nvPr>
        </p:nvSpPr>
        <p:spPr>
          <a:xfrm>
            <a:off x="4099525" y="373950"/>
            <a:ext cx="1326000" cy="102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5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hasCustomPrompt="1" idx="13" type="title"/>
          </p:nvPr>
        </p:nvSpPr>
        <p:spPr>
          <a:xfrm>
            <a:off x="4099525" y="2557800"/>
            <a:ext cx="1326000" cy="102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5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hasCustomPrompt="1" idx="14" type="title"/>
          </p:nvPr>
        </p:nvSpPr>
        <p:spPr>
          <a:xfrm>
            <a:off x="4099525" y="1465875"/>
            <a:ext cx="1326000" cy="102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5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hasCustomPrompt="1" idx="15" type="title"/>
          </p:nvPr>
        </p:nvSpPr>
        <p:spPr>
          <a:xfrm>
            <a:off x="4099525" y="3649725"/>
            <a:ext cx="1326000" cy="102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5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4" name="Shape 64"/>
        <p:cNvGrpSpPr/>
        <p:nvPr/>
      </p:nvGrpSpPr>
      <p:grpSpPr>
        <a:xfrm>
          <a:off x="0" y="0"/>
          <a:ext cx="0" cy="0"/>
          <a:chOff x="0" y="0"/>
          <a:chExt cx="0" cy="0"/>
        </a:xfrm>
      </p:grpSpPr>
      <p:sp>
        <p:nvSpPr>
          <p:cNvPr id="65" name="Google Shape;65;p14"/>
          <p:cNvSpPr txBox="1"/>
          <p:nvPr>
            <p:ph idx="1" type="subTitle"/>
          </p:nvPr>
        </p:nvSpPr>
        <p:spPr>
          <a:xfrm>
            <a:off x="4617850" y="1661475"/>
            <a:ext cx="3775800" cy="11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700"/>
              <a:buNone/>
              <a:defRPr sz="18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
        <p:nvSpPr>
          <p:cNvPr id="66" name="Google Shape;66;p14"/>
          <p:cNvSpPr txBox="1"/>
          <p:nvPr>
            <p:ph type="title"/>
          </p:nvPr>
        </p:nvSpPr>
        <p:spPr>
          <a:xfrm>
            <a:off x="4617850" y="2916800"/>
            <a:ext cx="37758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67" name="Google Shape;67;p14"/>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68" name="Shape 68"/>
        <p:cNvGrpSpPr/>
        <p:nvPr/>
      </p:nvGrpSpPr>
      <p:grpSpPr>
        <a:xfrm>
          <a:off x="0" y="0"/>
          <a:ext cx="0" cy="0"/>
          <a:chOff x="0" y="0"/>
          <a:chExt cx="0" cy="0"/>
        </a:xfrm>
      </p:grpSpPr>
      <p:sp>
        <p:nvSpPr>
          <p:cNvPr id="69" name="Google Shape;69;p15"/>
          <p:cNvSpPr txBox="1"/>
          <p:nvPr>
            <p:ph idx="1" type="subTitle"/>
          </p:nvPr>
        </p:nvSpPr>
        <p:spPr>
          <a:xfrm>
            <a:off x="4920400" y="2626775"/>
            <a:ext cx="3346200" cy="106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70" name="Google Shape;70;p15"/>
          <p:cNvSpPr txBox="1"/>
          <p:nvPr>
            <p:ph type="title"/>
          </p:nvPr>
        </p:nvSpPr>
        <p:spPr>
          <a:xfrm>
            <a:off x="4920400" y="1545450"/>
            <a:ext cx="2881800" cy="696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sz="4300"/>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71" name="Google Shape;71;p15"/>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72" name="Shape 72"/>
        <p:cNvGrpSpPr/>
        <p:nvPr/>
      </p:nvGrpSpPr>
      <p:grpSpPr>
        <a:xfrm>
          <a:off x="0" y="0"/>
          <a:ext cx="0" cy="0"/>
          <a:chOff x="0" y="0"/>
          <a:chExt cx="0" cy="0"/>
        </a:xfrm>
      </p:grpSpPr>
      <p:sp>
        <p:nvSpPr>
          <p:cNvPr id="73" name="Google Shape;73;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6"/>
          <p:cNvSpPr txBox="1"/>
          <p:nvPr>
            <p:ph idx="1" type="body"/>
          </p:nvPr>
        </p:nvSpPr>
        <p:spPr>
          <a:xfrm>
            <a:off x="720000" y="1381075"/>
            <a:ext cx="7343700" cy="3118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Darker Grotesque SemiBold"/>
              <a:buChar char="●"/>
              <a:defRPr>
                <a:solidFill>
                  <a:srgbClr val="434343"/>
                </a:solidFill>
              </a:defRPr>
            </a:lvl1pPr>
            <a:lvl2pPr indent="-317500" lvl="1" marL="914400" rtl="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75" name="Google Shape;75;p16"/>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76" name="Shape 76"/>
        <p:cNvGrpSpPr/>
        <p:nvPr/>
      </p:nvGrpSpPr>
      <p:grpSpPr>
        <a:xfrm>
          <a:off x="0" y="0"/>
          <a:ext cx="0" cy="0"/>
          <a:chOff x="0" y="0"/>
          <a:chExt cx="0" cy="0"/>
        </a:xfrm>
      </p:grpSpPr>
      <p:sp>
        <p:nvSpPr>
          <p:cNvPr id="77" name="Google Shape;77;p17"/>
          <p:cNvSpPr txBox="1"/>
          <p:nvPr>
            <p:ph type="title"/>
          </p:nvPr>
        </p:nvSpPr>
        <p:spPr>
          <a:xfrm>
            <a:off x="1442987" y="3390950"/>
            <a:ext cx="2443500" cy="527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7"/>
          <p:cNvSpPr txBox="1"/>
          <p:nvPr>
            <p:ph idx="1" type="subTitle"/>
          </p:nvPr>
        </p:nvSpPr>
        <p:spPr>
          <a:xfrm>
            <a:off x="1442987" y="3804248"/>
            <a:ext cx="2443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7"/>
          <p:cNvSpPr txBox="1"/>
          <p:nvPr>
            <p:ph idx="2" type="title"/>
          </p:nvPr>
        </p:nvSpPr>
        <p:spPr>
          <a:xfrm>
            <a:off x="5257513" y="3390950"/>
            <a:ext cx="2443500" cy="527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7"/>
          <p:cNvSpPr txBox="1"/>
          <p:nvPr>
            <p:ph idx="3" type="subTitle"/>
          </p:nvPr>
        </p:nvSpPr>
        <p:spPr>
          <a:xfrm>
            <a:off x="5257513" y="3804248"/>
            <a:ext cx="2443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7"/>
          <p:cNvSpPr txBox="1"/>
          <p:nvPr>
            <p:ph idx="4"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p17"/>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3" name="Shape 83"/>
        <p:cNvGrpSpPr/>
        <p:nvPr/>
      </p:nvGrpSpPr>
      <p:grpSpPr>
        <a:xfrm>
          <a:off x="0" y="0"/>
          <a:ext cx="0" cy="0"/>
          <a:chOff x="0" y="0"/>
          <a:chExt cx="0" cy="0"/>
        </a:xfrm>
      </p:grpSpPr>
      <p:sp>
        <p:nvSpPr>
          <p:cNvPr id="84" name="Google Shape;84;p18"/>
          <p:cNvSpPr txBox="1"/>
          <p:nvPr>
            <p:ph type="title"/>
          </p:nvPr>
        </p:nvSpPr>
        <p:spPr>
          <a:xfrm>
            <a:off x="710750" y="3380025"/>
            <a:ext cx="18051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 name="Google Shape;85;p18"/>
          <p:cNvSpPr txBox="1"/>
          <p:nvPr>
            <p:ph idx="1" type="subTitle"/>
          </p:nvPr>
        </p:nvSpPr>
        <p:spPr>
          <a:xfrm>
            <a:off x="710750" y="3785547"/>
            <a:ext cx="34659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8"/>
          <p:cNvSpPr txBox="1"/>
          <p:nvPr>
            <p:ph idx="2" type="title"/>
          </p:nvPr>
        </p:nvSpPr>
        <p:spPr>
          <a:xfrm>
            <a:off x="710750" y="1223125"/>
            <a:ext cx="18051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 name="Google Shape;87;p18"/>
          <p:cNvSpPr txBox="1"/>
          <p:nvPr>
            <p:ph idx="3" type="subTitle"/>
          </p:nvPr>
        </p:nvSpPr>
        <p:spPr>
          <a:xfrm>
            <a:off x="710750" y="1627900"/>
            <a:ext cx="34659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8"/>
          <p:cNvSpPr txBox="1"/>
          <p:nvPr>
            <p:ph idx="4" type="title"/>
          </p:nvPr>
        </p:nvSpPr>
        <p:spPr>
          <a:xfrm>
            <a:off x="710750" y="2301213"/>
            <a:ext cx="18051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9" name="Google Shape;89;p18"/>
          <p:cNvSpPr txBox="1"/>
          <p:nvPr>
            <p:ph idx="5" type="subTitle"/>
          </p:nvPr>
        </p:nvSpPr>
        <p:spPr>
          <a:xfrm>
            <a:off x="710750" y="2706729"/>
            <a:ext cx="34659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8"/>
          <p:cNvSpPr txBox="1"/>
          <p:nvPr>
            <p:ph idx="6" type="title"/>
          </p:nvPr>
        </p:nvSpPr>
        <p:spPr>
          <a:xfrm>
            <a:off x="710750" y="387250"/>
            <a:ext cx="4724700" cy="776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b="1"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18"/>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2" name="Shape 92"/>
        <p:cNvGrpSpPr/>
        <p:nvPr/>
      </p:nvGrpSpPr>
      <p:grpSpPr>
        <a:xfrm>
          <a:off x="0" y="0"/>
          <a:ext cx="0" cy="0"/>
          <a:chOff x="0" y="0"/>
          <a:chExt cx="0" cy="0"/>
        </a:xfrm>
      </p:grpSpPr>
      <p:sp>
        <p:nvSpPr>
          <p:cNvPr id="93" name="Google Shape;93;p19"/>
          <p:cNvSpPr txBox="1"/>
          <p:nvPr>
            <p:ph type="title"/>
          </p:nvPr>
        </p:nvSpPr>
        <p:spPr>
          <a:xfrm>
            <a:off x="772650" y="1565975"/>
            <a:ext cx="24435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 name="Google Shape;94;p19"/>
          <p:cNvSpPr txBox="1"/>
          <p:nvPr>
            <p:ph idx="1" type="subTitle"/>
          </p:nvPr>
        </p:nvSpPr>
        <p:spPr>
          <a:xfrm>
            <a:off x="772650" y="1979273"/>
            <a:ext cx="2443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19"/>
          <p:cNvSpPr txBox="1"/>
          <p:nvPr>
            <p:ph idx="2" type="title"/>
          </p:nvPr>
        </p:nvSpPr>
        <p:spPr>
          <a:xfrm>
            <a:off x="3291776" y="1565975"/>
            <a:ext cx="24435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 name="Google Shape;96;p19"/>
          <p:cNvSpPr txBox="1"/>
          <p:nvPr>
            <p:ph idx="3" type="subTitle"/>
          </p:nvPr>
        </p:nvSpPr>
        <p:spPr>
          <a:xfrm>
            <a:off x="3291777" y="1979273"/>
            <a:ext cx="2443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9"/>
          <p:cNvSpPr txBox="1"/>
          <p:nvPr>
            <p:ph idx="4" type="title"/>
          </p:nvPr>
        </p:nvSpPr>
        <p:spPr>
          <a:xfrm>
            <a:off x="772650" y="3083619"/>
            <a:ext cx="24435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 name="Google Shape;98;p19"/>
          <p:cNvSpPr txBox="1"/>
          <p:nvPr>
            <p:ph idx="5" type="subTitle"/>
          </p:nvPr>
        </p:nvSpPr>
        <p:spPr>
          <a:xfrm>
            <a:off x="772650" y="3496926"/>
            <a:ext cx="2443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9"/>
          <p:cNvSpPr txBox="1"/>
          <p:nvPr>
            <p:ph idx="6" type="title"/>
          </p:nvPr>
        </p:nvSpPr>
        <p:spPr>
          <a:xfrm>
            <a:off x="3300396" y="3083619"/>
            <a:ext cx="24264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 name="Google Shape;100;p19"/>
          <p:cNvSpPr txBox="1"/>
          <p:nvPr>
            <p:ph idx="7" type="subTitle"/>
          </p:nvPr>
        </p:nvSpPr>
        <p:spPr>
          <a:xfrm>
            <a:off x="3291777" y="3496926"/>
            <a:ext cx="2443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9"/>
          <p:cNvSpPr txBox="1"/>
          <p:nvPr>
            <p:ph idx="8"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9"/>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3" name="Shape 103"/>
        <p:cNvGrpSpPr/>
        <p:nvPr/>
      </p:nvGrpSpPr>
      <p:grpSpPr>
        <a:xfrm>
          <a:off x="0" y="0"/>
          <a:ext cx="0" cy="0"/>
          <a:chOff x="0" y="0"/>
          <a:chExt cx="0" cy="0"/>
        </a:xfrm>
      </p:grpSpPr>
      <p:sp>
        <p:nvSpPr>
          <p:cNvPr id="104" name="Google Shape;104;p20"/>
          <p:cNvSpPr txBox="1"/>
          <p:nvPr>
            <p:ph type="title"/>
          </p:nvPr>
        </p:nvSpPr>
        <p:spPr>
          <a:xfrm>
            <a:off x="6651929" y="596775"/>
            <a:ext cx="18123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20"/>
          <p:cNvSpPr txBox="1"/>
          <p:nvPr>
            <p:ph idx="1" type="subTitle"/>
          </p:nvPr>
        </p:nvSpPr>
        <p:spPr>
          <a:xfrm>
            <a:off x="6651929" y="1023959"/>
            <a:ext cx="18123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0"/>
          <p:cNvSpPr txBox="1"/>
          <p:nvPr>
            <p:ph idx="2" type="title"/>
          </p:nvPr>
        </p:nvSpPr>
        <p:spPr>
          <a:xfrm>
            <a:off x="3876449" y="2061850"/>
            <a:ext cx="18123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20"/>
          <p:cNvSpPr txBox="1"/>
          <p:nvPr>
            <p:ph idx="3" type="subTitle"/>
          </p:nvPr>
        </p:nvSpPr>
        <p:spPr>
          <a:xfrm>
            <a:off x="3876450" y="2489034"/>
            <a:ext cx="18123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20"/>
          <p:cNvSpPr txBox="1"/>
          <p:nvPr>
            <p:ph idx="4" type="title"/>
          </p:nvPr>
        </p:nvSpPr>
        <p:spPr>
          <a:xfrm>
            <a:off x="3876453" y="596775"/>
            <a:ext cx="18123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20"/>
          <p:cNvSpPr txBox="1"/>
          <p:nvPr>
            <p:ph idx="5" type="subTitle"/>
          </p:nvPr>
        </p:nvSpPr>
        <p:spPr>
          <a:xfrm>
            <a:off x="3876455" y="1023959"/>
            <a:ext cx="18123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20"/>
          <p:cNvSpPr txBox="1"/>
          <p:nvPr>
            <p:ph idx="6" type="title"/>
          </p:nvPr>
        </p:nvSpPr>
        <p:spPr>
          <a:xfrm>
            <a:off x="3876449" y="3526925"/>
            <a:ext cx="18123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20"/>
          <p:cNvSpPr txBox="1"/>
          <p:nvPr>
            <p:ph idx="7" type="subTitle"/>
          </p:nvPr>
        </p:nvSpPr>
        <p:spPr>
          <a:xfrm>
            <a:off x="3876450" y="3947167"/>
            <a:ext cx="18123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0"/>
          <p:cNvSpPr txBox="1"/>
          <p:nvPr>
            <p:ph idx="8" type="title"/>
          </p:nvPr>
        </p:nvSpPr>
        <p:spPr>
          <a:xfrm>
            <a:off x="6651925" y="2061850"/>
            <a:ext cx="18123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20"/>
          <p:cNvSpPr txBox="1"/>
          <p:nvPr>
            <p:ph idx="9" type="subTitle"/>
          </p:nvPr>
        </p:nvSpPr>
        <p:spPr>
          <a:xfrm>
            <a:off x="6651925" y="2489034"/>
            <a:ext cx="18123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20"/>
          <p:cNvSpPr txBox="1"/>
          <p:nvPr>
            <p:ph idx="13" type="title"/>
          </p:nvPr>
        </p:nvSpPr>
        <p:spPr>
          <a:xfrm>
            <a:off x="6651925" y="3526925"/>
            <a:ext cx="18123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5" name="Google Shape;115;p20"/>
          <p:cNvSpPr txBox="1"/>
          <p:nvPr>
            <p:ph idx="14" type="subTitle"/>
          </p:nvPr>
        </p:nvSpPr>
        <p:spPr>
          <a:xfrm>
            <a:off x="6651925" y="3947167"/>
            <a:ext cx="18123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20"/>
          <p:cNvSpPr txBox="1"/>
          <p:nvPr>
            <p:ph idx="15" type="title"/>
          </p:nvPr>
        </p:nvSpPr>
        <p:spPr>
          <a:xfrm>
            <a:off x="796200" y="2024325"/>
            <a:ext cx="2117100" cy="956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0"/>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4117025" y="2560625"/>
            <a:ext cx="4017600" cy="841800"/>
          </a:xfrm>
          <a:prstGeom prst="rect">
            <a:avLst/>
          </a:prstGeom>
          <a:ln>
            <a:noFill/>
          </a:ln>
        </p:spPr>
        <p:txBody>
          <a:bodyPr anchorCtr="0" anchor="t"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5999150" y="1075000"/>
            <a:ext cx="2135400" cy="1491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b="1" sz="109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4439500" y="3556833"/>
            <a:ext cx="3695400" cy="69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18" name="Shape 118"/>
        <p:cNvGrpSpPr/>
        <p:nvPr/>
      </p:nvGrpSpPr>
      <p:grpSpPr>
        <a:xfrm>
          <a:off x="0" y="0"/>
          <a:ext cx="0" cy="0"/>
          <a:chOff x="0" y="0"/>
          <a:chExt cx="0" cy="0"/>
        </a:xfrm>
      </p:grpSpPr>
      <p:sp>
        <p:nvSpPr>
          <p:cNvPr id="119" name="Google Shape;119;p21"/>
          <p:cNvSpPr txBox="1"/>
          <p:nvPr>
            <p:ph hasCustomPrompt="1" type="title"/>
          </p:nvPr>
        </p:nvSpPr>
        <p:spPr>
          <a:xfrm>
            <a:off x="1055400" y="983350"/>
            <a:ext cx="3859500" cy="828300"/>
          </a:xfrm>
          <a:prstGeom prst="rect">
            <a:avLst/>
          </a:prstGeom>
        </p:spPr>
        <p:txBody>
          <a:bodyPr anchorCtr="0" anchor="t" bIns="91425" lIns="91425" spcFirstLastPara="1" rIns="91425" wrap="square" tIns="91425">
            <a:noAutofit/>
          </a:bodyPr>
          <a:lstStyle>
            <a:lvl1pPr lvl="0" rtl="0">
              <a:spcBef>
                <a:spcPts val="0"/>
              </a:spcBef>
              <a:spcAft>
                <a:spcPts val="0"/>
              </a:spcAft>
              <a:buSzPts val="6200"/>
              <a:buNone/>
              <a:defRPr b="1"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0" name="Google Shape;120;p21"/>
          <p:cNvSpPr txBox="1"/>
          <p:nvPr>
            <p:ph idx="1" type="subTitle"/>
          </p:nvPr>
        </p:nvSpPr>
        <p:spPr>
          <a:xfrm>
            <a:off x="1055400" y="1811650"/>
            <a:ext cx="4327200" cy="540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21"/>
          <p:cNvSpPr txBox="1"/>
          <p:nvPr>
            <p:ph hasCustomPrompt="1" idx="2" type="title"/>
          </p:nvPr>
        </p:nvSpPr>
        <p:spPr>
          <a:xfrm>
            <a:off x="1055400" y="2605127"/>
            <a:ext cx="3859500" cy="828300"/>
          </a:xfrm>
          <a:prstGeom prst="rect">
            <a:avLst/>
          </a:prstGeom>
        </p:spPr>
        <p:txBody>
          <a:bodyPr anchorCtr="0" anchor="t" bIns="91425" lIns="91425" spcFirstLastPara="1" rIns="91425" wrap="square" tIns="91425">
            <a:noAutofit/>
          </a:bodyPr>
          <a:lstStyle>
            <a:lvl1pPr lvl="0" rtl="0">
              <a:spcBef>
                <a:spcPts val="0"/>
              </a:spcBef>
              <a:spcAft>
                <a:spcPts val="0"/>
              </a:spcAft>
              <a:buSzPts val="6200"/>
              <a:buNone/>
              <a:defRPr b="1"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2" name="Google Shape;122;p21"/>
          <p:cNvSpPr txBox="1"/>
          <p:nvPr>
            <p:ph idx="3" type="subTitle"/>
          </p:nvPr>
        </p:nvSpPr>
        <p:spPr>
          <a:xfrm>
            <a:off x="1055400" y="3433423"/>
            <a:ext cx="4327200" cy="540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21"/>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4" name="Shape 124"/>
        <p:cNvGrpSpPr/>
        <p:nvPr/>
      </p:nvGrpSpPr>
      <p:grpSpPr>
        <a:xfrm>
          <a:off x="0" y="0"/>
          <a:ext cx="0" cy="0"/>
          <a:chOff x="0" y="0"/>
          <a:chExt cx="0" cy="0"/>
        </a:xfrm>
      </p:grpSpPr>
      <p:sp>
        <p:nvSpPr>
          <p:cNvPr id="125" name="Google Shape;125;p22"/>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txBox="1"/>
          <p:nvPr>
            <p:ph type="ctrTitle"/>
          </p:nvPr>
        </p:nvSpPr>
        <p:spPr>
          <a:xfrm>
            <a:off x="2429950" y="499475"/>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2"/>
          <p:cNvSpPr txBox="1"/>
          <p:nvPr>
            <p:ph idx="1" type="subTitle"/>
          </p:nvPr>
        </p:nvSpPr>
        <p:spPr>
          <a:xfrm>
            <a:off x="3265350" y="1502417"/>
            <a:ext cx="2613300" cy="128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8" name="Google Shape;128;p22"/>
          <p:cNvSpPr txBox="1"/>
          <p:nvPr>
            <p:ph idx="2" type="subTitle"/>
          </p:nvPr>
        </p:nvSpPr>
        <p:spPr>
          <a:xfrm>
            <a:off x="2425000" y="4124521"/>
            <a:ext cx="4293900" cy="45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rgbClr val="434343"/>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9" name="Google Shape;129;p22"/>
          <p:cNvSpPr txBox="1"/>
          <p:nvPr/>
        </p:nvSpPr>
        <p:spPr>
          <a:xfrm>
            <a:off x="2730325" y="3416238"/>
            <a:ext cx="3705600" cy="630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s" sz="1000">
                <a:solidFill>
                  <a:srgbClr val="434343"/>
                </a:solidFill>
                <a:latin typeface="Nunito"/>
                <a:ea typeface="Nunito"/>
                <a:cs typeface="Nunito"/>
                <a:sym typeface="Nunito"/>
              </a:rPr>
              <a:t>CRÉDITOS: Esta plantilla de presentación fue creada por </a:t>
            </a:r>
            <a:r>
              <a:rPr lang="es" sz="1000">
                <a:solidFill>
                  <a:srgbClr val="434343"/>
                </a:solidFill>
                <a:uFill>
                  <a:noFill/>
                </a:uFill>
                <a:latin typeface="Nunito"/>
                <a:ea typeface="Nunito"/>
                <a:cs typeface="Nunito"/>
                <a:sym typeface="Nunito"/>
                <a:hlinkClick r:id="rId2">
                  <a:extLst>
                    <a:ext uri="{A12FA001-AC4F-418D-AE19-62706E023703}">
                      <ahyp:hlinkClr val="tx"/>
                    </a:ext>
                  </a:extLst>
                </a:hlinkClick>
              </a:rPr>
              <a:t>Slidesgo</a:t>
            </a:r>
            <a:r>
              <a:rPr lang="es" sz="1000">
                <a:solidFill>
                  <a:srgbClr val="434343"/>
                </a:solidFill>
                <a:latin typeface="Nunito"/>
                <a:ea typeface="Nunito"/>
                <a:cs typeface="Nunito"/>
                <a:sym typeface="Nunito"/>
              </a:rPr>
              <a:t>, que incluye iconos de </a:t>
            </a:r>
            <a:r>
              <a:rPr lang="es" sz="1000">
                <a:solidFill>
                  <a:srgbClr val="434343"/>
                </a:solidFill>
                <a:uFill>
                  <a:noFill/>
                </a:uFill>
                <a:latin typeface="Nunito"/>
                <a:ea typeface="Nunito"/>
                <a:cs typeface="Nunito"/>
                <a:sym typeface="Nunito"/>
                <a:hlinkClick r:id="rId3">
                  <a:extLst>
                    <a:ext uri="{A12FA001-AC4F-418D-AE19-62706E023703}">
                      <ahyp:hlinkClr val="tx"/>
                    </a:ext>
                  </a:extLst>
                </a:hlinkClick>
              </a:rPr>
              <a:t>Flaticon</a:t>
            </a:r>
            <a:r>
              <a:rPr lang="es" sz="1000">
                <a:solidFill>
                  <a:srgbClr val="434343"/>
                </a:solidFill>
                <a:latin typeface="Nunito"/>
                <a:ea typeface="Nunito"/>
                <a:cs typeface="Nunito"/>
                <a:sym typeface="Nunito"/>
              </a:rPr>
              <a:t>, infografías e imágenes de </a:t>
            </a:r>
            <a:r>
              <a:rPr lang="es" sz="1000">
                <a:solidFill>
                  <a:srgbClr val="434343"/>
                </a:solidFill>
                <a:uFill>
                  <a:noFill/>
                </a:uFill>
                <a:latin typeface="Nunito"/>
                <a:ea typeface="Nunito"/>
                <a:cs typeface="Nunito"/>
                <a:sym typeface="Nunito"/>
                <a:hlinkClick r:id="rId4">
                  <a:extLst>
                    <a:ext uri="{A12FA001-AC4F-418D-AE19-62706E023703}">
                      <ahyp:hlinkClr val="tx"/>
                    </a:ext>
                  </a:extLst>
                </a:hlinkClick>
              </a:rPr>
              <a:t>Freepik</a:t>
            </a:r>
            <a:r>
              <a:rPr lang="es" sz="1000">
                <a:solidFill>
                  <a:srgbClr val="434343"/>
                </a:solidFill>
                <a:latin typeface="Nunito"/>
                <a:ea typeface="Nunito"/>
                <a:cs typeface="Nunito"/>
                <a:sym typeface="Nunito"/>
              </a:rPr>
              <a:t> e ilustraciones de </a:t>
            </a:r>
            <a:r>
              <a:rPr lang="es" sz="1000">
                <a:solidFill>
                  <a:srgbClr val="434343"/>
                </a:solidFill>
                <a:uFill>
                  <a:noFill/>
                </a:uFill>
                <a:latin typeface="Nunito"/>
                <a:ea typeface="Nunito"/>
                <a:cs typeface="Nunito"/>
                <a:sym typeface="Nunito"/>
                <a:hlinkClick r:id="rId5">
                  <a:extLst>
                    <a:ext uri="{A12FA001-AC4F-418D-AE19-62706E023703}">
                      <ahyp:hlinkClr val="tx"/>
                    </a:ext>
                  </a:extLst>
                </a:hlinkClick>
              </a:rPr>
              <a:t>Storyset</a:t>
            </a:r>
            <a:endParaRPr sz="1000">
              <a:solidFill>
                <a:srgbClr val="434343"/>
              </a:solidFill>
              <a:latin typeface="Nunito"/>
              <a:ea typeface="Nunito"/>
              <a:cs typeface="Nunito"/>
              <a:sym typeface="Nunito"/>
            </a:endParaRPr>
          </a:p>
          <a:p>
            <a:pPr indent="0" lvl="0" marL="0" rtl="0" algn="ctr">
              <a:lnSpc>
                <a:spcPct val="100000"/>
              </a:lnSpc>
              <a:spcBef>
                <a:spcPts val="300"/>
              </a:spcBef>
              <a:spcAft>
                <a:spcPts val="0"/>
              </a:spcAft>
              <a:buNone/>
            </a:pPr>
            <a:r>
              <a:t/>
            </a:r>
            <a:endParaRPr sz="1000">
              <a:solidFill>
                <a:srgbClr val="434343"/>
              </a:solidFill>
              <a:latin typeface="Nunito"/>
              <a:ea typeface="Nunito"/>
              <a:cs typeface="Nunito"/>
              <a:sym typeface="Nuni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0"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32" name="Shape 1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20000" y="3688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b="1"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941825" y="1202500"/>
            <a:ext cx="7194000" cy="3390600"/>
          </a:xfrm>
          <a:prstGeom prst="rect">
            <a:avLst/>
          </a:prstGeom>
        </p:spPr>
        <p:txBody>
          <a:bodyPr anchorCtr="0" anchor="t" bIns="91425" lIns="91425" spcFirstLastPara="1" rIns="91425" wrap="square" tIns="91425">
            <a:noAutofit/>
          </a:bodyPr>
          <a:lstStyle>
            <a:lvl1pPr indent="-342900" lvl="0" marL="457200" rtl="0">
              <a:lnSpc>
                <a:spcPct val="90000"/>
              </a:lnSpc>
              <a:spcBef>
                <a:spcPts val="0"/>
              </a:spcBef>
              <a:spcAft>
                <a:spcPts val="0"/>
              </a:spcAft>
              <a:buClr>
                <a:schemeClr val="accent1"/>
              </a:buClr>
              <a:buSzPts val="1800"/>
              <a:buFont typeface="Livvic"/>
              <a:buAutoNum type="arabicPeriod"/>
              <a:defRPr sz="1200">
                <a:solidFill>
                  <a:srgbClr val="434343"/>
                </a:solidFill>
              </a:defRPr>
            </a:lvl1pPr>
            <a:lvl2pPr indent="-317500" lvl="1" marL="9144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AutoNum type="arabicPeriod"/>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AutoNum type="arabicPeriod"/>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9pPr>
          </a:lstStyle>
          <a:p/>
        </p:txBody>
      </p:sp>
      <p:sp>
        <p:nvSpPr>
          <p:cNvPr id="20" name="Google Shape;20;p4"/>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idx="1" type="subTitle"/>
          </p:nvPr>
        </p:nvSpPr>
        <p:spPr>
          <a:xfrm>
            <a:off x="907137" y="3077720"/>
            <a:ext cx="3350400" cy="517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500"/>
              <a:buFont typeface="Bebas Neue"/>
              <a:buNone/>
              <a:defRPr sz="2400">
                <a:latin typeface="Questrial"/>
                <a:ea typeface="Questrial"/>
                <a:cs typeface="Questrial"/>
                <a:sym typeface="Questrial"/>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 name="Google Shape;24;p5"/>
          <p:cNvSpPr txBox="1"/>
          <p:nvPr>
            <p:ph idx="2" type="subTitle"/>
          </p:nvPr>
        </p:nvSpPr>
        <p:spPr>
          <a:xfrm>
            <a:off x="4886463" y="820194"/>
            <a:ext cx="3350400" cy="51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Questrial"/>
                <a:ea typeface="Questrial"/>
                <a:cs typeface="Questrial"/>
                <a:sym typeface="Questrial"/>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5" name="Google Shape;25;p5"/>
          <p:cNvSpPr txBox="1"/>
          <p:nvPr>
            <p:ph idx="3" type="subTitle"/>
          </p:nvPr>
        </p:nvSpPr>
        <p:spPr>
          <a:xfrm>
            <a:off x="1349937" y="3565479"/>
            <a:ext cx="2907600" cy="83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 name="Google Shape;26;p5"/>
          <p:cNvSpPr txBox="1"/>
          <p:nvPr>
            <p:ph idx="4" type="subTitle"/>
          </p:nvPr>
        </p:nvSpPr>
        <p:spPr>
          <a:xfrm>
            <a:off x="4886463" y="1316836"/>
            <a:ext cx="29076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20000" y="445025"/>
            <a:ext cx="60708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6"/>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4329250" y="826025"/>
            <a:ext cx="4015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7"/>
          <p:cNvSpPr txBox="1"/>
          <p:nvPr>
            <p:ph idx="1" type="body"/>
          </p:nvPr>
        </p:nvSpPr>
        <p:spPr>
          <a:xfrm>
            <a:off x="4335700" y="1602275"/>
            <a:ext cx="3813300" cy="2371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33" name="Google Shape;33;p7"/>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638700" y="3202625"/>
            <a:ext cx="7866900" cy="10746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6000"/>
              <a:buNone/>
              <a:defRPr sz="5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36" name="Google Shape;36;p8"/>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txBox="1"/>
          <p:nvPr>
            <p:ph type="title"/>
          </p:nvPr>
        </p:nvSpPr>
        <p:spPr>
          <a:xfrm>
            <a:off x="713225" y="1033212"/>
            <a:ext cx="4402200" cy="1570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600"/>
              <a:buNone/>
              <a:defRPr sz="4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9"/>
          <p:cNvSpPr txBox="1"/>
          <p:nvPr>
            <p:ph idx="1" type="subTitle"/>
          </p:nvPr>
        </p:nvSpPr>
        <p:spPr>
          <a:xfrm>
            <a:off x="713225" y="2756088"/>
            <a:ext cx="34245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 name="Google Shape;40;p9"/>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type="title"/>
          </p:nvPr>
        </p:nvSpPr>
        <p:spPr>
          <a:xfrm>
            <a:off x="740550" y="2653478"/>
            <a:ext cx="4667100" cy="1298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sz="3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3" name="Google Shape;43;p10"/>
          <p:cNvSpPr/>
          <p:nvPr/>
        </p:nvSpPr>
        <p:spPr>
          <a:xfrm>
            <a:off x="148375" y="148500"/>
            <a:ext cx="8869500" cy="4846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4040075" y="1807225"/>
            <a:ext cx="4084500" cy="19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Food Delivery Time Prediction </a:t>
            </a:r>
            <a:r>
              <a:rPr lang="es" sz="2700">
                <a:solidFill>
                  <a:srgbClr val="202124"/>
                </a:solidFill>
                <a:highlight>
                  <a:srgbClr val="FFFFFF"/>
                </a:highlight>
                <a:latin typeface="Arial"/>
                <a:ea typeface="Arial"/>
                <a:cs typeface="Arial"/>
                <a:sym typeface="Arial"/>
              </a:rPr>
              <a:t>🛵</a:t>
            </a:r>
            <a:endParaRPr/>
          </a:p>
        </p:txBody>
      </p:sp>
      <p:sp>
        <p:nvSpPr>
          <p:cNvPr id="138" name="Google Shape;138;p25"/>
          <p:cNvSpPr txBox="1"/>
          <p:nvPr>
            <p:ph idx="1" type="subTitle"/>
          </p:nvPr>
        </p:nvSpPr>
        <p:spPr>
          <a:xfrm>
            <a:off x="4040075" y="3900750"/>
            <a:ext cx="45534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Optimize Food Delivery: Predict Times with Real-World Data!</a:t>
            </a:r>
            <a:endParaRPr sz="1100"/>
          </a:p>
        </p:txBody>
      </p:sp>
      <p:cxnSp>
        <p:nvCxnSpPr>
          <p:cNvPr id="139" name="Google Shape;139;p25"/>
          <p:cNvCxnSpPr/>
          <p:nvPr/>
        </p:nvCxnSpPr>
        <p:spPr>
          <a:xfrm>
            <a:off x="4138541" y="3821618"/>
            <a:ext cx="3113400" cy="0"/>
          </a:xfrm>
          <a:prstGeom prst="straightConnector1">
            <a:avLst/>
          </a:prstGeom>
          <a:noFill/>
          <a:ln cap="flat" cmpd="sng" w="19050">
            <a:solidFill>
              <a:schemeClr val="dk1"/>
            </a:solidFill>
            <a:prstDash val="solid"/>
            <a:round/>
            <a:headEnd len="med" w="med" type="none"/>
            <a:tailEnd len="med" w="med" type="none"/>
          </a:ln>
        </p:spPr>
      </p:cxnSp>
      <p:pic>
        <p:nvPicPr>
          <p:cNvPr id="140" name="Google Shape;140;p25"/>
          <p:cNvPicPr preferRelativeResize="0"/>
          <p:nvPr/>
        </p:nvPicPr>
        <p:blipFill rotWithShape="1">
          <a:blip r:embed="rId3">
            <a:alphaModFix/>
          </a:blip>
          <a:srcRect b="-2854" l="0" r="0" t="12512"/>
          <a:stretch/>
        </p:blipFill>
        <p:spPr>
          <a:xfrm>
            <a:off x="855150" y="801574"/>
            <a:ext cx="2686450" cy="3540352"/>
          </a:xfrm>
          <a:prstGeom prst="rect">
            <a:avLst/>
          </a:prstGeom>
          <a:noFill/>
          <a:ln>
            <a:noFill/>
          </a:ln>
        </p:spPr>
      </p:pic>
      <p:pic>
        <p:nvPicPr>
          <p:cNvPr id="141" name="Google Shape;141;p25"/>
          <p:cNvPicPr preferRelativeResize="0"/>
          <p:nvPr/>
        </p:nvPicPr>
        <p:blipFill>
          <a:blip r:embed="rId4">
            <a:alphaModFix/>
          </a:blip>
          <a:stretch>
            <a:fillRect/>
          </a:stretch>
        </p:blipFill>
        <p:spPr>
          <a:xfrm>
            <a:off x="855150" y="682425"/>
            <a:ext cx="2686450" cy="3540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81775" y="216425"/>
            <a:ext cx="838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00"/>
              <a:t>Jarak mempengaruhi waktu pengiriman, namun faktor seperti lalu lintas dan cuaca perlu dipertimbangkan, sementara outlier dapat diatasi dengan mengoptimalkan rute dan strategi pengiriman.</a:t>
            </a:r>
            <a:endParaRPr sz="1100"/>
          </a:p>
        </p:txBody>
      </p:sp>
      <p:cxnSp>
        <p:nvCxnSpPr>
          <p:cNvPr id="236" name="Google Shape;236;p34"/>
          <p:cNvCxnSpPr/>
          <p:nvPr/>
        </p:nvCxnSpPr>
        <p:spPr>
          <a:xfrm>
            <a:off x="802850" y="817126"/>
            <a:ext cx="1826400" cy="0"/>
          </a:xfrm>
          <a:prstGeom prst="straightConnector1">
            <a:avLst/>
          </a:prstGeom>
          <a:noFill/>
          <a:ln cap="flat" cmpd="sng" w="19050">
            <a:solidFill>
              <a:schemeClr val="dk1"/>
            </a:solidFill>
            <a:prstDash val="solid"/>
            <a:round/>
            <a:headEnd len="med" w="med" type="none"/>
            <a:tailEnd len="med" w="med" type="none"/>
          </a:ln>
        </p:spPr>
      </p:cxnSp>
      <p:pic>
        <p:nvPicPr>
          <p:cNvPr id="237" name="Google Shape;237;p34"/>
          <p:cNvPicPr preferRelativeResize="0"/>
          <p:nvPr/>
        </p:nvPicPr>
        <p:blipFill>
          <a:blip r:embed="rId3">
            <a:alphaModFix/>
          </a:blip>
          <a:stretch>
            <a:fillRect/>
          </a:stretch>
        </p:blipFill>
        <p:spPr>
          <a:xfrm>
            <a:off x="227625" y="1163250"/>
            <a:ext cx="4673324" cy="3160375"/>
          </a:xfrm>
          <a:prstGeom prst="rect">
            <a:avLst/>
          </a:prstGeom>
          <a:noFill/>
          <a:ln>
            <a:noFill/>
          </a:ln>
        </p:spPr>
      </p:pic>
      <p:sp>
        <p:nvSpPr>
          <p:cNvPr id="238" name="Google Shape;238;p34"/>
          <p:cNvSpPr txBox="1"/>
          <p:nvPr/>
        </p:nvSpPr>
        <p:spPr>
          <a:xfrm>
            <a:off x="4947300" y="881038"/>
            <a:ext cx="3945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latin typeface="Questrial"/>
                <a:ea typeface="Questrial"/>
                <a:cs typeface="Questrial"/>
                <a:sym typeface="Questrial"/>
              </a:rPr>
              <a:t>1. Hubungan Positif antara Jarak dan Waktu Pengiriman</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 Secara umum, semakin jauh jarak pengiriman (distance), semakin lama waktu yang dibutuhkan untuk pengiriman (delivery time).</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 Hal ini menunjukkan hubungan linier positif antara jarak dan waktu pengiriman.</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lang="es" sz="1000">
                <a:latin typeface="Questrial"/>
                <a:ea typeface="Questrial"/>
                <a:cs typeface="Questrial"/>
                <a:sym typeface="Questrial"/>
              </a:rPr>
              <a:t>2. Variasi dalam Waktu Pengiriman</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Meskipun ada tren kenaikan, terdapat variasi signifikan dalam waktu pengiriman untuk jarak yang sama.</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Contohnya, pada jarak sekitar 10 km, waktu pengiriman berkisar antara 40 hingga lebih dari 100 menit.</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Variasi ini dapat disebabkan oleh faktor eksternal seperti kondisi lalu lintas, cuaca, atau efisiensi rute pengiriman.</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lang="es" sz="1000">
                <a:latin typeface="Questrial"/>
                <a:ea typeface="Questrial"/>
                <a:cs typeface="Questrial"/>
                <a:sym typeface="Questrial"/>
              </a:rPr>
              <a:t>3. Outlier dalam Waktu Pengiriman</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 Terdapat beberapa titik data yang menunjukkan waktu pengiriman yang jauh lebih lama dibandingkan dengan tren umum, terutama untuk jarak yang lebih pendek (&lt;5km).</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Hal ini bisa disebabkan oleh kendala operasional seperti kemacetan ekstrem, kesalahan dalam rute, atau masalah teknis pada kendaraan pengiriman.</a:t>
            </a:r>
            <a:endParaRPr sz="1000">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5"/>
          <p:cNvPicPr preferRelativeResize="0"/>
          <p:nvPr/>
        </p:nvPicPr>
        <p:blipFill>
          <a:blip r:embed="rId3">
            <a:alphaModFix/>
          </a:blip>
          <a:stretch>
            <a:fillRect/>
          </a:stretch>
        </p:blipFill>
        <p:spPr>
          <a:xfrm>
            <a:off x="227625" y="1163250"/>
            <a:ext cx="4673326" cy="3160375"/>
          </a:xfrm>
          <a:prstGeom prst="rect">
            <a:avLst/>
          </a:prstGeom>
          <a:noFill/>
          <a:ln>
            <a:noFill/>
          </a:ln>
        </p:spPr>
      </p:pic>
      <p:sp>
        <p:nvSpPr>
          <p:cNvPr id="244" name="Google Shape;244;p35"/>
          <p:cNvSpPr txBox="1"/>
          <p:nvPr>
            <p:ph type="title"/>
          </p:nvPr>
        </p:nvSpPr>
        <p:spPr>
          <a:xfrm>
            <a:off x="381775" y="216425"/>
            <a:ext cx="838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00"/>
              <a:t>tidak ditemukan hubungan yang jelas antara pengalaman kurir dan waktu pengiriman, dengan variasi waktu yang signifikan terjadi di semua tingkat pengalaman.</a:t>
            </a:r>
            <a:endParaRPr sz="1100"/>
          </a:p>
        </p:txBody>
      </p:sp>
      <p:cxnSp>
        <p:nvCxnSpPr>
          <p:cNvPr id="245" name="Google Shape;245;p35"/>
          <p:cNvCxnSpPr/>
          <p:nvPr/>
        </p:nvCxnSpPr>
        <p:spPr>
          <a:xfrm>
            <a:off x="802850" y="817126"/>
            <a:ext cx="1826400" cy="0"/>
          </a:xfrm>
          <a:prstGeom prst="straightConnector1">
            <a:avLst/>
          </a:prstGeom>
          <a:noFill/>
          <a:ln cap="flat" cmpd="sng" w="19050">
            <a:solidFill>
              <a:schemeClr val="dk1"/>
            </a:solidFill>
            <a:prstDash val="solid"/>
            <a:round/>
            <a:headEnd len="med" w="med" type="none"/>
            <a:tailEnd len="med" w="med" type="none"/>
          </a:ln>
        </p:spPr>
      </p:cxnSp>
      <p:sp>
        <p:nvSpPr>
          <p:cNvPr id="246" name="Google Shape;246;p35"/>
          <p:cNvSpPr txBox="1"/>
          <p:nvPr/>
        </p:nvSpPr>
        <p:spPr>
          <a:xfrm>
            <a:off x="4947300" y="576238"/>
            <a:ext cx="3945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Questrial"/>
                <a:ea typeface="Questrial"/>
                <a:cs typeface="Questrial"/>
                <a:sym typeface="Questrial"/>
              </a:rPr>
              <a:t>Tidak Ada Pola yang Jelas</a:t>
            </a:r>
            <a:r>
              <a:rPr lang="es" sz="1000">
                <a:latin typeface="Questrial"/>
                <a:ea typeface="Questrial"/>
                <a:cs typeface="Questrial"/>
                <a:sym typeface="Questrial"/>
              </a:rPr>
              <a:t>: Tidak terdapat hubungan yang konsisten antara pengalaman kurir dengan waktu pengiriman. Poin data tersebar merata di semua tingkat pengalaman, menunjukkan bahwa faktor pengalaman tidak berperan besar dalam menentukan waktu pengiriman.</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b="1" lang="es" sz="1000">
                <a:latin typeface="Questrial"/>
                <a:ea typeface="Questrial"/>
                <a:cs typeface="Questrial"/>
                <a:sym typeface="Questrial"/>
              </a:rPr>
              <a:t>Variasi Waktu Pengiriman</a:t>
            </a:r>
            <a:r>
              <a:rPr lang="es" sz="1000">
                <a:latin typeface="Questrial"/>
                <a:ea typeface="Questrial"/>
                <a:cs typeface="Questrial"/>
                <a:sym typeface="Questrial"/>
              </a:rPr>
              <a:t>: Waktu pengiriman bervariasi secara signifikan, tanpa memperhatikan tingkat pengalaman kurir. Beberapa kurir memiliki waktu pengiriman yang sangat cepat, sementara lainnya memiliki waktu yang sangat lama, menunjukkan adanya faktor lain yang mempengaruhi waktu pengiriman.</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b="1" lang="es" sz="1000">
                <a:latin typeface="Questrial"/>
                <a:ea typeface="Questrial"/>
                <a:cs typeface="Questrial"/>
                <a:sym typeface="Questrial"/>
              </a:rPr>
              <a:t>Pengalaman Kurir dengan Rentang Waktu Pengiriman yang Lebih Luas</a:t>
            </a:r>
            <a:r>
              <a:rPr lang="es" sz="1000">
                <a:latin typeface="Questrial"/>
                <a:ea typeface="Questrial"/>
                <a:cs typeface="Questrial"/>
                <a:sym typeface="Questrial"/>
              </a:rPr>
              <a:t>: Kurir dengan pengalaman 0-1 tahun cenderung memiliki variasi waktu pengiriman yang lebih luas, termasuk beberapa kasus outlier dengan waktu pengiriman yang sangat lama. Hal ini mungkin menunjukkan bahwa kurir baru masih mengalami proses penyesuaian dalam pekerjaan mereka.</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b="1" lang="es" sz="1000">
                <a:latin typeface="Questrial"/>
                <a:ea typeface="Questrial"/>
                <a:cs typeface="Questrial"/>
                <a:sym typeface="Questrial"/>
              </a:rPr>
              <a:t>Tidak Ada Indikasi Pengaruh Pengalaman terhadap Waktu Pengiriman</a:t>
            </a:r>
            <a:r>
              <a:rPr lang="es" sz="1000">
                <a:latin typeface="Questrial"/>
                <a:ea typeface="Questrial"/>
                <a:cs typeface="Questrial"/>
                <a:sym typeface="Questrial"/>
              </a:rPr>
              <a:t>: Meskipun pengalaman seharusnya dapat mempengaruhi efisiensi, tidak ada bukti yang kuat bahwa semakin banyak pengalaman, semakin cepat waktu pengiriman. Hal ini menunjukkan bahwa faktor lain selain pengalaman mungkin lebih berpengaruh pada waktu pengiriman.</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6"/>
          <p:cNvPicPr preferRelativeResize="0"/>
          <p:nvPr/>
        </p:nvPicPr>
        <p:blipFill>
          <a:blip r:embed="rId3">
            <a:alphaModFix/>
          </a:blip>
          <a:stretch>
            <a:fillRect/>
          </a:stretch>
        </p:blipFill>
        <p:spPr>
          <a:xfrm>
            <a:off x="227625" y="1163250"/>
            <a:ext cx="4673325" cy="3160375"/>
          </a:xfrm>
          <a:prstGeom prst="rect">
            <a:avLst/>
          </a:prstGeom>
          <a:noFill/>
          <a:ln>
            <a:noFill/>
          </a:ln>
        </p:spPr>
      </p:pic>
      <p:sp>
        <p:nvSpPr>
          <p:cNvPr id="252" name="Google Shape;252;p36"/>
          <p:cNvSpPr txBox="1"/>
          <p:nvPr>
            <p:ph type="title"/>
          </p:nvPr>
        </p:nvSpPr>
        <p:spPr>
          <a:xfrm>
            <a:off x="381775" y="216425"/>
            <a:ext cx="838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00"/>
              <a:t>Jenis kendaraan tidak berpengaruh signifikan terhadap waktu pengiriman, dengan waktu pengiriman serupa di semua jenis kendaraan dan faktor eksternal seperti kondisi lalu lintas atau jarak lebih berpengaruh.</a:t>
            </a:r>
            <a:endParaRPr sz="1100"/>
          </a:p>
        </p:txBody>
      </p:sp>
      <p:cxnSp>
        <p:nvCxnSpPr>
          <p:cNvPr id="253" name="Google Shape;253;p36"/>
          <p:cNvCxnSpPr/>
          <p:nvPr/>
        </p:nvCxnSpPr>
        <p:spPr>
          <a:xfrm>
            <a:off x="802850" y="817126"/>
            <a:ext cx="1826400" cy="0"/>
          </a:xfrm>
          <a:prstGeom prst="straightConnector1">
            <a:avLst/>
          </a:prstGeom>
          <a:noFill/>
          <a:ln cap="flat" cmpd="sng" w="19050">
            <a:solidFill>
              <a:schemeClr val="dk1"/>
            </a:solidFill>
            <a:prstDash val="solid"/>
            <a:round/>
            <a:headEnd len="med" w="med" type="none"/>
            <a:tailEnd len="med" w="med" type="none"/>
          </a:ln>
        </p:spPr>
      </p:cxnSp>
      <p:sp>
        <p:nvSpPr>
          <p:cNvPr id="254" name="Google Shape;254;p36"/>
          <p:cNvSpPr txBox="1"/>
          <p:nvPr/>
        </p:nvSpPr>
        <p:spPr>
          <a:xfrm>
            <a:off x="4947300" y="881038"/>
            <a:ext cx="39450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latin typeface="Questrial"/>
                <a:ea typeface="Questrial"/>
                <a:cs typeface="Questrial"/>
                <a:sym typeface="Questrial"/>
              </a:rPr>
              <a:t>1. Distribusi Waktu Pengiriman Relatif Mirip untuk Semua Jenis Kendaraan</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Median waktu pengirima</a:t>
            </a:r>
            <a:r>
              <a:rPr lang="es" sz="1000">
                <a:latin typeface="Questrial"/>
                <a:ea typeface="Questrial"/>
                <a:cs typeface="Questrial"/>
                <a:sym typeface="Questrial"/>
              </a:rPr>
              <a:t>n untuk semua jenis kendaraan (0, 1, 2) berada di sekitar angka yang sama, sekitar 50-60 menit.</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Hal ini menunjukkan bahwa jenis kendaraan tidak memiliki dampak signifikan terhadap waktu pengiriman secara keseluruhan.</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lang="es" sz="1000">
                <a:latin typeface="Questrial"/>
                <a:ea typeface="Questrial"/>
                <a:cs typeface="Questrial"/>
                <a:sym typeface="Questrial"/>
              </a:rPr>
              <a:t>2. Variasi Waktu Pengiriman yang Serupa</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Rentang interkuartil (IQR) untuk ketiga jenis kendaraan terlihat mirip, menunjukkan bahwa mayoritas pengiriman memiliki waktu yang hampir sama terlepas dari kendaraan yang digunakan.</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Rentang minimum hingga maksimum juga tidak menunjukkan perbedaan besar antar kategori kendaraan.</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lang="es" sz="1000">
                <a:latin typeface="Questrial"/>
                <a:ea typeface="Questrial"/>
                <a:cs typeface="Questrial"/>
                <a:sym typeface="Questrial"/>
              </a:rPr>
              <a:t>3. Outlier yang Muncul di Semua Jenis Kendaraan</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Terdapat beberapa nilai outlier (waktu pengiriman ekstrem yang lebih tinggi, di atas 120 menit) pada ketiga jenis kendaraan.</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Hal ini menunjukkan bahwa faktor lain, seperti kondisi lalu lintas atau jarak pengiriman, mungkin lebih berpengaruh terhadap waktu pengiriman dibandingkan jenis kendaraan.</a:t>
            </a:r>
            <a:endParaRPr sz="1000">
              <a:latin typeface="Questrial"/>
              <a:ea typeface="Questrial"/>
              <a:cs typeface="Questrial"/>
              <a:sym typeface="Quest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7"/>
          <p:cNvPicPr preferRelativeResize="0"/>
          <p:nvPr/>
        </p:nvPicPr>
        <p:blipFill>
          <a:blip r:embed="rId3">
            <a:alphaModFix/>
          </a:blip>
          <a:stretch>
            <a:fillRect/>
          </a:stretch>
        </p:blipFill>
        <p:spPr>
          <a:xfrm>
            <a:off x="227625" y="1163250"/>
            <a:ext cx="4673325" cy="3160375"/>
          </a:xfrm>
          <a:prstGeom prst="rect">
            <a:avLst/>
          </a:prstGeom>
          <a:noFill/>
          <a:ln>
            <a:noFill/>
          </a:ln>
        </p:spPr>
      </p:pic>
      <p:sp>
        <p:nvSpPr>
          <p:cNvPr id="260" name="Google Shape;260;p37"/>
          <p:cNvSpPr txBox="1"/>
          <p:nvPr>
            <p:ph type="title"/>
          </p:nvPr>
        </p:nvSpPr>
        <p:spPr>
          <a:xfrm>
            <a:off x="381775" y="216425"/>
            <a:ext cx="838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00"/>
              <a:t>Distribusi waktu pengiriman menunjukkan kecenderungan condong ke kanan dengan sebagian besar pengiriman berlangsung antara 30-80 menit, namun ada beberapa kasus ekstrem yang membutuhkan waktu lebih dari 100 menit, yang dapat dioptimalkan untuk meningkatkan kepuasan pelanggan.</a:t>
            </a:r>
            <a:endParaRPr sz="1100"/>
          </a:p>
        </p:txBody>
      </p:sp>
      <p:cxnSp>
        <p:nvCxnSpPr>
          <p:cNvPr id="261" name="Google Shape;261;p37"/>
          <p:cNvCxnSpPr/>
          <p:nvPr/>
        </p:nvCxnSpPr>
        <p:spPr>
          <a:xfrm>
            <a:off x="802850" y="893326"/>
            <a:ext cx="1826400" cy="0"/>
          </a:xfrm>
          <a:prstGeom prst="straightConnector1">
            <a:avLst/>
          </a:prstGeom>
          <a:noFill/>
          <a:ln cap="flat" cmpd="sng" w="19050">
            <a:solidFill>
              <a:schemeClr val="dk1"/>
            </a:solidFill>
            <a:prstDash val="solid"/>
            <a:round/>
            <a:headEnd len="med" w="med" type="none"/>
            <a:tailEnd len="med" w="med" type="none"/>
          </a:ln>
        </p:spPr>
      </p:cxnSp>
      <p:sp>
        <p:nvSpPr>
          <p:cNvPr id="262" name="Google Shape;262;p37"/>
          <p:cNvSpPr txBox="1"/>
          <p:nvPr/>
        </p:nvSpPr>
        <p:spPr>
          <a:xfrm>
            <a:off x="4947300" y="881038"/>
            <a:ext cx="39450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latin typeface="Questrial"/>
                <a:ea typeface="Questrial"/>
                <a:cs typeface="Questrial"/>
                <a:sym typeface="Questrial"/>
              </a:rPr>
              <a:t>1. Distribusi Positif Skewed</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Histogram menunjukkan distribusi waktu pengiriman yang condong ke kanan (right-skewed). Artinya, sebagian besar pengiriman terjadi dalam waktu lebih singkat (sekitar 30-80 menit), tetapi ada beberapa kasus dengan waktu pengiriman yang jauh lebih lama (&gt;100 menit).</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lang="es" sz="1000">
                <a:latin typeface="Questrial"/>
                <a:ea typeface="Questrial"/>
                <a:cs typeface="Questrial"/>
                <a:sym typeface="Questrial"/>
              </a:rPr>
              <a:t>2. Puncak Distribusi (Moda)</a:t>
            </a:r>
            <a:endParaRPr sz="1000">
              <a:latin typeface="Questrial"/>
              <a:ea typeface="Questrial"/>
              <a:cs typeface="Questrial"/>
              <a:sym typeface="Questrial"/>
            </a:endParaRPr>
          </a:p>
          <a:p>
            <a:pPr indent="0" lvl="0" marL="0" rtl="0" algn="l">
              <a:spcBef>
                <a:spcPts val="0"/>
              </a:spcBef>
              <a:spcAft>
                <a:spcPts val="0"/>
              </a:spcAft>
              <a:buNone/>
            </a:pPr>
            <a:r>
              <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Puncak tertinggi dari histogram berada di sekitar 40-60 menit, yang menunjukkan bahwa sebagian besar pesanan tiba dalam rentang waktu ini.</a:t>
            </a:r>
            <a:endParaRPr sz="1000">
              <a:latin typeface="Questrial"/>
              <a:ea typeface="Questrial"/>
              <a:cs typeface="Questrial"/>
              <a:sym typeface="Questrial"/>
            </a:endParaRPr>
          </a:p>
          <a:p>
            <a:pPr indent="0" lvl="0" marL="45720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lang="es" sz="1000">
                <a:latin typeface="Questrial"/>
                <a:ea typeface="Questrial"/>
                <a:cs typeface="Questrial"/>
                <a:sym typeface="Questrial"/>
              </a:rPr>
              <a:t>3. Variasi Waktu Pengiriman</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Meskipun sebagian besar pengiriman berlangsung dalam waktu 30-80 menit, ada beberapa kasus ekstrem yang memakan waktu lebih dari 100 menit, kemungkinan karena faktor seperti kemacetan, jarak pengiriman yang jauh, atau kendala operasional lainnya.</a:t>
            </a:r>
            <a:endParaRPr sz="1000">
              <a:latin typeface="Questrial"/>
              <a:ea typeface="Questrial"/>
              <a:cs typeface="Questrial"/>
              <a:sym typeface="Questrial"/>
            </a:endParaRPr>
          </a:p>
          <a:p>
            <a:pPr indent="0" lvl="0" marL="457200" rtl="0" algn="l">
              <a:spcBef>
                <a:spcPts val="0"/>
              </a:spcBef>
              <a:spcAft>
                <a:spcPts val="0"/>
              </a:spcAft>
              <a:buNone/>
            </a:pPr>
            <a:r>
              <a:t/>
            </a:r>
            <a:endParaRPr sz="1000">
              <a:latin typeface="Questrial"/>
              <a:ea typeface="Questrial"/>
              <a:cs typeface="Questrial"/>
              <a:sym typeface="Questrial"/>
            </a:endParaRPr>
          </a:p>
          <a:p>
            <a:pPr indent="0" lvl="0" marL="0" rtl="0" algn="l">
              <a:spcBef>
                <a:spcPts val="0"/>
              </a:spcBef>
              <a:spcAft>
                <a:spcPts val="0"/>
              </a:spcAft>
              <a:buNone/>
            </a:pPr>
            <a:r>
              <a:rPr lang="es" sz="1000">
                <a:latin typeface="Questrial"/>
                <a:ea typeface="Questrial"/>
                <a:cs typeface="Questrial"/>
                <a:sym typeface="Questrial"/>
              </a:rPr>
              <a:t>4. Potensi Optimalisasi</a:t>
            </a:r>
            <a:endParaRPr sz="1000">
              <a:latin typeface="Questrial"/>
              <a:ea typeface="Questrial"/>
              <a:cs typeface="Questrial"/>
              <a:sym typeface="Questrial"/>
            </a:endParaRPr>
          </a:p>
          <a:p>
            <a:pPr indent="-292100" lvl="0" marL="457200" rtl="0" algn="l">
              <a:spcBef>
                <a:spcPts val="0"/>
              </a:spcBef>
              <a:spcAft>
                <a:spcPts val="0"/>
              </a:spcAft>
              <a:buSzPts val="1000"/>
              <a:buFont typeface="Questrial"/>
              <a:buChar char="●"/>
            </a:pPr>
            <a:r>
              <a:rPr lang="es" sz="1000">
                <a:latin typeface="Questrial"/>
                <a:ea typeface="Questrial"/>
                <a:cs typeface="Questrial"/>
                <a:sym typeface="Questrial"/>
              </a:rPr>
              <a:t>Jika perusahaan ingin meningkatkan kepuasan pelanggan, mereka bisa fokus pada faktor-faktor yang menyebabkan pengiriman di atas 80 menit dan mencari cara untuk menguranginya.</a:t>
            </a:r>
            <a:endParaRPr sz="1000">
              <a:latin typeface="Questrial"/>
              <a:ea typeface="Questrial"/>
              <a:cs typeface="Questrial"/>
              <a:sym typeface="Quest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8"/>
          <p:cNvPicPr preferRelativeResize="0"/>
          <p:nvPr/>
        </p:nvPicPr>
        <p:blipFill>
          <a:blip r:embed="rId3">
            <a:alphaModFix/>
          </a:blip>
          <a:stretch>
            <a:fillRect/>
          </a:stretch>
        </p:blipFill>
        <p:spPr>
          <a:xfrm>
            <a:off x="227625" y="1163250"/>
            <a:ext cx="4061083" cy="3160376"/>
          </a:xfrm>
          <a:prstGeom prst="rect">
            <a:avLst/>
          </a:prstGeom>
          <a:noFill/>
          <a:ln>
            <a:noFill/>
          </a:ln>
        </p:spPr>
      </p:pic>
      <p:sp>
        <p:nvSpPr>
          <p:cNvPr id="268" name="Google Shape;268;p38"/>
          <p:cNvSpPr txBox="1"/>
          <p:nvPr>
            <p:ph type="title"/>
          </p:nvPr>
        </p:nvSpPr>
        <p:spPr>
          <a:xfrm>
            <a:off x="381775" y="216425"/>
            <a:ext cx="838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00"/>
              <a:t>faktor yang paling mempengaruhi waktu pengiriman adalah jarak, sementara faktor lainnya seperti waktu persiapan, tingkat lalu lintas, kondisi cuaca, dan pengalaman kurir memiliki pengaruh yang lebih kecil atau tidak signifikan.</a:t>
            </a:r>
            <a:endParaRPr sz="1100"/>
          </a:p>
        </p:txBody>
      </p:sp>
      <p:cxnSp>
        <p:nvCxnSpPr>
          <p:cNvPr id="269" name="Google Shape;269;p38"/>
          <p:cNvCxnSpPr/>
          <p:nvPr/>
        </p:nvCxnSpPr>
        <p:spPr>
          <a:xfrm>
            <a:off x="802850" y="740926"/>
            <a:ext cx="1826400" cy="0"/>
          </a:xfrm>
          <a:prstGeom prst="straightConnector1">
            <a:avLst/>
          </a:prstGeom>
          <a:noFill/>
          <a:ln cap="flat" cmpd="sng" w="19050">
            <a:solidFill>
              <a:schemeClr val="dk1"/>
            </a:solidFill>
            <a:prstDash val="solid"/>
            <a:round/>
            <a:headEnd len="med" w="med" type="none"/>
            <a:tailEnd len="med" w="med" type="none"/>
          </a:ln>
        </p:spPr>
      </p:cxnSp>
      <p:sp>
        <p:nvSpPr>
          <p:cNvPr id="270" name="Google Shape;270;p38"/>
          <p:cNvSpPr txBox="1"/>
          <p:nvPr/>
        </p:nvSpPr>
        <p:spPr>
          <a:xfrm>
            <a:off x="4428750" y="1057200"/>
            <a:ext cx="4421700" cy="3570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Questrial"/>
              <a:buChar char="●"/>
            </a:pPr>
            <a:r>
              <a:rPr b="1" lang="es" sz="1100">
                <a:latin typeface="Questrial"/>
                <a:ea typeface="Questrial"/>
                <a:cs typeface="Questrial"/>
                <a:sym typeface="Questrial"/>
              </a:rPr>
              <a:t>Jarak (Distance_km) dan Waktu Pengiriman (Delivery_Time_min):</a:t>
            </a:r>
            <a:r>
              <a:rPr lang="es" sz="1100">
                <a:latin typeface="Questrial"/>
                <a:ea typeface="Questrial"/>
                <a:cs typeface="Questrial"/>
                <a:sym typeface="Questrial"/>
              </a:rPr>
              <a:t> Korelasi tinggi (0.78), semakin jauh jarak pengiriman, semakin lama waktu pengiriman.</a:t>
            </a:r>
            <a:endParaRPr sz="1100">
              <a:latin typeface="Questrial"/>
              <a:ea typeface="Questrial"/>
              <a:cs typeface="Questrial"/>
              <a:sym typeface="Questrial"/>
            </a:endParaRPr>
          </a:p>
          <a:p>
            <a:pPr indent="0" lvl="0" marL="457200" rtl="0" algn="l">
              <a:spcBef>
                <a:spcPts val="0"/>
              </a:spcBef>
              <a:spcAft>
                <a:spcPts val="0"/>
              </a:spcAft>
              <a:buNone/>
            </a:pPr>
            <a:r>
              <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b="1" lang="es" sz="1100">
                <a:latin typeface="Questrial"/>
                <a:ea typeface="Questrial"/>
                <a:cs typeface="Questrial"/>
                <a:sym typeface="Questrial"/>
              </a:rPr>
              <a:t>Waktu Persiapan (Preparation_Time_min) dan Waktu Pengiriman:</a:t>
            </a:r>
            <a:r>
              <a:rPr lang="es" sz="1100">
                <a:latin typeface="Questrial"/>
                <a:ea typeface="Questrial"/>
                <a:cs typeface="Questrial"/>
                <a:sym typeface="Questrial"/>
              </a:rPr>
              <a:t> Korelasi sedang (0.31), semakin lama waktu persiapan, semakin lama total waktu pengiriman.</a:t>
            </a:r>
            <a:endParaRPr sz="1100">
              <a:latin typeface="Questrial"/>
              <a:ea typeface="Questrial"/>
              <a:cs typeface="Questrial"/>
              <a:sym typeface="Questrial"/>
            </a:endParaRPr>
          </a:p>
          <a:p>
            <a:pPr indent="0" lvl="0" marL="457200" rtl="0" algn="l">
              <a:spcBef>
                <a:spcPts val="0"/>
              </a:spcBef>
              <a:spcAft>
                <a:spcPts val="0"/>
              </a:spcAft>
              <a:buNone/>
            </a:pPr>
            <a:r>
              <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b="1" lang="es" sz="1100">
                <a:latin typeface="Questrial"/>
                <a:ea typeface="Questrial"/>
                <a:cs typeface="Questrial"/>
                <a:sym typeface="Questrial"/>
              </a:rPr>
              <a:t>Tingkat Lalu Lintas (Traffic_Level) dan Waktu Pengiriman:</a:t>
            </a:r>
            <a:r>
              <a:rPr lang="es" sz="1100">
                <a:latin typeface="Questrial"/>
                <a:ea typeface="Questrial"/>
                <a:cs typeface="Questrial"/>
                <a:sym typeface="Questrial"/>
              </a:rPr>
              <a:t> Korelasi lemah (-0.10), lalu lintas tidak berdampak signifikan pada waktu pengiriman.</a:t>
            </a:r>
            <a:endParaRPr sz="1100">
              <a:latin typeface="Questrial"/>
              <a:ea typeface="Questrial"/>
              <a:cs typeface="Questrial"/>
              <a:sym typeface="Questrial"/>
            </a:endParaRPr>
          </a:p>
          <a:p>
            <a:pPr indent="0" lvl="0" marL="457200" rtl="0" algn="l">
              <a:spcBef>
                <a:spcPts val="0"/>
              </a:spcBef>
              <a:spcAft>
                <a:spcPts val="0"/>
              </a:spcAft>
              <a:buNone/>
            </a:pPr>
            <a:r>
              <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b="1" lang="es" sz="1100">
                <a:latin typeface="Questrial"/>
                <a:ea typeface="Questrial"/>
                <a:cs typeface="Questrial"/>
                <a:sym typeface="Questrial"/>
              </a:rPr>
              <a:t>Kondisi Cuaca (Weather) dan Waktu Pengiriman:</a:t>
            </a:r>
            <a:r>
              <a:rPr lang="es" sz="1100">
                <a:latin typeface="Questrial"/>
                <a:ea typeface="Questrial"/>
                <a:cs typeface="Questrial"/>
                <a:sym typeface="Questrial"/>
              </a:rPr>
              <a:t> Korelasi rendah (0.13), cuaca tidak berpengaruh signifikan pada waktu pengiriman.</a:t>
            </a:r>
            <a:endParaRPr sz="1100">
              <a:latin typeface="Questrial"/>
              <a:ea typeface="Questrial"/>
              <a:cs typeface="Questrial"/>
              <a:sym typeface="Questrial"/>
            </a:endParaRPr>
          </a:p>
          <a:p>
            <a:pPr indent="0" lvl="0" marL="457200" rtl="0" algn="l">
              <a:spcBef>
                <a:spcPts val="0"/>
              </a:spcBef>
              <a:spcAft>
                <a:spcPts val="0"/>
              </a:spcAft>
              <a:buNone/>
            </a:pPr>
            <a:r>
              <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b="1" lang="es" sz="1100">
                <a:latin typeface="Questrial"/>
                <a:ea typeface="Questrial"/>
                <a:cs typeface="Questrial"/>
                <a:sym typeface="Questrial"/>
              </a:rPr>
              <a:t>Pengalaman Kurir (Courier_Experience_yrs) dan Waktu Pengiriman:</a:t>
            </a:r>
            <a:r>
              <a:rPr lang="es" sz="1100">
                <a:latin typeface="Questrial"/>
                <a:ea typeface="Questrial"/>
                <a:cs typeface="Questrial"/>
                <a:sym typeface="Questrial"/>
              </a:rPr>
              <a:t> Korelasi negatif lemah (-0.09), semakin berpengalaman kurir, waktu pengiriman cenderung lebih cepat.</a:t>
            </a:r>
            <a:endParaRPr sz="1100">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4584225" y="2560625"/>
            <a:ext cx="35505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400"/>
              <a:t>Modeling &amp; Evaluation</a:t>
            </a:r>
            <a:endParaRPr sz="2400"/>
          </a:p>
          <a:p>
            <a:pPr indent="0" lvl="0" marL="0" rtl="0" algn="r">
              <a:spcBef>
                <a:spcPts val="0"/>
              </a:spcBef>
              <a:spcAft>
                <a:spcPts val="0"/>
              </a:spcAft>
              <a:buNone/>
            </a:pPr>
            <a:r>
              <a:t/>
            </a:r>
            <a:endParaRPr sz="2400"/>
          </a:p>
          <a:p>
            <a:pPr indent="0" lvl="0" marL="0" rtl="0" algn="r">
              <a:spcBef>
                <a:spcPts val="0"/>
              </a:spcBef>
              <a:spcAft>
                <a:spcPts val="0"/>
              </a:spcAft>
              <a:buNone/>
            </a:pPr>
            <a:r>
              <a:t/>
            </a:r>
            <a:endParaRPr sz="2400"/>
          </a:p>
        </p:txBody>
      </p:sp>
      <p:sp>
        <p:nvSpPr>
          <p:cNvPr id="276" name="Google Shape;276;p39"/>
          <p:cNvSpPr txBox="1"/>
          <p:nvPr>
            <p:ph idx="2" type="title"/>
          </p:nvPr>
        </p:nvSpPr>
        <p:spPr>
          <a:xfrm>
            <a:off x="5999150" y="1075000"/>
            <a:ext cx="2135400" cy="149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03</a:t>
            </a:r>
            <a:endParaRPr/>
          </a:p>
        </p:txBody>
      </p:sp>
      <p:cxnSp>
        <p:nvCxnSpPr>
          <p:cNvPr id="277" name="Google Shape;277;p39"/>
          <p:cNvCxnSpPr/>
          <p:nvPr/>
        </p:nvCxnSpPr>
        <p:spPr>
          <a:xfrm>
            <a:off x="4584237" y="3512869"/>
            <a:ext cx="3439500" cy="0"/>
          </a:xfrm>
          <a:prstGeom prst="straightConnector1">
            <a:avLst/>
          </a:prstGeom>
          <a:noFill/>
          <a:ln cap="flat" cmpd="sng" w="19050">
            <a:solidFill>
              <a:schemeClr val="dk1"/>
            </a:solidFill>
            <a:prstDash val="solid"/>
            <a:round/>
            <a:headEnd len="med" w="med" type="none"/>
            <a:tailEnd len="med" w="med" type="none"/>
          </a:ln>
        </p:spPr>
      </p:cxnSp>
      <p:pic>
        <p:nvPicPr>
          <p:cNvPr id="278" name="Google Shape;278;p39"/>
          <p:cNvPicPr preferRelativeResize="0"/>
          <p:nvPr/>
        </p:nvPicPr>
        <p:blipFill rotWithShape="1">
          <a:blip r:embed="rId3">
            <a:alphaModFix/>
          </a:blip>
          <a:srcRect b="2931" l="0" r="0" t="0"/>
          <a:stretch/>
        </p:blipFill>
        <p:spPr>
          <a:xfrm>
            <a:off x="712275" y="413425"/>
            <a:ext cx="2964074" cy="43166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578875" y="107650"/>
            <a:ext cx="6070800" cy="80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2900"/>
              <a:t>Modeling</a:t>
            </a:r>
            <a:endParaRPr b="1" sz="3300"/>
          </a:p>
        </p:txBody>
      </p:sp>
      <p:graphicFrame>
        <p:nvGraphicFramePr>
          <p:cNvPr id="284" name="Google Shape;284;p40"/>
          <p:cNvGraphicFramePr/>
          <p:nvPr/>
        </p:nvGraphicFramePr>
        <p:xfrm>
          <a:off x="578863" y="319485"/>
          <a:ext cx="3000000" cy="3000000"/>
        </p:xfrm>
        <a:graphic>
          <a:graphicData uri="http://schemas.openxmlformats.org/drawingml/2006/table">
            <a:tbl>
              <a:tblPr>
                <a:noFill/>
                <a:tableStyleId>{110E07E9-76A3-4E72-AC7D-AB1B1B715FF5}</a:tableStyleId>
              </a:tblPr>
              <a:tblGrid>
                <a:gridCol w="2578100"/>
                <a:gridCol w="1802725"/>
                <a:gridCol w="1802725"/>
                <a:gridCol w="1802725"/>
              </a:tblGrid>
              <a:tr h="589175">
                <a:tc>
                  <a:txBody>
                    <a:bodyPr/>
                    <a:lstStyle/>
                    <a:p>
                      <a:pPr indent="0" lvl="0" marL="0" rtl="0" algn="l">
                        <a:spcBef>
                          <a:spcPts val="0"/>
                        </a:spcBef>
                        <a:spcAft>
                          <a:spcPts val="0"/>
                        </a:spcAft>
                        <a:buNone/>
                      </a:pPr>
                      <a:r>
                        <a:t/>
                      </a:r>
                      <a:endParaRPr b="1" sz="1500">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 sz="1500">
                          <a:solidFill>
                            <a:schemeClr val="dk1"/>
                          </a:solidFill>
                          <a:latin typeface="Questrial"/>
                          <a:ea typeface="Questrial"/>
                          <a:cs typeface="Questrial"/>
                          <a:sym typeface="Questrial"/>
                        </a:rPr>
                        <a:t>MAE</a:t>
                      </a:r>
                      <a:endParaRPr b="1" sz="1500">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 sz="1500">
                          <a:solidFill>
                            <a:schemeClr val="dk1"/>
                          </a:solidFill>
                          <a:latin typeface="Questrial"/>
                          <a:ea typeface="Questrial"/>
                          <a:cs typeface="Questrial"/>
                          <a:sym typeface="Questrial"/>
                        </a:rPr>
                        <a:t>RMSE</a:t>
                      </a:r>
                      <a:endParaRPr b="1" sz="1500">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 sz="1500">
                          <a:solidFill>
                            <a:schemeClr val="dk1"/>
                          </a:solidFill>
                          <a:latin typeface="Questrial"/>
                          <a:ea typeface="Questrial"/>
                          <a:cs typeface="Questrial"/>
                          <a:sym typeface="Questrial"/>
                        </a:rPr>
                        <a:t>R2</a:t>
                      </a:r>
                      <a:endParaRPr b="1" sz="1500">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3475">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Linear Regression</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7.27</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10.44</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0.75</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Decision Tree</a:t>
                      </a:r>
                      <a:r>
                        <a:rPr lang="es">
                          <a:solidFill>
                            <a:schemeClr val="dk1"/>
                          </a:solidFill>
                          <a:latin typeface="Nunito"/>
                          <a:ea typeface="Nunito"/>
                          <a:cs typeface="Nunito"/>
                          <a:sym typeface="Nunito"/>
                        </a:rPr>
                        <a:t> Regression</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10.11</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14.39</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0.53</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Random Forest Regression</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7.02</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9.97</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0.77</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SVR</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7.72</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11.0</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0.72</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Gradient Boosting</a:t>
                      </a:r>
                      <a:r>
                        <a:rPr lang="es">
                          <a:solidFill>
                            <a:schemeClr val="dk1"/>
                          </a:solidFill>
                          <a:latin typeface="Nunito"/>
                          <a:ea typeface="Nunito"/>
                          <a:cs typeface="Nunito"/>
                          <a:sym typeface="Nunito"/>
                        </a:rPr>
                        <a:t> Regression</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6.59</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9.40</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0.80</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XG Boost</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7.22</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10.12</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0.77</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LightGBM</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7.04</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9.81</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0.78</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85" name="Google Shape;285;p40"/>
          <p:cNvSpPr txBox="1"/>
          <p:nvPr/>
        </p:nvSpPr>
        <p:spPr>
          <a:xfrm>
            <a:off x="539575" y="4356025"/>
            <a:ext cx="802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 Best Model Sebelum Tuning: Gradient Boosting Regression dengan MAE = 6.59, RMSE = 9.40, dan R² = 0.80.</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578850" y="52750"/>
            <a:ext cx="6070800" cy="85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2100"/>
              <a:t>Hyperparameter </a:t>
            </a:r>
            <a:endParaRPr b="1" sz="2100"/>
          </a:p>
          <a:p>
            <a:pPr indent="0" lvl="0" marL="0" rtl="0" algn="l">
              <a:spcBef>
                <a:spcPts val="0"/>
              </a:spcBef>
              <a:spcAft>
                <a:spcPts val="0"/>
              </a:spcAft>
              <a:buNone/>
            </a:pPr>
            <a:r>
              <a:rPr b="1" lang="es" sz="2100"/>
              <a:t>Tuning</a:t>
            </a:r>
            <a:endParaRPr b="1" sz="2100"/>
          </a:p>
        </p:txBody>
      </p:sp>
      <p:graphicFrame>
        <p:nvGraphicFramePr>
          <p:cNvPr id="291" name="Google Shape;291;p41"/>
          <p:cNvGraphicFramePr/>
          <p:nvPr/>
        </p:nvGraphicFramePr>
        <p:xfrm>
          <a:off x="578850" y="319485"/>
          <a:ext cx="3000000" cy="3000000"/>
        </p:xfrm>
        <a:graphic>
          <a:graphicData uri="http://schemas.openxmlformats.org/drawingml/2006/table">
            <a:tbl>
              <a:tblPr>
                <a:noFill/>
                <a:tableStyleId>{110E07E9-76A3-4E72-AC7D-AB1B1B715FF5}</a:tableStyleId>
              </a:tblPr>
              <a:tblGrid>
                <a:gridCol w="2578100"/>
                <a:gridCol w="1802725"/>
                <a:gridCol w="1802725"/>
                <a:gridCol w="1802725"/>
              </a:tblGrid>
              <a:tr h="589175">
                <a:tc>
                  <a:txBody>
                    <a:bodyPr/>
                    <a:lstStyle/>
                    <a:p>
                      <a:pPr indent="0" lvl="0" marL="0" rtl="0" algn="l">
                        <a:spcBef>
                          <a:spcPts val="0"/>
                        </a:spcBef>
                        <a:spcAft>
                          <a:spcPts val="0"/>
                        </a:spcAft>
                        <a:buNone/>
                      </a:pPr>
                      <a:r>
                        <a:t/>
                      </a:r>
                      <a:endParaRPr b="1" sz="1500">
                        <a:solidFill>
                          <a:schemeClr val="dk1"/>
                        </a:solidFill>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 sz="1500">
                          <a:solidFill>
                            <a:schemeClr val="dk1"/>
                          </a:solidFill>
                          <a:latin typeface="Questrial"/>
                          <a:ea typeface="Questrial"/>
                          <a:cs typeface="Questrial"/>
                          <a:sym typeface="Questrial"/>
                        </a:rPr>
                        <a:t>MAE</a:t>
                      </a:r>
                      <a:endParaRPr b="1" sz="1500">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 sz="1500">
                          <a:solidFill>
                            <a:schemeClr val="dk1"/>
                          </a:solidFill>
                          <a:latin typeface="Questrial"/>
                          <a:ea typeface="Questrial"/>
                          <a:cs typeface="Questrial"/>
                          <a:sym typeface="Questrial"/>
                        </a:rPr>
                        <a:t>RMSE</a:t>
                      </a:r>
                      <a:endParaRPr b="1" sz="1500">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 sz="1500">
                          <a:solidFill>
                            <a:schemeClr val="dk1"/>
                          </a:solidFill>
                          <a:latin typeface="Questrial"/>
                          <a:ea typeface="Questrial"/>
                          <a:cs typeface="Questrial"/>
                          <a:sym typeface="Questrial"/>
                        </a:rPr>
                        <a:t>R2</a:t>
                      </a:r>
                      <a:endParaRPr b="1" sz="1500">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3475">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Linear Regression</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gridSpan="3">
                  <a:txBody>
                    <a:bodyPr/>
                    <a:lstStyle/>
                    <a:p>
                      <a:pPr indent="0" lvl="0" marL="0" rtl="0" algn="ctr">
                        <a:spcBef>
                          <a:spcPts val="0"/>
                        </a:spcBef>
                        <a:spcAft>
                          <a:spcPts val="0"/>
                        </a:spcAft>
                        <a:buNone/>
                      </a:pPr>
                      <a:r>
                        <a:rPr lang="es" sz="900">
                          <a:latin typeface="Questrial"/>
                          <a:ea typeface="Questrial"/>
                          <a:cs typeface="Questrial"/>
                          <a:sym typeface="Questrial"/>
                        </a:rPr>
                        <a:t>tidak memiliki banyak hyperparameter yang dapat disesuaikan seperti model machine learning lainnya</a:t>
                      </a:r>
                      <a:endParaRPr sz="900">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hMerge="1"/>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Decision Tree Regression</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8.83</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12.04</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0.67</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Random Forest Regression</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Questrial"/>
                          <a:ea typeface="Questrial"/>
                          <a:cs typeface="Questrial"/>
                          <a:sym typeface="Questrial"/>
                        </a:rPr>
                        <a:t>6.87</a:t>
                      </a:r>
                      <a:endParaRPr>
                        <a:solidFill>
                          <a:schemeClr val="dk1"/>
                        </a:solidFill>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9.83</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0.78</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SVR</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7.29</a:t>
                      </a:r>
                      <a:endParaRPr>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10.49</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0.75</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Gradient Boosting Regression</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6.60</a:t>
                      </a:r>
                      <a:endParaRPr>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9.42</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0.80</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XG Boost</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6.57</a:t>
                      </a:r>
                      <a:endParaRPr>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9.44</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0.80</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2050">
                <a:tc>
                  <a:txBody>
                    <a:bodyPr/>
                    <a:lstStyle/>
                    <a:p>
                      <a:pPr indent="0" lvl="0" marL="0" rtl="0" algn="l">
                        <a:lnSpc>
                          <a:spcPct val="115000"/>
                        </a:lnSpc>
                        <a:spcBef>
                          <a:spcPts val="0"/>
                        </a:spcBef>
                        <a:spcAft>
                          <a:spcPts val="0"/>
                        </a:spcAft>
                        <a:buNone/>
                      </a:pPr>
                      <a:r>
                        <a:rPr lang="es">
                          <a:solidFill>
                            <a:schemeClr val="dk1"/>
                          </a:solidFill>
                          <a:latin typeface="Nunito"/>
                          <a:ea typeface="Nunito"/>
                          <a:cs typeface="Nunito"/>
                          <a:sym typeface="Nunito"/>
                        </a:rPr>
                        <a:t>LightGBM</a:t>
                      </a:r>
                      <a:endParaRPr>
                        <a:solidFill>
                          <a:schemeClr val="dk1"/>
                        </a:solidFill>
                        <a:latin typeface="Nunito"/>
                        <a:ea typeface="Nunito"/>
                        <a:cs typeface="Nunito"/>
                        <a:sym typeface="Nuni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6.39</a:t>
                      </a:r>
                      <a:endParaRPr>
                        <a:latin typeface="Questrial"/>
                        <a:ea typeface="Questrial"/>
                        <a:cs typeface="Questrial"/>
                        <a:sym typeface="Questria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9.23</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Questrial"/>
                          <a:ea typeface="Questrial"/>
                          <a:cs typeface="Questrial"/>
                          <a:sym typeface="Questrial"/>
                        </a:rPr>
                        <a:t>0.80</a:t>
                      </a:r>
                      <a:endParaRPr>
                        <a:latin typeface="Questrial"/>
                        <a:ea typeface="Questrial"/>
                        <a:cs typeface="Questrial"/>
                        <a:sym typeface="Questrial"/>
                      </a:endParaRPr>
                    </a:p>
                  </a:txBody>
                  <a:tcPr marT="91425" marB="91425" marR="91425" marL="91425" anchor="ctr">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92" name="Google Shape;292;p41"/>
          <p:cNvSpPr txBox="1"/>
          <p:nvPr/>
        </p:nvSpPr>
        <p:spPr>
          <a:xfrm>
            <a:off x="539575" y="4356025"/>
            <a:ext cx="80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 Best Model Setelah Tuning: LightGBM dengan MAE = 6.39, RMSE = 9.23, dan R² = 0.80.</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720000" y="216425"/>
            <a:ext cx="796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t>Visualisasi performa Best Model</a:t>
            </a:r>
            <a:endParaRPr sz="2100"/>
          </a:p>
        </p:txBody>
      </p:sp>
      <p:cxnSp>
        <p:nvCxnSpPr>
          <p:cNvPr id="298" name="Google Shape;298;p42"/>
          <p:cNvCxnSpPr/>
          <p:nvPr/>
        </p:nvCxnSpPr>
        <p:spPr>
          <a:xfrm>
            <a:off x="802850" y="740926"/>
            <a:ext cx="1826400" cy="0"/>
          </a:xfrm>
          <a:prstGeom prst="straightConnector1">
            <a:avLst/>
          </a:prstGeom>
          <a:noFill/>
          <a:ln cap="flat" cmpd="sng" w="19050">
            <a:solidFill>
              <a:schemeClr val="dk1"/>
            </a:solidFill>
            <a:prstDash val="solid"/>
            <a:round/>
            <a:headEnd len="med" w="med" type="none"/>
            <a:tailEnd len="med" w="med" type="none"/>
          </a:ln>
        </p:spPr>
      </p:cxnSp>
      <p:pic>
        <p:nvPicPr>
          <p:cNvPr id="299" name="Google Shape;299;p42"/>
          <p:cNvPicPr preferRelativeResize="0"/>
          <p:nvPr/>
        </p:nvPicPr>
        <p:blipFill>
          <a:blip r:embed="rId3">
            <a:alphaModFix/>
          </a:blip>
          <a:stretch>
            <a:fillRect/>
          </a:stretch>
        </p:blipFill>
        <p:spPr>
          <a:xfrm>
            <a:off x="432700" y="789125"/>
            <a:ext cx="4014914" cy="4049575"/>
          </a:xfrm>
          <a:prstGeom prst="rect">
            <a:avLst/>
          </a:prstGeom>
          <a:noFill/>
          <a:ln>
            <a:noFill/>
          </a:ln>
        </p:spPr>
      </p:pic>
      <p:pic>
        <p:nvPicPr>
          <p:cNvPr id="300" name="Google Shape;300;p42"/>
          <p:cNvPicPr preferRelativeResize="0"/>
          <p:nvPr/>
        </p:nvPicPr>
        <p:blipFill>
          <a:blip r:embed="rId4">
            <a:alphaModFix/>
          </a:blip>
          <a:stretch>
            <a:fillRect/>
          </a:stretch>
        </p:blipFill>
        <p:spPr>
          <a:xfrm>
            <a:off x="4584914" y="2490200"/>
            <a:ext cx="4104286" cy="2293715"/>
          </a:xfrm>
          <a:prstGeom prst="rect">
            <a:avLst/>
          </a:prstGeom>
          <a:noFill/>
          <a:ln>
            <a:noFill/>
          </a:ln>
        </p:spPr>
      </p:pic>
      <p:sp>
        <p:nvSpPr>
          <p:cNvPr id="301" name="Google Shape;301;p42"/>
          <p:cNvSpPr txBox="1"/>
          <p:nvPr/>
        </p:nvSpPr>
        <p:spPr>
          <a:xfrm>
            <a:off x="4584925" y="651700"/>
            <a:ext cx="4314600" cy="184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900"/>
              <a:t>Karena </a:t>
            </a:r>
            <a:r>
              <a:rPr b="1" lang="es" sz="900"/>
              <a:t>LightGBM setelah tuning memiliki MAE dan RMSE lebih kecil</a:t>
            </a:r>
            <a:r>
              <a:rPr lang="es" sz="900"/>
              <a:t> dibandingkan Gradient Boosting sebelum tuning, maka </a:t>
            </a:r>
            <a:r>
              <a:rPr b="1" lang="es" sz="900"/>
              <a:t>LightGBM setelah tuning adalah model terbaik secara keseluruhan</a:t>
            </a:r>
            <a:r>
              <a:rPr lang="es" sz="900"/>
              <a:t>.</a:t>
            </a:r>
            <a:endParaRPr sz="900"/>
          </a:p>
          <a:p>
            <a:pPr indent="0" lvl="0" marL="0" rtl="0" algn="l">
              <a:lnSpc>
                <a:spcPct val="115000"/>
              </a:lnSpc>
              <a:spcBef>
                <a:spcPts val="1400"/>
              </a:spcBef>
              <a:spcAft>
                <a:spcPts val="0"/>
              </a:spcAft>
              <a:buNone/>
            </a:pPr>
            <a:r>
              <a:rPr b="1" lang="es" sz="1100"/>
              <a:t>🎯 Kesimpulan Akhir: Best Model = LightGBM (setelah Hyperparameter Tuning)</a:t>
            </a:r>
            <a:endParaRPr b="1" sz="1100"/>
          </a:p>
          <a:p>
            <a:pPr indent="0" lvl="0" marL="0" rtl="0" algn="l">
              <a:lnSpc>
                <a:spcPct val="115000"/>
              </a:lnSpc>
              <a:spcBef>
                <a:spcPts val="1200"/>
              </a:spcBef>
              <a:spcAft>
                <a:spcPts val="1200"/>
              </a:spcAft>
              <a:buNone/>
            </a:pPr>
            <a:r>
              <a:rPr lang="es" sz="900"/>
              <a:t>LightGBM memiliki performa terbaik setelah dilakukan tuning, dengan MAE = </a:t>
            </a:r>
            <a:r>
              <a:rPr b="1" lang="es" sz="900"/>
              <a:t>6.39</a:t>
            </a:r>
            <a:r>
              <a:rPr lang="es" sz="900"/>
              <a:t>, RMSE = </a:t>
            </a:r>
            <a:r>
              <a:rPr b="1" lang="es" sz="900"/>
              <a:t>9.23</a:t>
            </a:r>
            <a:r>
              <a:rPr lang="es" sz="900"/>
              <a:t>, dan R² = </a:t>
            </a:r>
            <a:r>
              <a:rPr b="1" lang="es" sz="900"/>
              <a:t>0.80</a:t>
            </a:r>
            <a:r>
              <a:rPr lang="es" sz="900"/>
              <a:t>, sehingga ini adalah model yang paling optimal untuk digunakan. 🚀</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720000" y="216425"/>
            <a:ext cx="318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t>Testing </a:t>
            </a:r>
            <a:r>
              <a:rPr lang="es" sz="2100"/>
              <a:t>performa Model</a:t>
            </a:r>
            <a:endParaRPr sz="2100"/>
          </a:p>
        </p:txBody>
      </p:sp>
      <p:cxnSp>
        <p:nvCxnSpPr>
          <p:cNvPr id="307" name="Google Shape;307;p43"/>
          <p:cNvCxnSpPr/>
          <p:nvPr/>
        </p:nvCxnSpPr>
        <p:spPr>
          <a:xfrm>
            <a:off x="802850" y="740926"/>
            <a:ext cx="1826400" cy="0"/>
          </a:xfrm>
          <a:prstGeom prst="straightConnector1">
            <a:avLst/>
          </a:prstGeom>
          <a:noFill/>
          <a:ln cap="flat" cmpd="sng" w="19050">
            <a:solidFill>
              <a:schemeClr val="dk1"/>
            </a:solidFill>
            <a:prstDash val="solid"/>
            <a:round/>
            <a:headEnd len="med" w="med" type="none"/>
            <a:tailEnd len="med" w="med" type="none"/>
          </a:ln>
        </p:spPr>
      </p:cxnSp>
      <p:sp>
        <p:nvSpPr>
          <p:cNvPr id="308" name="Google Shape;308;p43"/>
          <p:cNvSpPr txBox="1"/>
          <p:nvPr/>
        </p:nvSpPr>
        <p:spPr>
          <a:xfrm>
            <a:off x="4183475" y="302675"/>
            <a:ext cx="40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Questrial"/>
                <a:ea typeface="Questrial"/>
                <a:cs typeface="Questrial"/>
                <a:sym typeface="Questrial"/>
              </a:rPr>
              <a:t>Link Streamlit</a:t>
            </a:r>
            <a:endParaRPr>
              <a:solidFill>
                <a:schemeClr val="dk1"/>
              </a:solidFill>
              <a:latin typeface="Questrial"/>
              <a:ea typeface="Questrial"/>
              <a:cs typeface="Questrial"/>
              <a:sym typeface="Questrial"/>
            </a:endParaRPr>
          </a:p>
        </p:txBody>
      </p:sp>
      <p:pic>
        <p:nvPicPr>
          <p:cNvPr id="309" name="Google Shape;309;p43"/>
          <p:cNvPicPr preferRelativeResize="0"/>
          <p:nvPr/>
        </p:nvPicPr>
        <p:blipFill>
          <a:blip r:embed="rId3">
            <a:alphaModFix/>
          </a:blip>
          <a:stretch>
            <a:fillRect/>
          </a:stretch>
        </p:blipFill>
        <p:spPr>
          <a:xfrm>
            <a:off x="645263" y="789125"/>
            <a:ext cx="7853472" cy="4049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8" type="title"/>
          </p:nvPr>
        </p:nvSpPr>
        <p:spPr>
          <a:xfrm>
            <a:off x="720000" y="365913"/>
            <a:ext cx="19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agenda</a:t>
            </a:r>
            <a:endParaRPr/>
          </a:p>
        </p:txBody>
      </p:sp>
      <p:sp>
        <p:nvSpPr>
          <p:cNvPr id="147" name="Google Shape;147;p26"/>
          <p:cNvSpPr txBox="1"/>
          <p:nvPr>
            <p:ph idx="2" type="title"/>
          </p:nvPr>
        </p:nvSpPr>
        <p:spPr>
          <a:xfrm>
            <a:off x="5560250" y="1132568"/>
            <a:ext cx="30861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Data Understanding</a:t>
            </a:r>
            <a:endParaRPr sz="2000"/>
          </a:p>
        </p:txBody>
      </p:sp>
      <p:sp>
        <p:nvSpPr>
          <p:cNvPr id="148" name="Google Shape;148;p26"/>
          <p:cNvSpPr txBox="1"/>
          <p:nvPr>
            <p:ph idx="4" type="title"/>
          </p:nvPr>
        </p:nvSpPr>
        <p:spPr>
          <a:xfrm>
            <a:off x="5571350" y="1784175"/>
            <a:ext cx="34893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Data Preprocessing &amp; </a:t>
            </a:r>
            <a:r>
              <a:rPr lang="es" sz="2000"/>
              <a:t>Exploratory Data Analysis (EDA)</a:t>
            </a:r>
            <a:endParaRPr sz="2000"/>
          </a:p>
          <a:p>
            <a:pPr indent="0" lvl="0" marL="0" rtl="0" algn="l">
              <a:spcBef>
                <a:spcPts val="0"/>
              </a:spcBef>
              <a:spcAft>
                <a:spcPts val="0"/>
              </a:spcAft>
              <a:buNone/>
            </a:pPr>
            <a:r>
              <a:t/>
            </a:r>
            <a:endParaRPr sz="2000"/>
          </a:p>
        </p:txBody>
      </p:sp>
      <p:sp>
        <p:nvSpPr>
          <p:cNvPr id="149" name="Google Shape;149;p26"/>
          <p:cNvSpPr txBox="1"/>
          <p:nvPr>
            <p:ph idx="6" type="title"/>
          </p:nvPr>
        </p:nvSpPr>
        <p:spPr>
          <a:xfrm>
            <a:off x="5571350" y="2966968"/>
            <a:ext cx="30639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Modeling &amp; Evaluation</a:t>
            </a:r>
            <a:endParaRPr sz="2200"/>
          </a:p>
        </p:txBody>
      </p:sp>
      <p:sp>
        <p:nvSpPr>
          <p:cNvPr id="150" name="Google Shape;150;p26"/>
          <p:cNvSpPr txBox="1"/>
          <p:nvPr>
            <p:ph idx="13" type="title"/>
          </p:nvPr>
        </p:nvSpPr>
        <p:spPr>
          <a:xfrm>
            <a:off x="4288725" y="1833338"/>
            <a:ext cx="1031700" cy="7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02</a:t>
            </a:r>
            <a:endParaRPr sz="3500"/>
          </a:p>
        </p:txBody>
      </p:sp>
      <p:sp>
        <p:nvSpPr>
          <p:cNvPr id="151" name="Google Shape;151;p26"/>
          <p:cNvSpPr txBox="1"/>
          <p:nvPr>
            <p:ph idx="14" type="title"/>
          </p:nvPr>
        </p:nvSpPr>
        <p:spPr>
          <a:xfrm>
            <a:off x="4288725" y="1008675"/>
            <a:ext cx="1031700" cy="7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01</a:t>
            </a:r>
            <a:endParaRPr sz="3500"/>
          </a:p>
        </p:txBody>
      </p:sp>
      <p:sp>
        <p:nvSpPr>
          <p:cNvPr id="152" name="Google Shape;152;p26"/>
          <p:cNvSpPr txBox="1"/>
          <p:nvPr>
            <p:ph idx="15" type="title"/>
          </p:nvPr>
        </p:nvSpPr>
        <p:spPr>
          <a:xfrm>
            <a:off x="4288725" y="2843075"/>
            <a:ext cx="1031700" cy="7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03</a:t>
            </a:r>
            <a:endParaRPr sz="3500"/>
          </a:p>
        </p:txBody>
      </p:sp>
      <p:pic>
        <p:nvPicPr>
          <p:cNvPr id="153" name="Google Shape;153;p26"/>
          <p:cNvPicPr preferRelativeResize="0"/>
          <p:nvPr/>
        </p:nvPicPr>
        <p:blipFill rotWithShape="1">
          <a:blip r:embed="rId3">
            <a:alphaModFix/>
          </a:blip>
          <a:srcRect b="0" l="0" r="0" t="22952"/>
          <a:stretch/>
        </p:blipFill>
        <p:spPr>
          <a:xfrm>
            <a:off x="747100" y="1560859"/>
            <a:ext cx="2632501" cy="3043139"/>
          </a:xfrm>
          <a:prstGeom prst="rect">
            <a:avLst/>
          </a:prstGeom>
          <a:noFill/>
          <a:ln>
            <a:noFill/>
          </a:ln>
        </p:spPr>
      </p:pic>
      <p:cxnSp>
        <p:nvCxnSpPr>
          <p:cNvPr id="154" name="Google Shape;154;p26"/>
          <p:cNvCxnSpPr/>
          <p:nvPr/>
        </p:nvCxnSpPr>
        <p:spPr>
          <a:xfrm>
            <a:off x="802850" y="1045726"/>
            <a:ext cx="1688100" cy="0"/>
          </a:xfrm>
          <a:prstGeom prst="straightConnector1">
            <a:avLst/>
          </a:prstGeom>
          <a:noFill/>
          <a:ln cap="flat" cmpd="sng" w="19050">
            <a:solidFill>
              <a:schemeClr val="dk1"/>
            </a:solidFill>
            <a:prstDash val="solid"/>
            <a:round/>
            <a:headEnd len="med" w="med" type="none"/>
            <a:tailEnd len="med" w="med" type="none"/>
          </a:ln>
        </p:spPr>
      </p:cxnSp>
      <p:cxnSp>
        <p:nvCxnSpPr>
          <p:cNvPr id="155" name="Google Shape;155;p26"/>
          <p:cNvCxnSpPr/>
          <p:nvPr/>
        </p:nvCxnSpPr>
        <p:spPr>
          <a:xfrm>
            <a:off x="4470050" y="1654275"/>
            <a:ext cx="737400" cy="0"/>
          </a:xfrm>
          <a:prstGeom prst="straightConnector1">
            <a:avLst/>
          </a:prstGeom>
          <a:noFill/>
          <a:ln cap="flat" cmpd="sng" w="19050">
            <a:solidFill>
              <a:schemeClr val="dk1"/>
            </a:solidFill>
            <a:prstDash val="solid"/>
            <a:round/>
            <a:headEnd len="med" w="med" type="none"/>
            <a:tailEnd len="med" w="med" type="none"/>
          </a:ln>
        </p:spPr>
      </p:cxnSp>
      <p:cxnSp>
        <p:nvCxnSpPr>
          <p:cNvPr id="156" name="Google Shape;156;p26"/>
          <p:cNvCxnSpPr/>
          <p:nvPr/>
        </p:nvCxnSpPr>
        <p:spPr>
          <a:xfrm>
            <a:off x="4470050" y="2508013"/>
            <a:ext cx="737400" cy="0"/>
          </a:xfrm>
          <a:prstGeom prst="straightConnector1">
            <a:avLst/>
          </a:prstGeom>
          <a:noFill/>
          <a:ln cap="flat" cmpd="sng" w="19050">
            <a:solidFill>
              <a:schemeClr val="dk1"/>
            </a:solidFill>
            <a:prstDash val="solid"/>
            <a:round/>
            <a:headEnd len="med" w="med" type="none"/>
            <a:tailEnd len="med" w="med" type="none"/>
          </a:ln>
        </p:spPr>
      </p:cxnSp>
      <p:cxnSp>
        <p:nvCxnSpPr>
          <p:cNvPr id="157" name="Google Shape;157;p26"/>
          <p:cNvCxnSpPr/>
          <p:nvPr/>
        </p:nvCxnSpPr>
        <p:spPr>
          <a:xfrm>
            <a:off x="4470050" y="3468850"/>
            <a:ext cx="737400" cy="0"/>
          </a:xfrm>
          <a:prstGeom prst="straightConnector1">
            <a:avLst/>
          </a:prstGeom>
          <a:noFill/>
          <a:ln cap="flat" cmpd="sng" w="19050">
            <a:solidFill>
              <a:schemeClr val="dk1"/>
            </a:solidFill>
            <a:prstDash val="solid"/>
            <a:round/>
            <a:headEnd len="med" w="med" type="none"/>
            <a:tailEnd len="med" w="med" type="none"/>
          </a:ln>
        </p:spPr>
      </p:cxnSp>
      <p:pic>
        <p:nvPicPr>
          <p:cNvPr id="158" name="Google Shape;158;p26"/>
          <p:cNvPicPr preferRelativeResize="0"/>
          <p:nvPr/>
        </p:nvPicPr>
        <p:blipFill>
          <a:blip r:embed="rId4">
            <a:alphaModFix/>
          </a:blip>
          <a:stretch>
            <a:fillRect/>
          </a:stretch>
        </p:blipFill>
        <p:spPr>
          <a:xfrm>
            <a:off x="747100" y="1074375"/>
            <a:ext cx="2686450" cy="3540350"/>
          </a:xfrm>
          <a:prstGeom prst="rect">
            <a:avLst/>
          </a:prstGeom>
          <a:noFill/>
          <a:ln>
            <a:noFill/>
          </a:ln>
        </p:spPr>
      </p:pic>
      <p:sp>
        <p:nvSpPr>
          <p:cNvPr id="159" name="Google Shape;159;p26"/>
          <p:cNvSpPr txBox="1"/>
          <p:nvPr>
            <p:ph idx="6" type="title"/>
          </p:nvPr>
        </p:nvSpPr>
        <p:spPr>
          <a:xfrm>
            <a:off x="5571350" y="3775343"/>
            <a:ext cx="30639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Conclusion</a:t>
            </a:r>
            <a:r>
              <a:rPr lang="es" sz="2200"/>
              <a:t> Recommendation</a:t>
            </a:r>
            <a:endParaRPr sz="2200"/>
          </a:p>
        </p:txBody>
      </p:sp>
      <p:sp>
        <p:nvSpPr>
          <p:cNvPr id="160" name="Google Shape;160;p26"/>
          <p:cNvSpPr txBox="1"/>
          <p:nvPr>
            <p:ph idx="15" type="title"/>
          </p:nvPr>
        </p:nvSpPr>
        <p:spPr>
          <a:xfrm>
            <a:off x="4288725" y="3677275"/>
            <a:ext cx="1031700" cy="7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500"/>
              <a:t>04</a:t>
            </a:r>
            <a:endParaRPr sz="3500"/>
          </a:p>
        </p:txBody>
      </p:sp>
      <p:cxnSp>
        <p:nvCxnSpPr>
          <p:cNvPr id="161" name="Google Shape;161;p26"/>
          <p:cNvCxnSpPr/>
          <p:nvPr/>
        </p:nvCxnSpPr>
        <p:spPr>
          <a:xfrm>
            <a:off x="4470050" y="4303050"/>
            <a:ext cx="7374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ph type="title"/>
          </p:nvPr>
        </p:nvSpPr>
        <p:spPr>
          <a:xfrm>
            <a:off x="4117025" y="2560625"/>
            <a:ext cx="40176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400"/>
              <a:t>Conclusion Recommendation</a:t>
            </a:r>
            <a:endParaRPr sz="2400"/>
          </a:p>
        </p:txBody>
      </p:sp>
      <p:sp>
        <p:nvSpPr>
          <p:cNvPr id="315" name="Google Shape;315;p44"/>
          <p:cNvSpPr txBox="1"/>
          <p:nvPr>
            <p:ph idx="2" type="title"/>
          </p:nvPr>
        </p:nvSpPr>
        <p:spPr>
          <a:xfrm>
            <a:off x="5999150" y="1075000"/>
            <a:ext cx="2135400" cy="149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04</a:t>
            </a:r>
            <a:endParaRPr/>
          </a:p>
        </p:txBody>
      </p:sp>
      <p:cxnSp>
        <p:nvCxnSpPr>
          <p:cNvPr id="316" name="Google Shape;316;p44"/>
          <p:cNvCxnSpPr/>
          <p:nvPr/>
        </p:nvCxnSpPr>
        <p:spPr>
          <a:xfrm>
            <a:off x="4584237" y="3512869"/>
            <a:ext cx="3439500" cy="0"/>
          </a:xfrm>
          <a:prstGeom prst="straightConnector1">
            <a:avLst/>
          </a:prstGeom>
          <a:noFill/>
          <a:ln cap="flat" cmpd="sng" w="19050">
            <a:solidFill>
              <a:schemeClr val="dk1"/>
            </a:solidFill>
            <a:prstDash val="solid"/>
            <a:round/>
            <a:headEnd len="med" w="med" type="none"/>
            <a:tailEnd len="med" w="med" type="none"/>
          </a:ln>
        </p:spPr>
      </p:cxnSp>
      <p:pic>
        <p:nvPicPr>
          <p:cNvPr id="317" name="Google Shape;317;p44"/>
          <p:cNvPicPr preferRelativeResize="0"/>
          <p:nvPr/>
        </p:nvPicPr>
        <p:blipFill rotWithShape="1">
          <a:blip r:embed="rId3">
            <a:alphaModFix/>
          </a:blip>
          <a:srcRect b="2931" l="0" r="0" t="0"/>
          <a:stretch/>
        </p:blipFill>
        <p:spPr>
          <a:xfrm>
            <a:off x="712275" y="413425"/>
            <a:ext cx="2964074" cy="43166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a:t>
            </a:r>
            <a:endParaRPr b="0"/>
          </a:p>
        </p:txBody>
      </p:sp>
      <p:sp>
        <p:nvSpPr>
          <p:cNvPr id="323" name="Google Shape;323;p45"/>
          <p:cNvSpPr txBox="1"/>
          <p:nvPr>
            <p:ph idx="1" type="body"/>
          </p:nvPr>
        </p:nvSpPr>
        <p:spPr>
          <a:xfrm>
            <a:off x="941825" y="1202500"/>
            <a:ext cx="7194000" cy="33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Berdasarkan analisis data pengiriman makanan, ditemukan bahwa cuaca, tingkat lalu lintas, dan waktu dalam sehari memiliki dampak signifikan terhadap waktu pengiriman. Cuaca buruk seperti hujan dan kabut cenderung meningkatkan waktu pengiriman, sementara lalu lintas padat juga berkontribusi pada keterlambatan pengiriman. Waktu pengiriman bervariasi sepanjang hari, dengan malam hari menunjukkan variabilitas yang lebih rendah dibandingkan pagi dan siang.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Selain itu, jarak pengiriman memiliki korelasi positif yang cukup kuat dengan waktu pengiriman, menunjukkan bahwa semakin jauh jaraknya, semakin lama waktu pengiriman yang dibutuhkan. Pengalaman kurir juga berpengaruh, di mana kurir dengan lebih banyak pengalaman cenderung memiliki waktu pengiriman yang lebih singkat. Jenis kendaraan yang digunakan turut memainkan peran penting, dengan skuter umumnya lebih cepat dalam mengantarkan makanan dibandingkan dengan sepeda atau kendaraan lain.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Secara keseluruhan, faktor eksternal seperti cuaca, lalu lintas, dan jenis kendaraan harus dipertimbangkan dalam optimasi layanan pengiriman makanan untuk meningkatkan efisiensi dan ketepatan waktu pengantaran.</a:t>
            </a:r>
            <a:endParaRPr>
              <a:solidFill>
                <a:schemeClr val="dk1"/>
              </a:solidFill>
            </a:endParaRPr>
          </a:p>
        </p:txBody>
      </p:sp>
      <p:cxnSp>
        <p:nvCxnSpPr>
          <p:cNvPr id="324" name="Google Shape;324;p45"/>
          <p:cNvCxnSpPr/>
          <p:nvPr/>
        </p:nvCxnSpPr>
        <p:spPr>
          <a:xfrm>
            <a:off x="805925" y="1045726"/>
            <a:ext cx="54438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 Pertanyaan</a:t>
            </a:r>
            <a:endParaRPr b="0"/>
          </a:p>
        </p:txBody>
      </p:sp>
      <p:sp>
        <p:nvSpPr>
          <p:cNvPr id="330" name="Google Shape;330;p46"/>
          <p:cNvSpPr txBox="1"/>
          <p:nvPr>
            <p:ph idx="1" type="body"/>
          </p:nvPr>
        </p:nvSpPr>
        <p:spPr>
          <a:xfrm>
            <a:off x="941825" y="1050100"/>
            <a:ext cx="7194000" cy="37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Conclusion Pertanyaan 1</a:t>
            </a:r>
            <a:r>
              <a:rPr lang="es">
                <a:solidFill>
                  <a:schemeClr val="dk1"/>
                </a:solidFill>
              </a:rPr>
              <a:t>: Bagaimana faktor-faktor seperti cuaca, tingkat lalu lintas, dan waktu dalam sehari mempengaruhi waktu pengiriman makanan?  </a:t>
            </a:r>
            <a:endParaRPr>
              <a:solidFill>
                <a:schemeClr val="dk1"/>
              </a:solidFill>
            </a:endParaRPr>
          </a:p>
          <a:p>
            <a:pPr indent="0" lvl="0" marL="0" rtl="0" algn="l">
              <a:spcBef>
                <a:spcPts val="0"/>
              </a:spcBef>
              <a:spcAft>
                <a:spcPts val="0"/>
              </a:spcAft>
              <a:buNone/>
            </a:pPr>
            <a:r>
              <a:rPr lang="es">
                <a:solidFill>
                  <a:schemeClr val="dk1"/>
                </a:solidFill>
              </a:rPr>
              <a:t>Faktor Eksternal Mempengaruhi Waktu Pengiriman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
                <a:solidFill>
                  <a:schemeClr val="dk1"/>
                </a:solidFill>
              </a:rPr>
              <a:t>* Cuaca buruk seperti hujan dan kabut cenderung meningkatkan waktu pengiriman.</a:t>
            </a:r>
            <a:endParaRPr>
              <a:solidFill>
                <a:schemeClr val="dk1"/>
              </a:solidFill>
            </a:endParaRPr>
          </a:p>
          <a:p>
            <a:pPr indent="0" lvl="0" marL="457200" rtl="0" algn="l">
              <a:spcBef>
                <a:spcPts val="0"/>
              </a:spcBef>
              <a:spcAft>
                <a:spcPts val="0"/>
              </a:spcAft>
              <a:buNone/>
            </a:pPr>
            <a:r>
              <a:rPr lang="es">
                <a:solidFill>
                  <a:schemeClr val="dk1"/>
                </a:solidFill>
              </a:rPr>
              <a:t>* Lalu lintas padat memperlambat pengiriman secara signifikan.</a:t>
            </a:r>
            <a:endParaRPr>
              <a:solidFill>
                <a:schemeClr val="dk1"/>
              </a:solidFill>
            </a:endParaRPr>
          </a:p>
          <a:p>
            <a:pPr indent="0" lvl="0" marL="457200" rtl="0" algn="l">
              <a:spcBef>
                <a:spcPts val="0"/>
              </a:spcBef>
              <a:spcAft>
                <a:spcPts val="0"/>
              </a:spcAft>
              <a:buNone/>
            </a:pPr>
            <a:r>
              <a:rPr lang="es">
                <a:solidFill>
                  <a:schemeClr val="dk1"/>
                </a:solidFill>
              </a:rPr>
              <a:t>* Waktu dalam sehari juga berpengaruh, di mana pengiriman pada malam hari lebih stabil dibandingkan pagi dan siang.</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s">
                <a:solidFill>
                  <a:schemeClr val="dk1"/>
                </a:solidFill>
              </a:rPr>
              <a:t>Conclusion Pertanyaan 2</a:t>
            </a:r>
            <a:r>
              <a:rPr lang="es">
                <a:solidFill>
                  <a:schemeClr val="dk1"/>
                </a:solidFill>
              </a:rPr>
              <a:t>: Apakah ada korelasi antara jarak pengiriman dan waktu pengiriman makanan?**  </a:t>
            </a:r>
            <a:endParaRPr>
              <a:solidFill>
                <a:schemeClr val="dk1"/>
              </a:solidFill>
            </a:endParaRPr>
          </a:p>
          <a:p>
            <a:pPr indent="0" lvl="0" marL="0" rtl="0" algn="l">
              <a:spcBef>
                <a:spcPts val="0"/>
              </a:spcBef>
              <a:spcAft>
                <a:spcPts val="0"/>
              </a:spcAft>
              <a:buNone/>
            </a:pPr>
            <a:r>
              <a:rPr lang="es">
                <a:solidFill>
                  <a:schemeClr val="dk1"/>
                </a:solidFill>
              </a:rPr>
              <a:t>Jarak Pengiriman Memiliki Hubungan Kuat dengan Waktu Pengiriman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
                <a:solidFill>
                  <a:schemeClr val="dk1"/>
                </a:solidFill>
              </a:rPr>
              <a:t>* Semakin jauh jarak pengiriman, semakin lama waktu yang dibutuhkan.</a:t>
            </a:r>
            <a:endParaRPr>
              <a:solidFill>
                <a:schemeClr val="dk1"/>
              </a:solidFill>
            </a:endParaRPr>
          </a:p>
          <a:p>
            <a:pPr indent="0" lvl="0" marL="457200" rtl="0" algn="l">
              <a:spcBef>
                <a:spcPts val="0"/>
              </a:spcBef>
              <a:spcAft>
                <a:spcPts val="0"/>
              </a:spcAft>
              <a:buNone/>
            </a:pPr>
            <a:r>
              <a:rPr lang="es">
                <a:solidFill>
                  <a:schemeClr val="dk1"/>
                </a:solidFill>
              </a:rPr>
              <a:t>* Ini adalah hubungan yang logis dan dapat digunakan untuk estimasi waktu pengiriman.</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s">
                <a:solidFill>
                  <a:schemeClr val="dk1"/>
                </a:solidFill>
              </a:rPr>
              <a:t>Conclusion Pertanyaan 3</a:t>
            </a:r>
            <a:r>
              <a:rPr lang="es">
                <a:solidFill>
                  <a:schemeClr val="dk1"/>
                </a:solidFill>
              </a:rPr>
              <a:t>: Bagaimana pengalaman kurir mempengaruhi waktu pengiriman?**  </a:t>
            </a:r>
            <a:endParaRPr>
              <a:solidFill>
                <a:schemeClr val="dk1"/>
              </a:solidFill>
            </a:endParaRPr>
          </a:p>
          <a:p>
            <a:pPr indent="0" lvl="0" marL="0" rtl="0" algn="l">
              <a:spcBef>
                <a:spcPts val="0"/>
              </a:spcBef>
              <a:spcAft>
                <a:spcPts val="0"/>
              </a:spcAft>
              <a:buNone/>
            </a:pPr>
            <a:r>
              <a:rPr lang="es">
                <a:solidFill>
                  <a:schemeClr val="dk1"/>
                </a:solidFill>
              </a:rPr>
              <a:t>Pengalaman Kurir Berkontribusi, Tetapi Tidak Signifikan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
                <a:solidFill>
                  <a:schemeClr val="dk1"/>
                </a:solidFill>
              </a:rPr>
              <a:t>* Kurir dengan pengalaman lebih lama cenderung lebih cepat dalam mengirim makanan, tetapi korelasi tidak terlalu kuat.</a:t>
            </a:r>
            <a:endParaRPr>
              <a:solidFill>
                <a:schemeClr val="dk1"/>
              </a:solidFill>
            </a:endParaRPr>
          </a:p>
          <a:p>
            <a:pPr indent="0" lvl="0" marL="457200" rtl="0" algn="l">
              <a:spcBef>
                <a:spcPts val="0"/>
              </a:spcBef>
              <a:spcAft>
                <a:spcPts val="0"/>
              </a:spcAft>
              <a:buNone/>
            </a:pPr>
            <a:r>
              <a:rPr lang="es">
                <a:solidFill>
                  <a:schemeClr val="dk1"/>
                </a:solidFill>
              </a:rPr>
              <a:t>* Faktor lain seperti kendaraan dan lalu lintas tampaknya lebih berpengaruh.</a:t>
            </a:r>
            <a:endParaRPr>
              <a:solidFill>
                <a:schemeClr val="dk1"/>
              </a:solidFill>
            </a:endParaRPr>
          </a:p>
        </p:txBody>
      </p:sp>
      <p:cxnSp>
        <p:nvCxnSpPr>
          <p:cNvPr id="331" name="Google Shape;331;p46"/>
          <p:cNvCxnSpPr/>
          <p:nvPr/>
        </p:nvCxnSpPr>
        <p:spPr>
          <a:xfrm>
            <a:off x="805925" y="1045726"/>
            <a:ext cx="54438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 Pertanyaan</a:t>
            </a:r>
            <a:endParaRPr b="0"/>
          </a:p>
        </p:txBody>
      </p:sp>
      <p:sp>
        <p:nvSpPr>
          <p:cNvPr id="337" name="Google Shape;337;p47"/>
          <p:cNvSpPr txBox="1"/>
          <p:nvPr>
            <p:ph idx="1" type="body"/>
          </p:nvPr>
        </p:nvSpPr>
        <p:spPr>
          <a:xfrm>
            <a:off x="941825" y="1126300"/>
            <a:ext cx="7194000" cy="33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Conclusion Pertanyaan 4</a:t>
            </a:r>
            <a:r>
              <a:rPr lang="es">
                <a:solidFill>
                  <a:schemeClr val="dk1"/>
                </a:solidFill>
              </a:rPr>
              <a:t>: Apakah jenis kendaraan yang digunakan berpengaruh terhadap waktu pengiriman?</a:t>
            </a:r>
            <a:endParaRPr>
              <a:solidFill>
                <a:schemeClr val="dk1"/>
              </a:solidFill>
            </a:endParaRPr>
          </a:p>
          <a:p>
            <a:pPr indent="0" lvl="0" marL="0" rtl="0" algn="l">
              <a:spcBef>
                <a:spcPts val="0"/>
              </a:spcBef>
              <a:spcAft>
                <a:spcPts val="0"/>
              </a:spcAft>
              <a:buNone/>
            </a:pPr>
            <a:r>
              <a:rPr lang="es">
                <a:solidFill>
                  <a:schemeClr val="dk1"/>
                </a:solidFill>
              </a:rPr>
              <a:t>Jenis Kendaraan Berpengaruh terhadap Kecepatan Pengiriman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
                <a:solidFill>
                  <a:schemeClr val="dk1"/>
                </a:solidFill>
              </a:rPr>
              <a:t>* Skuter tampaknya menjadi pilihan kendaraan yang lebih efisien dibandingkan sepeda, terutama untuk perjalanan lebih jauh.</a:t>
            </a:r>
            <a:endParaRPr>
              <a:solidFill>
                <a:schemeClr val="dk1"/>
              </a:solidFill>
            </a:endParaRPr>
          </a:p>
          <a:p>
            <a:pPr indent="0" lvl="0" marL="457200" rtl="0" algn="l">
              <a:spcBef>
                <a:spcPts val="0"/>
              </a:spcBef>
              <a:spcAft>
                <a:spcPts val="0"/>
              </a:spcAft>
              <a:buNone/>
            </a:pPr>
            <a:r>
              <a:rPr lang="es">
                <a:solidFill>
                  <a:schemeClr val="dk1"/>
                </a:solidFill>
              </a:rPr>
              <a:t>* Pemilihan kendaraan yang tepat dapat membantu meningkatkan efisiensi pengiriman.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
                <a:solidFill>
                  <a:schemeClr val="dk1"/>
                </a:solidFill>
              </a:rPr>
              <a:t>Conclusion Pertanyaan 5</a:t>
            </a:r>
            <a:r>
              <a:rPr lang="es">
                <a:solidFill>
                  <a:schemeClr val="dk1"/>
                </a:solidFill>
              </a:rPr>
              <a:t>: Dapatkah kita memprediksi waktu pengiriman berdasarkan fitur-fitur yang tersedia?</a:t>
            </a:r>
            <a:endParaRPr>
              <a:solidFill>
                <a:schemeClr val="dk1"/>
              </a:solidFill>
            </a:endParaRPr>
          </a:p>
          <a:p>
            <a:pPr indent="0" lvl="0" marL="0" rtl="0" algn="l">
              <a:spcBef>
                <a:spcPts val="0"/>
              </a:spcBef>
              <a:spcAft>
                <a:spcPts val="0"/>
              </a:spcAft>
              <a:buNone/>
            </a:pPr>
            <a:r>
              <a:rPr lang="es">
                <a:solidFill>
                  <a:schemeClr val="dk1"/>
                </a:solidFill>
              </a:rPr>
              <a:t>Ya, Fitur Penting untuk Prediksi Waktu Pengiriman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
                <a:solidFill>
                  <a:schemeClr val="dk1"/>
                </a:solidFill>
              </a:rPr>
              <a:t>* Dari analisis korelasi, fitur yang paling berpengaruh dalam menentukan waktu pengiriman adalah Distance_km.</a:t>
            </a:r>
            <a:endParaRPr>
              <a:solidFill>
                <a:schemeClr val="dk1"/>
              </a:solidFill>
            </a:endParaRPr>
          </a:p>
          <a:p>
            <a:pPr indent="0" lvl="0" marL="457200" rtl="0" algn="l">
              <a:spcBef>
                <a:spcPts val="0"/>
              </a:spcBef>
              <a:spcAft>
                <a:spcPts val="0"/>
              </a:spcAft>
              <a:buNone/>
            </a:pPr>
            <a:r>
              <a:rPr lang="es">
                <a:solidFill>
                  <a:schemeClr val="dk1"/>
                </a:solidFill>
              </a:rPr>
              <a:t>* Faktor eksternal seperti Traffic_Level, Weather, dan Vehicle_Type juga memberikan pengaruh, meskipun dalam tingkat yang lebih rendah.</a:t>
            </a:r>
            <a:endParaRPr>
              <a:solidFill>
                <a:schemeClr val="dk1"/>
              </a:solidFill>
            </a:endParaRPr>
          </a:p>
        </p:txBody>
      </p:sp>
      <p:cxnSp>
        <p:nvCxnSpPr>
          <p:cNvPr id="338" name="Google Shape;338;p47"/>
          <p:cNvCxnSpPr/>
          <p:nvPr/>
        </p:nvCxnSpPr>
        <p:spPr>
          <a:xfrm>
            <a:off x="805925" y="1045726"/>
            <a:ext cx="54438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8"/>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t>Rekomendasi untuk Optimasi Pengiriman Makanan</a:t>
            </a:r>
            <a:endParaRPr b="0" sz="2500"/>
          </a:p>
        </p:txBody>
      </p:sp>
      <p:cxnSp>
        <p:nvCxnSpPr>
          <p:cNvPr id="344" name="Google Shape;344;p48"/>
          <p:cNvCxnSpPr/>
          <p:nvPr/>
        </p:nvCxnSpPr>
        <p:spPr>
          <a:xfrm>
            <a:off x="805925" y="664726"/>
            <a:ext cx="5443800" cy="0"/>
          </a:xfrm>
          <a:prstGeom prst="straightConnector1">
            <a:avLst/>
          </a:prstGeom>
          <a:noFill/>
          <a:ln cap="flat" cmpd="sng" w="19050">
            <a:solidFill>
              <a:schemeClr val="dk1"/>
            </a:solidFill>
            <a:prstDash val="solid"/>
            <a:round/>
            <a:headEnd len="med" w="med" type="none"/>
            <a:tailEnd len="med" w="med" type="none"/>
          </a:ln>
        </p:spPr>
      </p:cxnSp>
      <p:sp>
        <p:nvSpPr>
          <p:cNvPr id="345" name="Google Shape;345;p48"/>
          <p:cNvSpPr txBox="1"/>
          <p:nvPr/>
        </p:nvSpPr>
        <p:spPr>
          <a:xfrm>
            <a:off x="805925" y="676200"/>
            <a:ext cx="80445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latin typeface="Questrial"/>
                <a:ea typeface="Questrial"/>
                <a:cs typeface="Questrial"/>
                <a:sym typeface="Questrial"/>
              </a:rPr>
              <a:t>1. Strategi Manajemen Operasional</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Penggunaan Teknologi Prediksi Cuaca &amp; Lalu Lintas</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Mengintegrasikan data cuaca dan lalu lintas secara real-time ke dalam sistem manajemen pengiriman untuk memperkirakan potensi keterlambatan.</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Memberikan notifikasi kepada pelanggan dan kurir jika ada kondisi cuaca buruk atau kemacetan tinggi.</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Optimasi Waktu Pengiriman</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Menyesuaikan strategi pengiriman berdasarkan pola waktu yang lebih stabil (misalnya, malam hari memiliki variabilitas yang lebih rendah).</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Meningkatkan insentif bagi kurir di jam sibuk untuk mengurangi waktu tunggu pesanan.</a:t>
            </a:r>
            <a:endParaRPr sz="1100">
              <a:latin typeface="Questrial"/>
              <a:ea typeface="Questrial"/>
              <a:cs typeface="Questrial"/>
              <a:sym typeface="Questrial"/>
            </a:endParaRPr>
          </a:p>
          <a:p>
            <a:pPr indent="0" lvl="0" marL="457200" rtl="0" algn="l">
              <a:spcBef>
                <a:spcPts val="0"/>
              </a:spcBef>
              <a:spcAft>
                <a:spcPts val="0"/>
              </a:spcAft>
              <a:buNone/>
            </a:pPr>
            <a:r>
              <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2. Pengelolaan Jarak &amp; Rute Pengiriman</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Optimasi Algoritma Rute</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Menggunakan algoritma rute cerdas untuk meminimalkan jarak tempuh dan waktu pengiriman.</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Mengutamakan rute dengan lalu lintas yang lebih lancar menggunakan data real-time.</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Sistem Pengelompokan Pesanan</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Jika memungkinkan, mengimplementasikan sistem batching pesanan dengan tujuan yang berdekatan untuk meningkatkan efisiensi perjalanan.</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3. Pelatihan &amp; Optimalisasi Kurir</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Pelatihan Kurir</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Memberikan pelatihan berkala tentang teknik navigasi terbaik, cara berkendara aman dalam kondisi cuaca buruk, dan strategi efisiensi waktu.</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Penyediaan Insentif Berdasarkan Performa</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Menyediakan bonus bagi kurir dengan waktu pengiriman konsisten dan efisien untuk meningkatkan motivasi kerja.</a:t>
            </a:r>
            <a:endParaRPr sz="1100">
              <a:latin typeface="Questrial"/>
              <a:ea typeface="Questrial"/>
              <a:cs typeface="Questrial"/>
              <a:sym typeface="Quest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t>Rekomendasi untuk Optimasi Pengiriman Makanan</a:t>
            </a:r>
            <a:endParaRPr b="0" sz="2500"/>
          </a:p>
        </p:txBody>
      </p:sp>
      <p:cxnSp>
        <p:nvCxnSpPr>
          <p:cNvPr id="351" name="Google Shape;351;p49"/>
          <p:cNvCxnSpPr/>
          <p:nvPr/>
        </p:nvCxnSpPr>
        <p:spPr>
          <a:xfrm>
            <a:off x="805925" y="664726"/>
            <a:ext cx="5443800" cy="0"/>
          </a:xfrm>
          <a:prstGeom prst="straightConnector1">
            <a:avLst/>
          </a:prstGeom>
          <a:noFill/>
          <a:ln cap="flat" cmpd="sng" w="19050">
            <a:solidFill>
              <a:schemeClr val="dk1"/>
            </a:solidFill>
            <a:prstDash val="solid"/>
            <a:round/>
            <a:headEnd len="med" w="med" type="none"/>
            <a:tailEnd len="med" w="med" type="none"/>
          </a:ln>
        </p:spPr>
      </p:cxnSp>
      <p:sp>
        <p:nvSpPr>
          <p:cNvPr id="352" name="Google Shape;352;p49"/>
          <p:cNvSpPr txBox="1"/>
          <p:nvPr/>
        </p:nvSpPr>
        <p:spPr>
          <a:xfrm>
            <a:off x="805925" y="676200"/>
            <a:ext cx="80445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latin typeface="Questrial"/>
                <a:ea typeface="Questrial"/>
                <a:cs typeface="Questrial"/>
                <a:sym typeface="Questrial"/>
              </a:rPr>
              <a:t>4. Pemilihan Kendaraan yang Optimal</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Meningkatkan Ketersediaan Kendaraan yang Cepat &amp; Efisien</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Memprioritaskan penggunaan skuter atau motor untuk area dengan lalu lintas padat dan jarak pengiriman menengah hingga jauh.</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Menyediakan opsi kendaraan yang lebih fleksibel bagi kurir berdasarkan lokasi dan jenis pesanan.</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Evaluasi Kendaraan untuk Kinerja Maksimal</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Melakukan studi lebih lanjut tentang efektivitas kendaraan tertentu dalam kondisi berbeda, seperti perbandingan antara motor listrik dan motor bensin dalam kecepatan pengiriman.</a:t>
            </a:r>
            <a:endParaRPr sz="1100">
              <a:latin typeface="Questrial"/>
              <a:ea typeface="Questrial"/>
              <a:cs typeface="Questrial"/>
              <a:sym typeface="Questrial"/>
            </a:endParaRPr>
          </a:p>
          <a:p>
            <a:pPr indent="0" lvl="0" marL="0" rtl="0" algn="l">
              <a:spcBef>
                <a:spcPts val="0"/>
              </a:spcBef>
              <a:spcAft>
                <a:spcPts val="0"/>
              </a:spcAft>
              <a:buNone/>
            </a:pPr>
            <a:r>
              <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5. Model Prediksi untuk Estimasi Waktu Pengiriman</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Implementasi Machine Learning untuk Estimasi Waktu Pengiriman</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Mengembangkan model prediktif berbasis machine learning dengan fitur utama seperti Distance_km, Traffic_Level, Weather, dan Vehicle_Type.</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Menggunakan model ini untuk memberikan estimasi waktu yang lebih akurat kepada pelanggan saat pemesanan.</a:t>
            </a:r>
            <a:endParaRPr sz="1100">
              <a:latin typeface="Questrial"/>
              <a:ea typeface="Questrial"/>
              <a:cs typeface="Questrial"/>
              <a:sym typeface="Questrial"/>
            </a:endParaRPr>
          </a:p>
          <a:p>
            <a:pPr indent="0" lvl="0" marL="0" rtl="0" algn="l">
              <a:spcBef>
                <a:spcPts val="0"/>
              </a:spcBef>
              <a:spcAft>
                <a:spcPts val="0"/>
              </a:spcAft>
              <a:buNone/>
            </a:pPr>
            <a:r>
              <a:rPr lang="es" sz="1100">
                <a:latin typeface="Questrial"/>
                <a:ea typeface="Questrial"/>
                <a:cs typeface="Questrial"/>
                <a:sym typeface="Questrial"/>
              </a:rPr>
              <a:t>✅ Penyempurnaan Model Secara Berkala</a:t>
            </a:r>
            <a:endParaRPr sz="1100">
              <a:latin typeface="Questrial"/>
              <a:ea typeface="Questrial"/>
              <a:cs typeface="Questrial"/>
              <a:sym typeface="Questrial"/>
            </a:endParaRPr>
          </a:p>
          <a:p>
            <a:pPr indent="-298450" lvl="0" marL="457200" rtl="0" algn="l">
              <a:spcBef>
                <a:spcPts val="0"/>
              </a:spcBef>
              <a:spcAft>
                <a:spcPts val="0"/>
              </a:spcAft>
              <a:buSzPts val="1100"/>
              <a:buFont typeface="Questrial"/>
              <a:buChar char="●"/>
            </a:pPr>
            <a:r>
              <a:rPr lang="es" sz="1100">
                <a:latin typeface="Questrial"/>
                <a:ea typeface="Questrial"/>
                <a:cs typeface="Questrial"/>
                <a:sym typeface="Questrial"/>
              </a:rPr>
              <a:t>Mengumpulkan lebih banyak data dari transaksi aktual untuk terus memperbaiki akurasi model prediksi waktu pengiriman.</a:t>
            </a:r>
            <a:endParaRPr sz="1100">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4117025" y="2560625"/>
            <a:ext cx="40176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400"/>
              <a:t>Data Understanding</a:t>
            </a:r>
            <a:endParaRPr sz="2400"/>
          </a:p>
        </p:txBody>
      </p:sp>
      <p:sp>
        <p:nvSpPr>
          <p:cNvPr id="167" name="Google Shape;167;p27"/>
          <p:cNvSpPr txBox="1"/>
          <p:nvPr>
            <p:ph idx="2" type="title"/>
          </p:nvPr>
        </p:nvSpPr>
        <p:spPr>
          <a:xfrm>
            <a:off x="5999150" y="1075000"/>
            <a:ext cx="2135400" cy="149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01</a:t>
            </a:r>
            <a:endParaRPr/>
          </a:p>
        </p:txBody>
      </p:sp>
      <p:cxnSp>
        <p:nvCxnSpPr>
          <p:cNvPr id="168" name="Google Shape;168;p27"/>
          <p:cNvCxnSpPr/>
          <p:nvPr/>
        </p:nvCxnSpPr>
        <p:spPr>
          <a:xfrm>
            <a:off x="4584237" y="3512869"/>
            <a:ext cx="3439500" cy="0"/>
          </a:xfrm>
          <a:prstGeom prst="straightConnector1">
            <a:avLst/>
          </a:prstGeom>
          <a:noFill/>
          <a:ln cap="flat" cmpd="sng" w="19050">
            <a:solidFill>
              <a:schemeClr val="dk1"/>
            </a:solidFill>
            <a:prstDash val="solid"/>
            <a:round/>
            <a:headEnd len="med" w="med" type="none"/>
            <a:tailEnd len="med" w="med" type="none"/>
          </a:ln>
        </p:spPr>
      </p:cxnSp>
      <p:pic>
        <p:nvPicPr>
          <p:cNvPr id="169" name="Google Shape;169;p27"/>
          <p:cNvPicPr preferRelativeResize="0"/>
          <p:nvPr/>
        </p:nvPicPr>
        <p:blipFill rotWithShape="1">
          <a:blip r:embed="rId3">
            <a:alphaModFix/>
          </a:blip>
          <a:srcRect b="2931" l="0" r="0" t="0"/>
          <a:stretch/>
        </p:blipFill>
        <p:spPr>
          <a:xfrm>
            <a:off x="712275" y="413425"/>
            <a:ext cx="2964074" cy="43166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8" type="title"/>
          </p:nvPr>
        </p:nvSpPr>
        <p:spPr>
          <a:xfrm>
            <a:off x="720000" y="445025"/>
            <a:ext cx="488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Deskripsi Data</a:t>
            </a:r>
            <a:endParaRPr b="0"/>
          </a:p>
        </p:txBody>
      </p:sp>
      <p:cxnSp>
        <p:nvCxnSpPr>
          <p:cNvPr id="175" name="Google Shape;175;p28"/>
          <p:cNvCxnSpPr/>
          <p:nvPr/>
        </p:nvCxnSpPr>
        <p:spPr>
          <a:xfrm>
            <a:off x="802850" y="1033332"/>
            <a:ext cx="2240400" cy="0"/>
          </a:xfrm>
          <a:prstGeom prst="straightConnector1">
            <a:avLst/>
          </a:prstGeom>
          <a:noFill/>
          <a:ln cap="flat" cmpd="sng" w="19050">
            <a:solidFill>
              <a:schemeClr val="dk1"/>
            </a:solidFill>
            <a:prstDash val="solid"/>
            <a:round/>
            <a:headEnd len="med" w="med" type="none"/>
            <a:tailEnd len="med" w="med" type="none"/>
          </a:ln>
        </p:spPr>
      </p:cxnSp>
      <p:sp>
        <p:nvSpPr>
          <p:cNvPr id="176" name="Google Shape;176;p28"/>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050">
              <a:solidFill>
                <a:srgbClr val="3C4043"/>
              </a:solidFill>
            </a:endParaRPr>
          </a:p>
        </p:txBody>
      </p:sp>
      <p:sp>
        <p:nvSpPr>
          <p:cNvPr id="177" name="Google Shape;177;p28"/>
          <p:cNvSpPr txBox="1"/>
          <p:nvPr>
            <p:ph type="title"/>
          </p:nvPr>
        </p:nvSpPr>
        <p:spPr>
          <a:xfrm>
            <a:off x="4379750" y="611300"/>
            <a:ext cx="4519800" cy="296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s" sz="1200">
                <a:solidFill>
                  <a:srgbClr val="000000"/>
                </a:solidFill>
              </a:rPr>
              <a:t>Order_ID</a:t>
            </a:r>
            <a:r>
              <a:rPr lang="es" sz="1200">
                <a:solidFill>
                  <a:srgbClr val="000000"/>
                </a:solidFill>
              </a:rPr>
              <a:t>: Unique identifier for each order.</a:t>
            </a:r>
            <a:endParaRPr sz="1200">
              <a:solidFill>
                <a:srgbClr val="000000"/>
              </a:solidFill>
            </a:endParaRPr>
          </a:p>
          <a:p>
            <a:pPr indent="-304800" lvl="0" marL="457200" rtl="0" algn="l">
              <a:spcBef>
                <a:spcPts val="0"/>
              </a:spcBef>
              <a:spcAft>
                <a:spcPts val="0"/>
              </a:spcAft>
              <a:buClr>
                <a:srgbClr val="000000"/>
              </a:buClr>
              <a:buSzPts val="1200"/>
              <a:buChar char="●"/>
            </a:pPr>
            <a:r>
              <a:rPr b="1" lang="es" sz="1200">
                <a:solidFill>
                  <a:srgbClr val="000000"/>
                </a:solidFill>
              </a:rPr>
              <a:t>Distance_km</a:t>
            </a:r>
            <a:r>
              <a:rPr lang="es" sz="1200">
                <a:solidFill>
                  <a:srgbClr val="000000"/>
                </a:solidFill>
              </a:rPr>
              <a:t>: The delivery distance in kilometers.</a:t>
            </a:r>
            <a:endParaRPr sz="1200">
              <a:solidFill>
                <a:srgbClr val="000000"/>
              </a:solidFill>
            </a:endParaRPr>
          </a:p>
          <a:p>
            <a:pPr indent="-304800" lvl="0" marL="457200" rtl="0" algn="l">
              <a:spcBef>
                <a:spcPts val="0"/>
              </a:spcBef>
              <a:spcAft>
                <a:spcPts val="0"/>
              </a:spcAft>
              <a:buClr>
                <a:srgbClr val="000000"/>
              </a:buClr>
              <a:buSzPts val="1200"/>
              <a:buChar char="●"/>
            </a:pPr>
            <a:r>
              <a:rPr b="1" lang="es" sz="1200">
                <a:solidFill>
                  <a:srgbClr val="000000"/>
                </a:solidFill>
              </a:rPr>
              <a:t>Weather</a:t>
            </a:r>
            <a:r>
              <a:rPr lang="es" sz="1200">
                <a:solidFill>
                  <a:srgbClr val="000000"/>
                </a:solidFill>
              </a:rPr>
              <a:t>: Weather conditions during the delivery, including Clear, Rainy, Snowy, Foggy, and Windy.</a:t>
            </a:r>
            <a:endParaRPr sz="1200">
              <a:solidFill>
                <a:srgbClr val="000000"/>
              </a:solidFill>
            </a:endParaRPr>
          </a:p>
          <a:p>
            <a:pPr indent="-304800" lvl="0" marL="457200" rtl="0" algn="l">
              <a:spcBef>
                <a:spcPts val="0"/>
              </a:spcBef>
              <a:spcAft>
                <a:spcPts val="0"/>
              </a:spcAft>
              <a:buClr>
                <a:srgbClr val="000000"/>
              </a:buClr>
              <a:buSzPts val="1200"/>
              <a:buChar char="●"/>
            </a:pPr>
            <a:r>
              <a:rPr b="1" lang="es" sz="1200">
                <a:solidFill>
                  <a:srgbClr val="000000"/>
                </a:solidFill>
              </a:rPr>
              <a:t>Traffic_Level</a:t>
            </a:r>
            <a:r>
              <a:rPr lang="es" sz="1200">
                <a:solidFill>
                  <a:srgbClr val="000000"/>
                </a:solidFill>
              </a:rPr>
              <a:t>: Traffic conditions categorized as Low, Medium, or High.</a:t>
            </a:r>
            <a:endParaRPr sz="1200">
              <a:solidFill>
                <a:srgbClr val="000000"/>
              </a:solidFill>
            </a:endParaRPr>
          </a:p>
          <a:p>
            <a:pPr indent="-304800" lvl="0" marL="457200" rtl="0" algn="l">
              <a:spcBef>
                <a:spcPts val="0"/>
              </a:spcBef>
              <a:spcAft>
                <a:spcPts val="0"/>
              </a:spcAft>
              <a:buClr>
                <a:srgbClr val="000000"/>
              </a:buClr>
              <a:buSzPts val="1200"/>
              <a:buChar char="●"/>
            </a:pPr>
            <a:r>
              <a:rPr b="1" lang="es" sz="1200">
                <a:solidFill>
                  <a:srgbClr val="000000"/>
                </a:solidFill>
              </a:rPr>
              <a:t>Time_of_Day</a:t>
            </a:r>
            <a:r>
              <a:rPr lang="es" sz="1200">
                <a:solidFill>
                  <a:srgbClr val="000000"/>
                </a:solidFill>
              </a:rPr>
              <a:t>: The time when the delivery took place, categorized as Morning, Afternoon, Evening, or Night.</a:t>
            </a:r>
            <a:endParaRPr sz="1200">
              <a:solidFill>
                <a:srgbClr val="000000"/>
              </a:solidFill>
            </a:endParaRPr>
          </a:p>
          <a:p>
            <a:pPr indent="-304800" lvl="0" marL="457200" rtl="0" algn="l">
              <a:spcBef>
                <a:spcPts val="0"/>
              </a:spcBef>
              <a:spcAft>
                <a:spcPts val="0"/>
              </a:spcAft>
              <a:buClr>
                <a:srgbClr val="000000"/>
              </a:buClr>
              <a:buSzPts val="1200"/>
              <a:buChar char="●"/>
            </a:pPr>
            <a:r>
              <a:rPr b="1" lang="es" sz="1200">
                <a:solidFill>
                  <a:srgbClr val="000000"/>
                </a:solidFill>
              </a:rPr>
              <a:t>Vehicle_Type</a:t>
            </a:r>
            <a:r>
              <a:rPr lang="es" sz="1200">
                <a:solidFill>
                  <a:srgbClr val="000000"/>
                </a:solidFill>
              </a:rPr>
              <a:t>: Type of vehicle used for delivery, including Bike, Scooter, and Car.</a:t>
            </a:r>
            <a:endParaRPr sz="1200">
              <a:solidFill>
                <a:srgbClr val="000000"/>
              </a:solidFill>
            </a:endParaRPr>
          </a:p>
          <a:p>
            <a:pPr indent="-304800" lvl="0" marL="457200" rtl="0" algn="l">
              <a:spcBef>
                <a:spcPts val="0"/>
              </a:spcBef>
              <a:spcAft>
                <a:spcPts val="0"/>
              </a:spcAft>
              <a:buClr>
                <a:srgbClr val="000000"/>
              </a:buClr>
              <a:buSzPts val="1200"/>
              <a:buChar char="●"/>
            </a:pPr>
            <a:r>
              <a:rPr b="1" lang="es" sz="1200">
                <a:solidFill>
                  <a:srgbClr val="000000"/>
                </a:solidFill>
              </a:rPr>
              <a:t>Preparation_Time_min</a:t>
            </a:r>
            <a:r>
              <a:rPr lang="es" sz="1200">
                <a:solidFill>
                  <a:srgbClr val="000000"/>
                </a:solidFill>
              </a:rPr>
              <a:t>: The time required to prepare the order, measured in minutes.</a:t>
            </a:r>
            <a:endParaRPr sz="1200">
              <a:solidFill>
                <a:srgbClr val="000000"/>
              </a:solidFill>
            </a:endParaRPr>
          </a:p>
          <a:p>
            <a:pPr indent="-304800" lvl="0" marL="457200" rtl="0" algn="l">
              <a:spcBef>
                <a:spcPts val="0"/>
              </a:spcBef>
              <a:spcAft>
                <a:spcPts val="0"/>
              </a:spcAft>
              <a:buClr>
                <a:srgbClr val="000000"/>
              </a:buClr>
              <a:buSzPts val="1200"/>
              <a:buChar char="●"/>
            </a:pPr>
            <a:r>
              <a:rPr b="1" lang="es" sz="1200">
                <a:solidFill>
                  <a:srgbClr val="000000"/>
                </a:solidFill>
              </a:rPr>
              <a:t>Courier_Experience_yrs</a:t>
            </a:r>
            <a:r>
              <a:rPr lang="es" sz="1200">
                <a:solidFill>
                  <a:srgbClr val="000000"/>
                </a:solidFill>
              </a:rPr>
              <a:t>: Experience of the courier in years.</a:t>
            </a:r>
            <a:endParaRPr sz="1200">
              <a:solidFill>
                <a:srgbClr val="000000"/>
              </a:solidFill>
            </a:endParaRPr>
          </a:p>
          <a:p>
            <a:pPr indent="-304800" lvl="0" marL="457200" rtl="0" algn="l">
              <a:spcBef>
                <a:spcPts val="0"/>
              </a:spcBef>
              <a:spcAft>
                <a:spcPts val="0"/>
              </a:spcAft>
              <a:buClr>
                <a:srgbClr val="000000"/>
              </a:buClr>
              <a:buSzPts val="1200"/>
              <a:buChar char="●"/>
            </a:pPr>
            <a:r>
              <a:rPr b="1" lang="es" sz="1200">
                <a:solidFill>
                  <a:srgbClr val="000000"/>
                </a:solidFill>
              </a:rPr>
              <a:t>Delivery_Time_min</a:t>
            </a:r>
            <a:r>
              <a:rPr lang="es" sz="1200">
                <a:solidFill>
                  <a:srgbClr val="000000"/>
                </a:solidFill>
              </a:rPr>
              <a:t>: The total delivery time in minutes (target variable).</a:t>
            </a:r>
            <a:endParaRPr sz="1200">
              <a:solidFill>
                <a:srgbClr val="000000"/>
              </a:solidFill>
            </a:endParaRPr>
          </a:p>
        </p:txBody>
      </p:sp>
      <p:sp>
        <p:nvSpPr>
          <p:cNvPr id="178" name="Google Shape;178;p28"/>
          <p:cNvSpPr txBox="1"/>
          <p:nvPr>
            <p:ph type="title"/>
          </p:nvPr>
        </p:nvSpPr>
        <p:spPr>
          <a:xfrm>
            <a:off x="720000" y="1062550"/>
            <a:ext cx="3659700" cy="29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rPr>
              <a:t>Datasets ini dirancang untuk memperkirakan waktu pengiriman makanan berdasarkan berbagai faktor yang </a:t>
            </a:r>
            <a:r>
              <a:rPr lang="es" sz="1200">
                <a:solidFill>
                  <a:srgbClr val="000000"/>
                </a:solidFill>
              </a:rPr>
              <a:t>mempengaruhi</a:t>
            </a:r>
            <a:r>
              <a:rPr lang="es" sz="1200">
                <a:solidFill>
                  <a:srgbClr val="000000"/>
                </a:solidFill>
              </a:rPr>
              <a:t> seperti jarak, cuaca, kondisi lalu lintas, dan waktu. Kumpulan data ini menawarkan tantangan praktis dan menarik bagi praktisi pembelajaran mesin, terutama mereka yang tertarik pada logistik dan riset operasi.</a:t>
            </a:r>
            <a:endParaRPr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8" type="title"/>
          </p:nvPr>
        </p:nvSpPr>
        <p:spPr>
          <a:xfrm>
            <a:off x="720000" y="445025"/>
            <a:ext cx="488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Background</a:t>
            </a:r>
            <a:endParaRPr b="0"/>
          </a:p>
        </p:txBody>
      </p:sp>
      <p:pic>
        <p:nvPicPr>
          <p:cNvPr id="184" name="Google Shape;184;p29"/>
          <p:cNvPicPr preferRelativeResize="0"/>
          <p:nvPr/>
        </p:nvPicPr>
        <p:blipFill rotWithShape="1">
          <a:blip r:embed="rId3">
            <a:alphaModFix/>
          </a:blip>
          <a:srcRect b="5468" l="4279" r="4279" t="5460"/>
          <a:stretch/>
        </p:blipFill>
        <p:spPr>
          <a:xfrm>
            <a:off x="5944850" y="716875"/>
            <a:ext cx="2538299" cy="3709752"/>
          </a:xfrm>
          <a:prstGeom prst="rect">
            <a:avLst/>
          </a:prstGeom>
          <a:noFill/>
          <a:ln>
            <a:noFill/>
          </a:ln>
        </p:spPr>
      </p:pic>
      <p:cxnSp>
        <p:nvCxnSpPr>
          <p:cNvPr id="185" name="Google Shape;185;p29"/>
          <p:cNvCxnSpPr/>
          <p:nvPr/>
        </p:nvCxnSpPr>
        <p:spPr>
          <a:xfrm>
            <a:off x="802850" y="1033332"/>
            <a:ext cx="2240400" cy="0"/>
          </a:xfrm>
          <a:prstGeom prst="straightConnector1">
            <a:avLst/>
          </a:prstGeom>
          <a:noFill/>
          <a:ln cap="flat" cmpd="sng" w="19050">
            <a:solidFill>
              <a:schemeClr val="dk1"/>
            </a:solidFill>
            <a:prstDash val="solid"/>
            <a:round/>
            <a:headEnd len="med" w="med" type="none"/>
            <a:tailEnd len="med" w="med" type="none"/>
          </a:ln>
        </p:spPr>
      </p:cxnSp>
      <p:sp>
        <p:nvSpPr>
          <p:cNvPr id="186" name="Google Shape;186;p29"/>
          <p:cNvSpPr txBox="1"/>
          <p:nvPr>
            <p:ph type="title"/>
          </p:nvPr>
        </p:nvSpPr>
        <p:spPr>
          <a:xfrm>
            <a:off x="772650" y="1180550"/>
            <a:ext cx="4882500" cy="10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rPr>
              <a:t>Dataset ini berisi informasi tentang waktu pengiriman makanan oleh layanan food delivery berdasarkan berbagai faktor, seperti jarak restoran ke pelanggan, kondisi cuaca, lalu lintas, dan kecepatan pengiriman.</a:t>
            </a:r>
            <a:endParaRPr sz="1200">
              <a:solidFill>
                <a:srgbClr val="000000"/>
              </a:solidFill>
            </a:endParaRPr>
          </a:p>
          <a:p>
            <a:pPr indent="0" lvl="0" marL="0" rtl="0" algn="l">
              <a:spcBef>
                <a:spcPts val="0"/>
              </a:spcBef>
              <a:spcAft>
                <a:spcPts val="0"/>
              </a:spcAft>
              <a:buNone/>
            </a:pPr>
            <a:r>
              <a:t/>
            </a:r>
            <a:endParaRPr sz="1500"/>
          </a:p>
        </p:txBody>
      </p:sp>
      <p:sp>
        <p:nvSpPr>
          <p:cNvPr id="187" name="Google Shape;187;p29"/>
          <p:cNvSpPr txBox="1"/>
          <p:nvPr>
            <p:ph idx="8" type="title"/>
          </p:nvPr>
        </p:nvSpPr>
        <p:spPr>
          <a:xfrm>
            <a:off x="772650" y="2108425"/>
            <a:ext cx="488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OBJECTIVE</a:t>
            </a:r>
            <a:endParaRPr b="0"/>
          </a:p>
        </p:txBody>
      </p:sp>
      <p:cxnSp>
        <p:nvCxnSpPr>
          <p:cNvPr id="188" name="Google Shape;188;p29"/>
          <p:cNvCxnSpPr/>
          <p:nvPr/>
        </p:nvCxnSpPr>
        <p:spPr>
          <a:xfrm>
            <a:off x="855500" y="2696732"/>
            <a:ext cx="2240400" cy="0"/>
          </a:xfrm>
          <a:prstGeom prst="straightConnector1">
            <a:avLst/>
          </a:prstGeom>
          <a:noFill/>
          <a:ln cap="flat" cmpd="sng" w="19050">
            <a:solidFill>
              <a:schemeClr val="dk1"/>
            </a:solidFill>
            <a:prstDash val="solid"/>
            <a:round/>
            <a:headEnd len="med" w="med" type="none"/>
            <a:tailEnd len="med" w="med" type="none"/>
          </a:ln>
        </p:spPr>
      </p:cxnSp>
      <p:sp>
        <p:nvSpPr>
          <p:cNvPr id="189" name="Google Shape;189;p29"/>
          <p:cNvSpPr txBox="1"/>
          <p:nvPr>
            <p:ph type="title"/>
          </p:nvPr>
        </p:nvSpPr>
        <p:spPr>
          <a:xfrm>
            <a:off x="825300" y="2843950"/>
            <a:ext cx="4882500" cy="10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rPr>
              <a:t>Mengidentifikasi faktor-faktor utama yang mempengaruhi waktu pengiriman makanan agar layanan food delivery dapat meningkatkan ketepatan waktu pengiriman.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 </a:t>
            </a:r>
            <a:r>
              <a:rPr lang="es"/>
              <a:t>Statement</a:t>
            </a:r>
            <a:endParaRPr b="0"/>
          </a:p>
        </p:txBody>
      </p:sp>
      <p:sp>
        <p:nvSpPr>
          <p:cNvPr id="195" name="Google Shape;195;p30"/>
          <p:cNvSpPr txBox="1"/>
          <p:nvPr>
            <p:ph type="title"/>
          </p:nvPr>
        </p:nvSpPr>
        <p:spPr>
          <a:xfrm>
            <a:off x="772650" y="1028150"/>
            <a:ext cx="4882500" cy="220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s" sz="1200"/>
              <a:t>Bagaimana faktor-faktor seperti cuaca, tingkat lalu lintas, dan waktu dalam sehari mempengaruhi waktu pengiriman makanan?</a:t>
            </a:r>
            <a:endParaRPr sz="1200"/>
          </a:p>
          <a:p>
            <a:pPr indent="-304800" lvl="0" marL="457200" rtl="0" algn="l">
              <a:spcBef>
                <a:spcPts val="0"/>
              </a:spcBef>
              <a:spcAft>
                <a:spcPts val="0"/>
              </a:spcAft>
              <a:buSzPts val="1200"/>
              <a:buAutoNum type="arabicPeriod"/>
            </a:pPr>
            <a:r>
              <a:rPr lang="es" sz="1200"/>
              <a:t>Apakah ada korelasi antara jarak pengiriman dan waktu pengiriman makanan?</a:t>
            </a:r>
            <a:endParaRPr sz="1200"/>
          </a:p>
          <a:p>
            <a:pPr indent="-304800" lvl="0" marL="457200" rtl="0" algn="l">
              <a:spcBef>
                <a:spcPts val="0"/>
              </a:spcBef>
              <a:spcAft>
                <a:spcPts val="0"/>
              </a:spcAft>
              <a:buSzPts val="1200"/>
              <a:buAutoNum type="arabicPeriod"/>
            </a:pPr>
            <a:r>
              <a:rPr lang="es" sz="1200"/>
              <a:t>Bagaimana pengalaman kurir mempengaruhi waktu pengiriman?</a:t>
            </a:r>
            <a:endParaRPr sz="1200"/>
          </a:p>
          <a:p>
            <a:pPr indent="-304800" lvl="0" marL="457200" rtl="0" algn="l">
              <a:spcBef>
                <a:spcPts val="0"/>
              </a:spcBef>
              <a:spcAft>
                <a:spcPts val="0"/>
              </a:spcAft>
              <a:buSzPts val="1200"/>
              <a:buAutoNum type="arabicPeriod"/>
            </a:pPr>
            <a:r>
              <a:rPr lang="es" sz="1200"/>
              <a:t>Apakah jenis kendaraan yang digunakan berpengaruh terhadap waktu pengiriman?</a:t>
            </a:r>
            <a:endParaRPr sz="1200"/>
          </a:p>
          <a:p>
            <a:pPr indent="-304800" lvl="0" marL="457200" rtl="0" algn="l">
              <a:spcBef>
                <a:spcPts val="0"/>
              </a:spcBef>
              <a:spcAft>
                <a:spcPts val="0"/>
              </a:spcAft>
              <a:buSzPts val="1200"/>
              <a:buAutoNum type="arabicPeriod"/>
            </a:pPr>
            <a:r>
              <a:rPr lang="es" sz="1200"/>
              <a:t>Dapatkah kita memprediksi waktu pengiriman berdasarkan fitur-fitur yang tersedia?</a:t>
            </a:r>
            <a:endParaRPr sz="1200"/>
          </a:p>
        </p:txBody>
      </p:sp>
      <p:pic>
        <p:nvPicPr>
          <p:cNvPr id="196" name="Google Shape;196;p30"/>
          <p:cNvPicPr preferRelativeResize="0"/>
          <p:nvPr/>
        </p:nvPicPr>
        <p:blipFill rotWithShape="1">
          <a:blip r:embed="rId3">
            <a:alphaModFix/>
          </a:blip>
          <a:srcRect b="5468" l="4279" r="4279" t="5460"/>
          <a:stretch/>
        </p:blipFill>
        <p:spPr>
          <a:xfrm>
            <a:off x="5944850" y="716875"/>
            <a:ext cx="2538299" cy="3709752"/>
          </a:xfrm>
          <a:prstGeom prst="rect">
            <a:avLst/>
          </a:prstGeom>
          <a:noFill/>
          <a:ln>
            <a:noFill/>
          </a:ln>
        </p:spPr>
      </p:pic>
      <p:cxnSp>
        <p:nvCxnSpPr>
          <p:cNvPr id="197" name="Google Shape;197;p30"/>
          <p:cNvCxnSpPr/>
          <p:nvPr/>
        </p:nvCxnSpPr>
        <p:spPr>
          <a:xfrm>
            <a:off x="802850" y="1033332"/>
            <a:ext cx="2240400" cy="0"/>
          </a:xfrm>
          <a:prstGeom prst="straightConnector1">
            <a:avLst/>
          </a:prstGeom>
          <a:noFill/>
          <a:ln cap="flat" cmpd="sng" w="19050">
            <a:solidFill>
              <a:schemeClr val="dk1"/>
            </a:solidFill>
            <a:prstDash val="solid"/>
            <a:round/>
            <a:headEnd len="med" w="med" type="none"/>
            <a:tailEnd len="med" w="med" type="none"/>
          </a:ln>
        </p:spPr>
      </p:cxnSp>
      <p:sp>
        <p:nvSpPr>
          <p:cNvPr id="198" name="Google Shape;198;p30"/>
          <p:cNvSpPr txBox="1"/>
          <p:nvPr>
            <p:ph idx="8" type="title"/>
          </p:nvPr>
        </p:nvSpPr>
        <p:spPr>
          <a:xfrm>
            <a:off x="720000" y="3156050"/>
            <a:ext cx="488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OBJECTIVE</a:t>
            </a:r>
            <a:endParaRPr b="0"/>
          </a:p>
        </p:txBody>
      </p:sp>
      <p:cxnSp>
        <p:nvCxnSpPr>
          <p:cNvPr id="199" name="Google Shape;199;p30"/>
          <p:cNvCxnSpPr/>
          <p:nvPr/>
        </p:nvCxnSpPr>
        <p:spPr>
          <a:xfrm>
            <a:off x="802850" y="3744357"/>
            <a:ext cx="2240400" cy="0"/>
          </a:xfrm>
          <a:prstGeom prst="straightConnector1">
            <a:avLst/>
          </a:prstGeom>
          <a:noFill/>
          <a:ln cap="flat" cmpd="sng" w="19050">
            <a:solidFill>
              <a:schemeClr val="dk1"/>
            </a:solidFill>
            <a:prstDash val="solid"/>
            <a:round/>
            <a:headEnd len="med" w="med" type="none"/>
            <a:tailEnd len="med" w="med" type="none"/>
          </a:ln>
        </p:spPr>
      </p:cxnSp>
      <p:sp>
        <p:nvSpPr>
          <p:cNvPr id="200" name="Google Shape;200;p30"/>
          <p:cNvSpPr txBox="1"/>
          <p:nvPr>
            <p:ph type="title"/>
          </p:nvPr>
        </p:nvSpPr>
        <p:spPr>
          <a:xfrm>
            <a:off x="772650" y="3739175"/>
            <a:ext cx="4882500" cy="10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rPr>
              <a:t>Memprediksi waktu pengiriman makanan berdasarkan berbagai faktor lingkungan dan operasional, sehingga layanan food delivery dapat mengoptimalkan proses pengiriman dan meningkatkan kepuasan pelanggan.</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454700" y="2560625"/>
            <a:ext cx="4680000" cy="84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400"/>
              <a:t>Data Preprocessing &amp; Exploratory Data Analysis (EDA)</a:t>
            </a:r>
            <a:endParaRPr sz="2400"/>
          </a:p>
          <a:p>
            <a:pPr indent="0" lvl="0" marL="0" rtl="0" algn="r">
              <a:spcBef>
                <a:spcPts val="0"/>
              </a:spcBef>
              <a:spcAft>
                <a:spcPts val="0"/>
              </a:spcAft>
              <a:buNone/>
            </a:pPr>
            <a:r>
              <a:t/>
            </a:r>
            <a:endParaRPr sz="2400"/>
          </a:p>
        </p:txBody>
      </p:sp>
      <p:sp>
        <p:nvSpPr>
          <p:cNvPr id="206" name="Google Shape;206;p31"/>
          <p:cNvSpPr txBox="1"/>
          <p:nvPr>
            <p:ph idx="2" type="title"/>
          </p:nvPr>
        </p:nvSpPr>
        <p:spPr>
          <a:xfrm>
            <a:off x="5999150" y="1075000"/>
            <a:ext cx="2135400" cy="149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02</a:t>
            </a:r>
            <a:endParaRPr/>
          </a:p>
        </p:txBody>
      </p:sp>
      <p:cxnSp>
        <p:nvCxnSpPr>
          <p:cNvPr id="207" name="Google Shape;207;p31"/>
          <p:cNvCxnSpPr/>
          <p:nvPr/>
        </p:nvCxnSpPr>
        <p:spPr>
          <a:xfrm>
            <a:off x="4584237" y="3512869"/>
            <a:ext cx="3439500" cy="0"/>
          </a:xfrm>
          <a:prstGeom prst="straightConnector1">
            <a:avLst/>
          </a:prstGeom>
          <a:noFill/>
          <a:ln cap="flat" cmpd="sng" w="19050">
            <a:solidFill>
              <a:schemeClr val="dk1"/>
            </a:solidFill>
            <a:prstDash val="solid"/>
            <a:round/>
            <a:headEnd len="med" w="med" type="none"/>
            <a:tailEnd len="med" w="med" type="none"/>
          </a:ln>
        </p:spPr>
      </p:cxnSp>
      <p:pic>
        <p:nvPicPr>
          <p:cNvPr id="208" name="Google Shape;208;p31"/>
          <p:cNvPicPr preferRelativeResize="0"/>
          <p:nvPr/>
        </p:nvPicPr>
        <p:blipFill rotWithShape="1">
          <a:blip r:embed="rId3">
            <a:alphaModFix/>
          </a:blip>
          <a:srcRect b="2931" l="0" r="0" t="0"/>
          <a:stretch/>
        </p:blipFill>
        <p:spPr>
          <a:xfrm>
            <a:off x="712275" y="413425"/>
            <a:ext cx="2964074" cy="43166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idx="4" type="subTitle"/>
          </p:nvPr>
        </p:nvSpPr>
        <p:spPr>
          <a:xfrm>
            <a:off x="471751" y="916500"/>
            <a:ext cx="3186600" cy="8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Mengisi Kolom Object dengan Mode dan Kolom Numerik dengan Mean</a:t>
            </a:r>
            <a:endParaRPr sz="1200"/>
          </a:p>
        </p:txBody>
      </p:sp>
      <p:sp>
        <p:nvSpPr>
          <p:cNvPr id="214" name="Google Shape;214;p32"/>
          <p:cNvSpPr txBox="1"/>
          <p:nvPr>
            <p:ph idx="2" type="subTitle"/>
          </p:nvPr>
        </p:nvSpPr>
        <p:spPr>
          <a:xfrm>
            <a:off x="471738" y="419869"/>
            <a:ext cx="33504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Cleaning Data</a:t>
            </a:r>
            <a:endParaRPr/>
          </a:p>
        </p:txBody>
      </p:sp>
      <p:cxnSp>
        <p:nvCxnSpPr>
          <p:cNvPr id="215" name="Google Shape;215;p32"/>
          <p:cNvCxnSpPr/>
          <p:nvPr/>
        </p:nvCxnSpPr>
        <p:spPr>
          <a:xfrm>
            <a:off x="533934" y="952034"/>
            <a:ext cx="3124500" cy="0"/>
          </a:xfrm>
          <a:prstGeom prst="straightConnector1">
            <a:avLst/>
          </a:prstGeom>
          <a:noFill/>
          <a:ln cap="flat" cmpd="sng" w="19050">
            <a:solidFill>
              <a:schemeClr val="dk1"/>
            </a:solidFill>
            <a:prstDash val="solid"/>
            <a:round/>
            <a:headEnd len="med" w="med" type="none"/>
            <a:tailEnd len="med" w="med" type="none"/>
          </a:ln>
        </p:spPr>
      </p:cxnSp>
      <p:pic>
        <p:nvPicPr>
          <p:cNvPr id="216" name="Google Shape;216;p32"/>
          <p:cNvPicPr preferRelativeResize="0"/>
          <p:nvPr/>
        </p:nvPicPr>
        <p:blipFill>
          <a:blip r:embed="rId3">
            <a:alphaModFix/>
          </a:blip>
          <a:stretch>
            <a:fillRect/>
          </a:stretch>
        </p:blipFill>
        <p:spPr>
          <a:xfrm>
            <a:off x="1219875" y="1674600"/>
            <a:ext cx="1752600" cy="2619375"/>
          </a:xfrm>
          <a:prstGeom prst="rect">
            <a:avLst/>
          </a:prstGeom>
          <a:noFill/>
          <a:ln>
            <a:noFill/>
          </a:ln>
        </p:spPr>
      </p:pic>
      <p:sp>
        <p:nvSpPr>
          <p:cNvPr id="217" name="Google Shape;217;p32"/>
          <p:cNvSpPr txBox="1"/>
          <p:nvPr>
            <p:ph idx="4" type="subTitle"/>
          </p:nvPr>
        </p:nvSpPr>
        <p:spPr>
          <a:xfrm>
            <a:off x="4954776" y="916500"/>
            <a:ext cx="3186600" cy="8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Label encoding untuk data </a:t>
            </a:r>
            <a:r>
              <a:rPr lang="es" sz="1200"/>
              <a:t>categorical</a:t>
            </a:r>
            <a:endParaRPr sz="1200"/>
          </a:p>
        </p:txBody>
      </p:sp>
      <p:sp>
        <p:nvSpPr>
          <p:cNvPr id="218" name="Google Shape;218;p32"/>
          <p:cNvSpPr txBox="1"/>
          <p:nvPr>
            <p:ph idx="2" type="subTitle"/>
          </p:nvPr>
        </p:nvSpPr>
        <p:spPr>
          <a:xfrm>
            <a:off x="4954763" y="419869"/>
            <a:ext cx="33504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Transformasi Data</a:t>
            </a:r>
            <a:endParaRPr/>
          </a:p>
        </p:txBody>
      </p:sp>
      <p:cxnSp>
        <p:nvCxnSpPr>
          <p:cNvPr id="219" name="Google Shape;219;p32"/>
          <p:cNvCxnSpPr/>
          <p:nvPr/>
        </p:nvCxnSpPr>
        <p:spPr>
          <a:xfrm>
            <a:off x="5016959" y="952034"/>
            <a:ext cx="3124500" cy="0"/>
          </a:xfrm>
          <a:prstGeom prst="straightConnector1">
            <a:avLst/>
          </a:prstGeom>
          <a:noFill/>
          <a:ln cap="flat" cmpd="sng" w="19050">
            <a:solidFill>
              <a:schemeClr val="dk1"/>
            </a:solidFill>
            <a:prstDash val="solid"/>
            <a:round/>
            <a:headEnd len="med" w="med" type="none"/>
            <a:tailEnd len="med" w="med" type="none"/>
          </a:ln>
        </p:spPr>
      </p:cxnSp>
      <p:pic>
        <p:nvPicPr>
          <p:cNvPr id="220" name="Google Shape;220;p32"/>
          <p:cNvPicPr preferRelativeResize="0"/>
          <p:nvPr/>
        </p:nvPicPr>
        <p:blipFill>
          <a:blip r:embed="rId4">
            <a:alphaModFix/>
          </a:blip>
          <a:stretch>
            <a:fillRect/>
          </a:stretch>
        </p:blipFill>
        <p:spPr>
          <a:xfrm>
            <a:off x="5738450" y="1674600"/>
            <a:ext cx="1619250" cy="138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81775" y="216425"/>
            <a:ext cx="838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00"/>
              <a:t>Cuaca dan lalu lintas lebih memengaruhi waktu pengiriman daripada waktu dalam sehari, sehingga diperlukan strategi seperti perencanaan rute atau prediksi cuaca untuk menghindari keterlambatan.</a:t>
            </a:r>
            <a:endParaRPr sz="1100"/>
          </a:p>
        </p:txBody>
      </p:sp>
      <p:cxnSp>
        <p:nvCxnSpPr>
          <p:cNvPr id="226" name="Google Shape;226;p33"/>
          <p:cNvCxnSpPr/>
          <p:nvPr/>
        </p:nvCxnSpPr>
        <p:spPr>
          <a:xfrm>
            <a:off x="802850" y="817126"/>
            <a:ext cx="1826400" cy="0"/>
          </a:xfrm>
          <a:prstGeom prst="straightConnector1">
            <a:avLst/>
          </a:prstGeom>
          <a:noFill/>
          <a:ln cap="flat" cmpd="sng" w="19050">
            <a:solidFill>
              <a:schemeClr val="dk1"/>
            </a:solidFill>
            <a:prstDash val="solid"/>
            <a:round/>
            <a:headEnd len="med" w="med" type="none"/>
            <a:tailEnd len="med" w="med" type="none"/>
          </a:ln>
        </p:spPr>
      </p:cxnSp>
      <p:pic>
        <p:nvPicPr>
          <p:cNvPr id="227" name="Google Shape;227;p33"/>
          <p:cNvPicPr preferRelativeResize="0"/>
          <p:nvPr/>
        </p:nvPicPr>
        <p:blipFill>
          <a:blip r:embed="rId3">
            <a:alphaModFix/>
          </a:blip>
          <a:stretch>
            <a:fillRect/>
          </a:stretch>
        </p:blipFill>
        <p:spPr>
          <a:xfrm>
            <a:off x="381825" y="2193250"/>
            <a:ext cx="8380326" cy="2698000"/>
          </a:xfrm>
          <a:prstGeom prst="rect">
            <a:avLst/>
          </a:prstGeom>
          <a:noFill/>
          <a:ln>
            <a:noFill/>
          </a:ln>
        </p:spPr>
      </p:pic>
      <p:sp>
        <p:nvSpPr>
          <p:cNvPr id="228" name="Google Shape;228;p33"/>
          <p:cNvSpPr txBox="1"/>
          <p:nvPr/>
        </p:nvSpPr>
        <p:spPr>
          <a:xfrm>
            <a:off x="381825" y="911850"/>
            <a:ext cx="2876700" cy="1431600"/>
          </a:xfrm>
          <a:prstGeom prst="rect">
            <a:avLst/>
          </a:prstGeom>
          <a:noFill/>
          <a:ln>
            <a:noFill/>
          </a:ln>
        </p:spPr>
        <p:txBody>
          <a:bodyPr anchorCtr="0" anchor="t" bIns="91425" lIns="91425" spcFirstLastPara="1" rIns="91425" wrap="square" tIns="91425">
            <a:spAutoFit/>
          </a:bodyPr>
          <a:lstStyle/>
          <a:p>
            <a:pPr indent="-285750" lvl="0" marL="269999" rtl="0" algn="l">
              <a:spcBef>
                <a:spcPts val="0"/>
              </a:spcBef>
              <a:spcAft>
                <a:spcPts val="0"/>
              </a:spcAft>
              <a:buSzPts val="900"/>
              <a:buChar char="●"/>
            </a:pPr>
            <a:r>
              <a:rPr lang="es" sz="900"/>
              <a:t>Waktu pengiriman tampaknya cukup bervariasi untuk semua kondisi cuaca.</a:t>
            </a:r>
            <a:endParaRPr sz="900"/>
          </a:p>
          <a:p>
            <a:pPr indent="-285750" lvl="0" marL="269999" rtl="0" algn="l">
              <a:spcBef>
                <a:spcPts val="0"/>
              </a:spcBef>
              <a:spcAft>
                <a:spcPts val="0"/>
              </a:spcAft>
              <a:buSzPts val="900"/>
              <a:buChar char="●"/>
            </a:pPr>
            <a:r>
              <a:rPr lang="es" sz="900"/>
              <a:t>Cuaca ekstrem (kode 3 dan 4) cenderung memiliki median waktu pengiriman yang sedikit lebih tinggi dibandingkan kondisi cuaca lainnya.</a:t>
            </a:r>
            <a:endParaRPr sz="900"/>
          </a:p>
          <a:p>
            <a:pPr indent="-285750" lvl="0" marL="269999" rtl="0" algn="l">
              <a:spcBef>
                <a:spcPts val="0"/>
              </a:spcBef>
              <a:spcAft>
                <a:spcPts val="0"/>
              </a:spcAft>
              <a:buSzPts val="900"/>
              <a:buChar char="●"/>
            </a:pPr>
            <a:r>
              <a:rPr lang="es" sz="900"/>
              <a:t>Rentang interkuartil (IQR) relatif mirip, tetapi ada beberapa outlier yang menunjukkan waktu pengiriman jauh lebih lama dalam kondisi tertentu.</a:t>
            </a:r>
            <a:endParaRPr sz="900"/>
          </a:p>
        </p:txBody>
      </p:sp>
      <p:sp>
        <p:nvSpPr>
          <p:cNvPr id="229" name="Google Shape;229;p33"/>
          <p:cNvSpPr txBox="1"/>
          <p:nvPr/>
        </p:nvSpPr>
        <p:spPr>
          <a:xfrm>
            <a:off x="3182325" y="932200"/>
            <a:ext cx="2876700" cy="1293000"/>
          </a:xfrm>
          <a:prstGeom prst="rect">
            <a:avLst/>
          </a:prstGeom>
          <a:noFill/>
          <a:ln>
            <a:noFill/>
          </a:ln>
        </p:spPr>
        <p:txBody>
          <a:bodyPr anchorCtr="0" anchor="t" bIns="91425" lIns="91425" spcFirstLastPara="1" rIns="91425" wrap="square" tIns="91425">
            <a:spAutoFit/>
          </a:bodyPr>
          <a:lstStyle/>
          <a:p>
            <a:pPr indent="-285750" lvl="0" marL="269999" rtl="0" algn="l">
              <a:spcBef>
                <a:spcPts val="0"/>
              </a:spcBef>
              <a:spcAft>
                <a:spcPts val="0"/>
              </a:spcAft>
              <a:buSzPts val="900"/>
              <a:buChar char="●"/>
            </a:pPr>
            <a:r>
              <a:rPr lang="es" sz="900"/>
              <a:t>Saat lalu lintas lebih tinggi (kode 0), waktu pengiriman cenderung lebih tinggi dibandingkan dengan lalu lintas lebih rendah.</a:t>
            </a:r>
            <a:endParaRPr sz="900"/>
          </a:p>
          <a:p>
            <a:pPr indent="-285750" lvl="0" marL="269999" rtl="0" algn="l">
              <a:spcBef>
                <a:spcPts val="0"/>
              </a:spcBef>
              <a:spcAft>
                <a:spcPts val="0"/>
              </a:spcAft>
              <a:buSzPts val="900"/>
              <a:buChar char="●"/>
            </a:pPr>
            <a:r>
              <a:rPr lang="es" sz="900"/>
              <a:t>Tingkat lalu lintas tampaknya memiliki pengaruh signifikan terhadap variasi waktu pengiriman, terlihat dari median yang meningkat dan beberapa outlier di kategori lalu lintas yang lebih tinggi.</a:t>
            </a:r>
            <a:endParaRPr sz="900"/>
          </a:p>
        </p:txBody>
      </p:sp>
      <p:sp>
        <p:nvSpPr>
          <p:cNvPr id="230" name="Google Shape;230;p33"/>
          <p:cNvSpPr txBox="1"/>
          <p:nvPr/>
        </p:nvSpPr>
        <p:spPr>
          <a:xfrm>
            <a:off x="6135225" y="900250"/>
            <a:ext cx="2757300" cy="1293000"/>
          </a:xfrm>
          <a:prstGeom prst="rect">
            <a:avLst/>
          </a:prstGeom>
          <a:noFill/>
          <a:ln>
            <a:noFill/>
          </a:ln>
        </p:spPr>
        <p:txBody>
          <a:bodyPr anchorCtr="0" anchor="t" bIns="91425" lIns="91425" spcFirstLastPara="1" rIns="91425" wrap="square" tIns="91425">
            <a:spAutoFit/>
          </a:bodyPr>
          <a:lstStyle/>
          <a:p>
            <a:pPr indent="-285750" lvl="0" marL="89999" rtl="0" algn="l">
              <a:spcBef>
                <a:spcPts val="0"/>
              </a:spcBef>
              <a:spcAft>
                <a:spcPts val="0"/>
              </a:spcAft>
              <a:buSzPts val="900"/>
              <a:buChar char="●"/>
            </a:pPr>
            <a:r>
              <a:rPr lang="es" sz="900"/>
              <a:t>Tidak terlihat perbedaan signifikan </a:t>
            </a:r>
            <a:r>
              <a:rPr lang="es" sz="900"/>
              <a:t>antar</a:t>
            </a:r>
            <a:r>
              <a:rPr lang="es" sz="900"/>
              <a:t> waktu dalam sehari.</a:t>
            </a:r>
            <a:endParaRPr sz="900"/>
          </a:p>
          <a:p>
            <a:pPr indent="-285750" lvl="0" marL="89999" rtl="0" algn="l">
              <a:spcBef>
                <a:spcPts val="0"/>
              </a:spcBef>
              <a:spcAft>
                <a:spcPts val="0"/>
              </a:spcAft>
              <a:buSzPts val="900"/>
              <a:buChar char="●"/>
            </a:pPr>
            <a:r>
              <a:rPr lang="es" sz="900"/>
              <a:t>Distribusi waktu pengiriman relatif seragam sepanjang hari, dengan median yang hampir sama di setiap kategori.</a:t>
            </a:r>
            <a:endParaRPr sz="900"/>
          </a:p>
          <a:p>
            <a:pPr indent="-285750" lvl="0" marL="89999" rtl="0" algn="l">
              <a:spcBef>
                <a:spcPts val="0"/>
              </a:spcBef>
              <a:spcAft>
                <a:spcPts val="0"/>
              </a:spcAft>
              <a:buSzPts val="900"/>
              <a:buChar char="●"/>
            </a:pPr>
            <a:r>
              <a:rPr lang="es" sz="900"/>
              <a:t>Ada beberapa outlier di setiap kategori, menunjukkan bahwa dalam kondisi tertentu, waktu pengiriman bisa lebih lama dari biasanya.</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