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atrick Hand"/>
      <p:regular r:id="rId32"/>
    </p:embeddedFont>
    <p:embeddedFont>
      <p:font typeface="Teko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7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5D4297-166B-4EB9-81B6-BA9DA1DAF1FE}">
  <a:tblStyle styleId="{8E5D4297-166B-4EB9-81B6-BA9DA1DAF1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Teko-regular.fntdata"/><Relationship Id="rId10" Type="http://schemas.openxmlformats.org/officeDocument/2006/relationships/slide" Target="slides/slide4.xml"/><Relationship Id="rId32" Type="http://schemas.openxmlformats.org/officeDocument/2006/relationships/font" Target="fonts/PatrickHand-regular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Teko-bold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9a209a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9a209a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e4117cf7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e4117cf7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e4117cf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e4117cf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e4117cf7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2e4117cf7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e267276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2e267276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d6420ad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d6420ad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e267276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e267276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dbb0289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dbb0289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dbb0289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dbb0289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71751ee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71751ee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df648154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df648154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f7bad1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2f7bad1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e2672763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e2672763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b516e418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b516e41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2dbb02890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2dbb02890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371751ee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371751ee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dc84e67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2dc84e67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df6481548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df6481548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e7ed410e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e7ed410e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e267276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e267276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01f94cd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01f94cd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e2672763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e2672763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e26727637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e26727637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dc84e6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dc84e6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20000" y="1397475"/>
            <a:ext cx="3843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000" y="3053950"/>
            <a:ext cx="38049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2679400" y="1721350"/>
            <a:ext cx="3785100" cy="10791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2356275" y="2857075"/>
            <a:ext cx="44313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321200" y="1909300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4321200" y="1522675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hasCustomPrompt="1" idx="3" type="title"/>
          </p:nvPr>
        </p:nvSpPr>
        <p:spPr>
          <a:xfrm>
            <a:off x="3540008" y="135440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321200" y="2631184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13"/>
          <p:cNvSpPr txBox="1"/>
          <p:nvPr>
            <p:ph idx="5" type="title"/>
          </p:nvPr>
        </p:nvSpPr>
        <p:spPr>
          <a:xfrm>
            <a:off x="4321200" y="224455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6" type="title"/>
          </p:nvPr>
        </p:nvSpPr>
        <p:spPr>
          <a:xfrm>
            <a:off x="3540006" y="207531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4321200" y="335306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3"/>
          <p:cNvSpPr txBox="1"/>
          <p:nvPr>
            <p:ph idx="8" type="title"/>
          </p:nvPr>
        </p:nvSpPr>
        <p:spPr>
          <a:xfrm>
            <a:off x="4321200" y="2966426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9" type="title"/>
          </p:nvPr>
        </p:nvSpPr>
        <p:spPr>
          <a:xfrm>
            <a:off x="3540000" y="2796224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4321200" y="4074950"/>
            <a:ext cx="41028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13"/>
          <p:cNvSpPr txBox="1"/>
          <p:nvPr>
            <p:ph idx="14" type="title"/>
          </p:nvPr>
        </p:nvSpPr>
        <p:spPr>
          <a:xfrm>
            <a:off x="4321200" y="368830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15" type="title"/>
          </p:nvPr>
        </p:nvSpPr>
        <p:spPr>
          <a:xfrm>
            <a:off x="3540006" y="3517135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7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9035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53844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15478" y="1794725"/>
            <a:ext cx="2057100" cy="2467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002276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14"/>
          <p:cNvSpPr txBox="1"/>
          <p:nvPr>
            <p:ph idx="2" type="title"/>
          </p:nvPr>
        </p:nvSpPr>
        <p:spPr>
          <a:xfrm>
            <a:off x="1002275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6314181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6314176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subTitle"/>
          </p:nvPr>
        </p:nvSpPr>
        <p:spPr>
          <a:xfrm>
            <a:off x="3658224" y="2130950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3658221" y="2771675"/>
            <a:ext cx="1859700" cy="4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720000" y="3256800"/>
            <a:ext cx="3848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720000" y="1458938"/>
            <a:ext cx="5165100" cy="16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724125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6"/>
          <p:cNvSpPr txBox="1"/>
          <p:nvPr>
            <p:ph idx="2" type="title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3" type="subTitle"/>
          </p:nvPr>
        </p:nvSpPr>
        <p:spPr>
          <a:xfrm>
            <a:off x="341399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16"/>
          <p:cNvSpPr txBox="1"/>
          <p:nvPr>
            <p:ph idx="4" type="title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5" type="subTitle"/>
          </p:nvPr>
        </p:nvSpPr>
        <p:spPr>
          <a:xfrm>
            <a:off x="6103866" y="235039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16"/>
          <p:cNvSpPr txBox="1"/>
          <p:nvPr>
            <p:ph idx="6" type="title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7" type="subTitle"/>
          </p:nvPr>
        </p:nvSpPr>
        <p:spPr>
          <a:xfrm>
            <a:off x="724125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6"/>
          <p:cNvSpPr txBox="1"/>
          <p:nvPr>
            <p:ph idx="8" type="title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9" type="subTitle"/>
          </p:nvPr>
        </p:nvSpPr>
        <p:spPr>
          <a:xfrm>
            <a:off x="341399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16"/>
          <p:cNvSpPr txBox="1"/>
          <p:nvPr>
            <p:ph idx="13" type="title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4" type="subTitle"/>
          </p:nvPr>
        </p:nvSpPr>
        <p:spPr>
          <a:xfrm>
            <a:off x="6103866" y="3911734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16"/>
          <p:cNvSpPr txBox="1"/>
          <p:nvPr>
            <p:ph idx="15" type="title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5_2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5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1720200" y="2860500"/>
            <a:ext cx="2808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720200" y="3393393"/>
            <a:ext cx="28080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2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subTitle"/>
          </p:nvPr>
        </p:nvSpPr>
        <p:spPr>
          <a:xfrm>
            <a:off x="943350" y="1842673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943250" y="144735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subTitle"/>
          </p:nvPr>
        </p:nvSpPr>
        <p:spPr>
          <a:xfrm>
            <a:off x="943300" y="4031886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21"/>
          <p:cNvSpPr txBox="1"/>
          <p:nvPr>
            <p:ph idx="3" type="title"/>
          </p:nvPr>
        </p:nvSpPr>
        <p:spPr>
          <a:xfrm>
            <a:off x="943300" y="363656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4" type="subTitle"/>
          </p:nvPr>
        </p:nvSpPr>
        <p:spPr>
          <a:xfrm>
            <a:off x="943225" y="2937280"/>
            <a:ext cx="23160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5" type="title"/>
          </p:nvPr>
        </p:nvSpPr>
        <p:spPr>
          <a:xfrm>
            <a:off x="943262" y="2541955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6"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_2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540000"/>
            <a:ext cx="38520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628999" y="1569675"/>
            <a:ext cx="38520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720000" y="1792450"/>
            <a:ext cx="3402600" cy="12858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720000" y="3078250"/>
            <a:ext cx="3402600" cy="4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/>
          <p:nvPr/>
        </p:nvSpPr>
        <p:spPr>
          <a:xfrm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hasCustomPrompt="1" type="title"/>
          </p:nvPr>
        </p:nvSpPr>
        <p:spPr>
          <a:xfrm>
            <a:off x="720075" y="740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28" name="Google Shape;128;p24"/>
          <p:cNvSpPr txBox="1"/>
          <p:nvPr>
            <p:ph idx="1" type="subTitle"/>
          </p:nvPr>
        </p:nvSpPr>
        <p:spPr>
          <a:xfrm>
            <a:off x="720022" y="1517975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29" name="Google Shape;129;p24"/>
          <p:cNvSpPr txBox="1"/>
          <p:nvPr>
            <p:ph hasCustomPrompt="1" idx="2" type="title"/>
          </p:nvPr>
        </p:nvSpPr>
        <p:spPr>
          <a:xfrm>
            <a:off x="720125" y="2006337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720000" y="2783988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31" name="Google Shape;131;p24"/>
          <p:cNvSpPr txBox="1"/>
          <p:nvPr>
            <p:ph hasCustomPrompt="1" idx="4" type="title"/>
          </p:nvPr>
        </p:nvSpPr>
        <p:spPr>
          <a:xfrm>
            <a:off x="720125" y="3272350"/>
            <a:ext cx="4177500" cy="8265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32" name="Google Shape;132;p24"/>
          <p:cNvSpPr txBox="1"/>
          <p:nvPr>
            <p:ph idx="5" type="subTitle"/>
          </p:nvPr>
        </p:nvSpPr>
        <p:spPr>
          <a:xfrm>
            <a:off x="720022" y="4050000"/>
            <a:ext cx="41775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0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type="title"/>
          </p:nvPr>
        </p:nvSpPr>
        <p:spPr>
          <a:xfrm>
            <a:off x="14076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720100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7" name="Google Shape;137;p25"/>
          <p:cNvSpPr txBox="1"/>
          <p:nvPr>
            <p:ph idx="2" type="title"/>
          </p:nvPr>
        </p:nvSpPr>
        <p:spPr>
          <a:xfrm>
            <a:off x="720000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3" type="subTitle"/>
          </p:nvPr>
        </p:nvSpPr>
        <p:spPr>
          <a:xfrm>
            <a:off x="3714796" y="2327013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642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25"/>
          <p:cNvSpPr txBox="1"/>
          <p:nvPr>
            <p:ph idx="4" type="title"/>
          </p:nvPr>
        </p:nvSpPr>
        <p:spPr>
          <a:xfrm>
            <a:off x="3714715" y="1931700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5" type="subTitle"/>
          </p:nvPr>
        </p:nvSpPr>
        <p:spPr>
          <a:xfrm>
            <a:off x="71998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23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>
            <p:ph idx="6" type="title"/>
          </p:nvPr>
        </p:nvSpPr>
        <p:spPr>
          <a:xfrm>
            <a:off x="720000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7" type="subTitle"/>
          </p:nvPr>
        </p:nvSpPr>
        <p:spPr>
          <a:xfrm>
            <a:off x="3714658" y="3939816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357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5"/>
          <p:cNvSpPr txBox="1"/>
          <p:nvPr>
            <p:ph idx="8" type="title"/>
          </p:nvPr>
        </p:nvSpPr>
        <p:spPr>
          <a:xfrm>
            <a:off x="3714687" y="3544498"/>
            <a:ext cx="23160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1421350" y="2317250"/>
            <a:ext cx="2316000" cy="58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421346" y="2842417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 rot="10800000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372626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7"/>
          <p:cNvSpPr txBox="1"/>
          <p:nvPr>
            <p:ph idx="2" type="title"/>
          </p:nvPr>
        </p:nvSpPr>
        <p:spPr>
          <a:xfrm>
            <a:off x="2372625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3" name="Google Shape;153;p27"/>
          <p:cNvSpPr txBox="1"/>
          <p:nvPr>
            <p:ph idx="3" type="subTitle"/>
          </p:nvPr>
        </p:nvSpPr>
        <p:spPr>
          <a:xfrm>
            <a:off x="4857351" y="3904675"/>
            <a:ext cx="1914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7"/>
          <p:cNvSpPr txBox="1"/>
          <p:nvPr>
            <p:ph idx="4" type="title"/>
          </p:nvPr>
        </p:nvSpPr>
        <p:spPr>
          <a:xfrm>
            <a:off x="4857350" y="3523375"/>
            <a:ext cx="1914000" cy="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7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1002275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8"/>
          <p:cNvSpPr txBox="1"/>
          <p:nvPr>
            <p:ph idx="2" type="title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0" name="Google Shape;160;p28"/>
          <p:cNvSpPr txBox="1"/>
          <p:nvPr>
            <p:ph idx="3" type="subTitle"/>
          </p:nvPr>
        </p:nvSpPr>
        <p:spPr>
          <a:xfrm>
            <a:off x="6314179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8"/>
          <p:cNvSpPr txBox="1"/>
          <p:nvPr>
            <p:ph idx="4" type="title"/>
          </p:nvPr>
        </p:nvSpPr>
        <p:spPr>
          <a:xfrm>
            <a:off x="6314179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5" type="subTitle"/>
          </p:nvPr>
        </p:nvSpPr>
        <p:spPr>
          <a:xfrm>
            <a:off x="3642638" y="3416864"/>
            <a:ext cx="1859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8"/>
          <p:cNvSpPr txBox="1"/>
          <p:nvPr>
            <p:ph idx="6" type="title"/>
          </p:nvPr>
        </p:nvSpPr>
        <p:spPr>
          <a:xfrm>
            <a:off x="3642638" y="3035757"/>
            <a:ext cx="18597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>
            <p:ph idx="1" type="subTitle"/>
          </p:nvPr>
        </p:nvSpPr>
        <p:spPr>
          <a:xfrm>
            <a:off x="4399125" y="17226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7" name="Google Shape;167;p29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9"/>
          <p:cNvSpPr txBox="1"/>
          <p:nvPr/>
        </p:nvSpPr>
        <p:spPr>
          <a:xfrm>
            <a:off x="5135325" y="3578700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2">
    <p:bg>
      <p:bgPr>
        <a:gradFill>
          <a:gsLst>
            <a:gs pos="0">
              <a:schemeClr val="accent5"/>
            </a:gs>
            <a:gs pos="100000">
              <a:schemeClr val="lt2"/>
            </a:gs>
          </a:gsLst>
          <a:lin ang="8100019" scaled="0"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gradFill>
          <a:gsLst>
            <a:gs pos="0">
              <a:schemeClr val="accent1"/>
            </a:gs>
            <a:gs pos="100000">
              <a:schemeClr val="accent6"/>
            </a:gs>
          </a:gsLst>
          <a:lin ang="16198662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/>
          <p:nvPr/>
        </p:nvSpPr>
        <p:spPr>
          <a:xfrm flipH="1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5"/>
              </a:gs>
              <a:gs pos="34000">
                <a:srgbClr val="FF248A">
                  <a:alpha val="34901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_2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5400700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955650" y="540000"/>
            <a:ext cx="52326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5427902" y="198714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5427900" y="160392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5427902" y="3412697"/>
            <a:ext cx="25557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427900" y="3029475"/>
            <a:ext cx="25557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2604300" y="540000"/>
            <a:ext cx="3935400" cy="477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529475"/>
            <a:ext cx="3935400" cy="51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720000" y="1383300"/>
            <a:ext cx="4236600" cy="23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 flipH="1" rot="10800000">
            <a:off x="345975" y="311725"/>
            <a:ext cx="8475900" cy="44904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1123000" y="1210600"/>
            <a:ext cx="3402600" cy="22077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1076700" y="3449038"/>
            <a:ext cx="34953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flipH="1">
            <a:off x="345975" y="318889"/>
            <a:ext cx="8475900" cy="4490400"/>
          </a:xfrm>
          <a:prstGeom prst="rect">
            <a:avLst/>
          </a:prstGeom>
          <a:gradFill>
            <a:gsLst>
              <a:gs pos="0">
                <a:srgbClr val="4CEEFD"/>
              </a:gs>
              <a:gs pos="34000">
                <a:srgbClr val="4CEEFD">
                  <a:alpha val="37647"/>
                </a:srgbClr>
              </a:gs>
              <a:gs pos="100000">
                <a:srgbClr val="4CEEFD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4040375" y="1647400"/>
            <a:ext cx="4593600" cy="5493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4117775" y="2165539"/>
            <a:ext cx="4438800" cy="1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1036550" y="3252000"/>
            <a:ext cx="29127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eko"/>
              <a:buNone/>
              <a:defRPr sz="3600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faizsaputra79@gmail.com" TargetMode="External"/><Relationship Id="rId4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500" y="252750"/>
            <a:ext cx="3248475" cy="433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>
            <p:ph type="ctrTitle"/>
          </p:nvPr>
        </p:nvSpPr>
        <p:spPr>
          <a:xfrm>
            <a:off x="720000" y="1301752"/>
            <a:ext cx="38439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MBA Decision After Bachelor's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720000" y="2958228"/>
            <a:ext cx="4250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Project Data Science &amp; Data Analyst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720000" y="3387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Fa’iz Abiyyu Rizqullah Saputra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56675" y="159000"/>
            <a:ext cx="84684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Mayoritas individu mengambil MBA untuk membangun jaringan profesional, meningkatkan peluang karier, dan mengembangkan keterampilan.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75" y="1332575"/>
            <a:ext cx="4205124" cy="26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 txBox="1"/>
          <p:nvPr/>
        </p:nvSpPr>
        <p:spPr>
          <a:xfrm>
            <a:off x="4658500" y="938100"/>
            <a:ext cx="41025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1. </a:t>
            </a:r>
            <a:r>
              <a:rPr b="1" lang="en" sz="1100">
                <a:solidFill>
                  <a:schemeClr val="lt1"/>
                </a:solidFill>
              </a:rPr>
              <a:t>Networking (2546 responden)</a:t>
            </a:r>
            <a:r>
              <a:rPr lang="en" sz="1100">
                <a:solidFill>
                  <a:schemeClr val="lt1"/>
                </a:solidFill>
              </a:rPr>
              <a:t> adalah alasan utama seseorang mengambil program MBA.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Banyak individu melihat MBA sebagai kesempatan untuk membangun koneksi profesional yang lebih luas dan berharga untuk pengembangan karier mereka. 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2. </a:t>
            </a:r>
            <a:r>
              <a:rPr b="1" lang="en" sz="1100">
                <a:solidFill>
                  <a:schemeClr val="lt1"/>
                </a:solidFill>
              </a:rPr>
              <a:t>Career Growth (2519 responden) dan Skill Enhancement (2513 responden)</a:t>
            </a:r>
            <a:r>
              <a:rPr lang="en" sz="1100">
                <a:solidFill>
                  <a:schemeClr val="lt1"/>
                </a:solidFill>
              </a:rPr>
              <a:t> hampir memiliki jumlah peminat yang sama.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Ini mengindikasikan bahwa selain memperluas jaringan, banyak yang ingin meningkatkan keterampilan dan mendapatkan peluang </a:t>
            </a:r>
            <a:r>
              <a:rPr lang="en" sz="1100">
                <a:solidFill>
                  <a:schemeClr val="lt1"/>
                </a:solidFill>
              </a:rPr>
              <a:t>karir</a:t>
            </a:r>
            <a:r>
              <a:rPr lang="en" sz="1100">
                <a:solidFill>
                  <a:schemeClr val="lt1"/>
                </a:solidFill>
              </a:rPr>
              <a:t> yang lebih baik melalui MBA.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3. </a:t>
            </a:r>
            <a:r>
              <a:rPr b="1" lang="en" sz="1100">
                <a:solidFill>
                  <a:schemeClr val="lt1"/>
                </a:solidFill>
              </a:rPr>
              <a:t>Entrepreneurship (2422 responden) </a:t>
            </a:r>
            <a:r>
              <a:rPr lang="en" sz="1100">
                <a:solidFill>
                  <a:schemeClr val="lt1"/>
                </a:solidFill>
              </a:rPr>
              <a:t>menjadi alasan yang paling sedikit dibandingkan alasan lainnya.</a:t>
            </a:r>
            <a:r>
              <a:rPr lang="en" sz="1100">
                <a:solidFill>
                  <a:schemeClr val="lt1"/>
                </a:solidFill>
              </a:rPr>
              <a:t> 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Meskipun sedikit lebih rendah dari yang lain, jumlah ini tetap signifikan, menunjukkan bahwa banyak individu melihat MBA sebagai landasan untuk memulai atau mengembangkan bisnis mereka sendiri. 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8400" y="82800"/>
            <a:ext cx="8500200" cy="5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Faktor akademik dan pengalaman kerja memiliki korelasi kuat dalam perjalanan MBA, sementara keputusan untuk mengejar MBA tidak terlalu dipengaruhi oleh faktor akademik atau finansial</a:t>
            </a:r>
            <a:endParaRPr sz="1000"/>
          </a:p>
        </p:txBody>
      </p:sp>
      <p:sp>
        <p:nvSpPr>
          <p:cNvPr id="323" name="Google Shape;323;p43"/>
          <p:cNvSpPr txBox="1"/>
          <p:nvPr/>
        </p:nvSpPr>
        <p:spPr>
          <a:xfrm>
            <a:off x="629125" y="695475"/>
            <a:ext cx="3975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GPA dan GRE/GMAT Score → Mahasiswa dengan GPA tinggi cenderung memiliki skor GRE/GMAT lebih baik.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Gaji Sebelum &amp; Setelah MBA → Semakin tinggi gaji sebelum MBA, semakin tinggi ekspektasi gaji setelahnya.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Networking Importance → Pentingnya networking berkaitan dengan ekspektasi pasca-MBA.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Usia &amp; Pengalaman Kerja → Semakin tua seseorang, semakin banyak pengalaman kerja.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4772200" y="695463"/>
            <a:ext cx="4046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Keputusan MBA → Tidak terlalu dipengaruhi faktor akademik/gaji.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Minat Wirausaha → Tidak berhubungan signifikan dengan faktor lainnya.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Peringkat Universitas → Tidak </a:t>
            </a:r>
            <a:r>
              <a:rPr lang="en" sz="1100">
                <a:solidFill>
                  <a:schemeClr val="lt1"/>
                </a:solidFill>
              </a:rPr>
              <a:t>mempengaruhi</a:t>
            </a:r>
            <a:r>
              <a:rPr lang="en" sz="1100">
                <a:solidFill>
                  <a:schemeClr val="lt1"/>
                </a:solidFill>
              </a:rPr>
              <a:t> gaji atau pengalaman kerja</a:t>
            </a:r>
            <a:endParaRPr sz="1100">
              <a:solidFill>
                <a:schemeClr val="lt1"/>
              </a:solidFill>
            </a:endParaRPr>
          </a:p>
        </p:txBody>
      </p:sp>
      <p:pic>
        <p:nvPicPr>
          <p:cNvPr id="325" name="Google Shape;32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75" y="2498750"/>
            <a:ext cx="2855175" cy="22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6775" y="2498750"/>
            <a:ext cx="2855175" cy="22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>
            <p:ph type="title"/>
          </p:nvPr>
        </p:nvSpPr>
        <p:spPr>
          <a:xfrm>
            <a:off x="369450" y="159000"/>
            <a:ext cx="8455500" cy="6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Individu tanpa pengalaman manajerial lebih cenderung melanjutkan MBA dibandingkan yang sudah berpengalaman</a:t>
            </a:r>
            <a:endParaRPr sz="2000"/>
          </a:p>
        </p:txBody>
      </p:sp>
      <p:pic>
        <p:nvPicPr>
          <p:cNvPr id="332" name="Google Shape;3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488" y="1210075"/>
            <a:ext cx="4122125" cy="333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4"/>
          <p:cNvSpPr txBox="1"/>
          <p:nvPr/>
        </p:nvSpPr>
        <p:spPr>
          <a:xfrm>
            <a:off x="4754225" y="1210075"/>
            <a:ext cx="3981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Lebih banyak orang tanpa pengalaman manajerial yang tertarik melanjutkan MBA dibandingkan yang memiliki pengalaman.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MBA lebih diminati oleh mereka tanpa pengalaman sebagai peluang meningkatkan karier.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Individu dengan pengalaman manajerial tetap tertarik, tapi dalam jumlah lebih kecil, mungkin untuk percepatan karier.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Strategi pemasaran MBA bisa menargetkan kedua kelompok dengan pendekatan berbeda: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Tanpa pengalaman: Fokus pada peluang </a:t>
            </a:r>
            <a:r>
              <a:rPr lang="en" sz="1100">
                <a:solidFill>
                  <a:schemeClr val="lt1"/>
                </a:solidFill>
              </a:rPr>
              <a:t>karir</a:t>
            </a:r>
            <a:r>
              <a:rPr lang="en" sz="1100">
                <a:solidFill>
                  <a:schemeClr val="lt1"/>
                </a:solidFill>
              </a:rPr>
              <a:t> baru.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 sz="1100">
                <a:solidFill>
                  <a:schemeClr val="lt1"/>
                </a:solidFill>
              </a:rPr>
              <a:t>Dengan pengalaman: Soroti manfaat peningkatan ke kepemimpinan lebih tinggi.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>
            <p:ph type="title"/>
          </p:nvPr>
        </p:nvSpPr>
        <p:spPr>
          <a:xfrm>
            <a:off x="356675" y="197300"/>
            <a:ext cx="84492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Keputusan untuk melanjutkan MBA lebih banyak dipengaruhi oleh faktor ekonomi dan akademik dibandingkan faktor demografi atau pengalaman kerja.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75" y="986975"/>
            <a:ext cx="4270050" cy="330353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 txBox="1"/>
          <p:nvPr/>
        </p:nvSpPr>
        <p:spPr>
          <a:xfrm>
            <a:off x="4952025" y="986975"/>
            <a:ext cx="3745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Ekspektasi Gaji Pasca-MBA &amp; Gaji Sebelum MBA → Faktor finansial sangat berpengaruh dalam keputusan MBA.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Peringkat Universitas &amp; Skor GRE/GMAT → Prestasi akademik juga memiliki peran penting.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Minat Wirausaha &amp; Networking → Koneksi dan jiwa wirausaha turut </a:t>
            </a:r>
            <a:r>
              <a:rPr lang="en" sz="1100">
                <a:solidFill>
                  <a:schemeClr val="lt1"/>
                </a:solidFill>
              </a:rPr>
              <a:t>mempengaruhi</a:t>
            </a:r>
            <a:r>
              <a:rPr lang="en" sz="1100">
                <a:solidFill>
                  <a:schemeClr val="lt1"/>
                </a:solidFill>
              </a:rPr>
              <a:t> keputusan.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Usia &amp; Pengalaman Kerja → Faktor ini relevan, tetapi tidak sekuat faktor finansial dan akademik.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Gender &amp; Pengalaman Manajemen → Faktor ini memiliki pengaruh paling kecil dalam keputusan MBA.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6"/>
          <p:cNvSpPr txBox="1"/>
          <p:nvPr>
            <p:ph type="title"/>
          </p:nvPr>
        </p:nvSpPr>
        <p:spPr>
          <a:xfrm>
            <a:off x="1720200" y="2860500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>
            <p:ph idx="2" type="title"/>
          </p:nvPr>
        </p:nvSpPr>
        <p:spPr>
          <a:xfrm>
            <a:off x="567275" y="2927375"/>
            <a:ext cx="1152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/>
          <p:nvPr/>
        </p:nvSpPr>
        <p:spPr>
          <a:xfrm rot="7732140">
            <a:off x="5423889" y="3268920"/>
            <a:ext cx="1142075" cy="22765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47"/>
          <p:cNvSpPr/>
          <p:nvPr/>
        </p:nvSpPr>
        <p:spPr>
          <a:xfrm rot="2950100">
            <a:off x="5412226" y="2051359"/>
            <a:ext cx="1141107" cy="2275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47"/>
          <p:cNvSpPr/>
          <p:nvPr/>
        </p:nvSpPr>
        <p:spPr>
          <a:xfrm rot="10800000">
            <a:off x="568300" y="900275"/>
            <a:ext cx="2176200" cy="14103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47"/>
          <p:cNvSpPr/>
          <p:nvPr/>
        </p:nvSpPr>
        <p:spPr>
          <a:xfrm rot="10800000">
            <a:off x="3483900" y="900275"/>
            <a:ext cx="2176200" cy="14103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/>
          <p:nvPr/>
        </p:nvSpPr>
        <p:spPr>
          <a:xfrm rot="10800000">
            <a:off x="6359808" y="1914666"/>
            <a:ext cx="2176200" cy="14103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7"/>
          <p:cNvSpPr/>
          <p:nvPr/>
        </p:nvSpPr>
        <p:spPr>
          <a:xfrm rot="10800000">
            <a:off x="3439758" y="3161666"/>
            <a:ext cx="2176200" cy="14103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7"/>
          <p:cNvSpPr/>
          <p:nvPr/>
        </p:nvSpPr>
        <p:spPr>
          <a:xfrm rot="10800000">
            <a:off x="581175" y="3142050"/>
            <a:ext cx="2176200" cy="14103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7"/>
          <p:cNvSpPr txBox="1"/>
          <p:nvPr>
            <p:ph type="title"/>
          </p:nvPr>
        </p:nvSpPr>
        <p:spPr>
          <a:xfrm>
            <a:off x="350300" y="82800"/>
            <a:ext cx="8481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Timeline</a:t>
            </a:r>
            <a:endParaRPr/>
          </a:p>
        </p:txBody>
      </p:sp>
      <p:sp>
        <p:nvSpPr>
          <p:cNvPr id="361" name="Google Shape;361;p47"/>
          <p:cNvSpPr txBox="1"/>
          <p:nvPr>
            <p:ph idx="2" type="title"/>
          </p:nvPr>
        </p:nvSpPr>
        <p:spPr>
          <a:xfrm>
            <a:off x="495525" y="996553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362" name="Google Shape;362;p47"/>
          <p:cNvSpPr txBox="1"/>
          <p:nvPr>
            <p:ph idx="1" type="subTitle"/>
          </p:nvPr>
        </p:nvSpPr>
        <p:spPr>
          <a:xfrm>
            <a:off x="495525" y="1377069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Duplicated Columns,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data type</a:t>
            </a:r>
            <a:endParaRPr/>
          </a:p>
        </p:txBody>
      </p:sp>
      <p:sp>
        <p:nvSpPr>
          <p:cNvPr id="363" name="Google Shape;363;p47"/>
          <p:cNvSpPr txBox="1"/>
          <p:nvPr>
            <p:ph idx="7" type="subTitle"/>
          </p:nvPr>
        </p:nvSpPr>
        <p:spPr>
          <a:xfrm>
            <a:off x="3399850" y="1456859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datasets into Train, Test and Validation</a:t>
            </a:r>
            <a:endParaRPr/>
          </a:p>
        </p:txBody>
      </p:sp>
      <p:sp>
        <p:nvSpPr>
          <p:cNvPr id="364" name="Google Shape;364;p47"/>
          <p:cNvSpPr txBox="1"/>
          <p:nvPr>
            <p:ph idx="8" type="title"/>
          </p:nvPr>
        </p:nvSpPr>
        <p:spPr>
          <a:xfrm>
            <a:off x="3399850" y="1076319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365" name="Google Shape;365;p47"/>
          <p:cNvSpPr/>
          <p:nvPr/>
        </p:nvSpPr>
        <p:spPr>
          <a:xfrm>
            <a:off x="2746375" y="1458200"/>
            <a:ext cx="7374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47"/>
          <p:cNvSpPr/>
          <p:nvPr/>
        </p:nvSpPr>
        <p:spPr>
          <a:xfrm rot="10800000">
            <a:off x="2756350" y="3733350"/>
            <a:ext cx="683400" cy="22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7"/>
          <p:cNvSpPr txBox="1"/>
          <p:nvPr>
            <p:ph idx="3" type="subTitle"/>
          </p:nvPr>
        </p:nvSpPr>
        <p:spPr>
          <a:xfrm>
            <a:off x="6359796" y="2446781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Hot Encoding</a:t>
            </a:r>
            <a:endParaRPr/>
          </a:p>
        </p:txBody>
      </p:sp>
      <p:sp>
        <p:nvSpPr>
          <p:cNvPr id="368" name="Google Shape;368;p47"/>
          <p:cNvSpPr txBox="1"/>
          <p:nvPr>
            <p:ph idx="4" type="title"/>
          </p:nvPr>
        </p:nvSpPr>
        <p:spPr>
          <a:xfrm>
            <a:off x="6359800" y="2066265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endParaRPr/>
          </a:p>
        </p:txBody>
      </p:sp>
      <p:sp>
        <p:nvSpPr>
          <p:cNvPr id="369" name="Google Shape;369;p47"/>
          <p:cNvSpPr txBox="1"/>
          <p:nvPr>
            <p:ph idx="14" type="subTitle"/>
          </p:nvPr>
        </p:nvSpPr>
        <p:spPr>
          <a:xfrm>
            <a:off x="3401449" y="3631450"/>
            <a:ext cx="2316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Max Scaler for Data with bigger range</a:t>
            </a:r>
            <a:endParaRPr/>
          </a:p>
        </p:txBody>
      </p:sp>
      <p:sp>
        <p:nvSpPr>
          <p:cNvPr id="370" name="Google Shape;370;p47"/>
          <p:cNvSpPr txBox="1"/>
          <p:nvPr>
            <p:ph idx="15" type="title"/>
          </p:nvPr>
        </p:nvSpPr>
        <p:spPr>
          <a:xfrm>
            <a:off x="3401457" y="3250910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Standardization</a:t>
            </a:r>
            <a:endParaRPr/>
          </a:p>
        </p:txBody>
      </p:sp>
      <p:sp>
        <p:nvSpPr>
          <p:cNvPr id="371" name="Google Shape;371;p47"/>
          <p:cNvSpPr txBox="1"/>
          <p:nvPr>
            <p:ph idx="9" type="subTitle"/>
          </p:nvPr>
        </p:nvSpPr>
        <p:spPr>
          <a:xfrm>
            <a:off x="581325" y="3775900"/>
            <a:ext cx="21762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VIF Score to eliminate high correlation variable</a:t>
            </a:r>
            <a:endParaRPr/>
          </a:p>
        </p:txBody>
      </p:sp>
      <p:sp>
        <p:nvSpPr>
          <p:cNvPr id="372" name="Google Shape;372;p47"/>
          <p:cNvSpPr txBox="1"/>
          <p:nvPr>
            <p:ph idx="13" type="title"/>
          </p:nvPr>
        </p:nvSpPr>
        <p:spPr>
          <a:xfrm>
            <a:off x="160275" y="3075725"/>
            <a:ext cx="30180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Handling 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Multicollinearity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8"/>
          <p:cNvSpPr txBox="1"/>
          <p:nvPr>
            <p:ph type="title"/>
          </p:nvPr>
        </p:nvSpPr>
        <p:spPr>
          <a:xfrm>
            <a:off x="1720200" y="2860500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Machine Learning +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9" name="Google Shape;3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8"/>
          <p:cNvSpPr txBox="1"/>
          <p:nvPr>
            <p:ph idx="2" type="title"/>
          </p:nvPr>
        </p:nvSpPr>
        <p:spPr>
          <a:xfrm>
            <a:off x="567275" y="2927375"/>
            <a:ext cx="1152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/>
          <p:nvPr>
            <p:ph type="title"/>
          </p:nvPr>
        </p:nvSpPr>
        <p:spPr>
          <a:xfrm>
            <a:off x="806050" y="311400"/>
            <a:ext cx="75660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Modeling Machine Learning</a:t>
            </a:r>
            <a:endParaRPr sz="2500"/>
          </a:p>
        </p:txBody>
      </p:sp>
      <p:graphicFrame>
        <p:nvGraphicFramePr>
          <p:cNvPr id="386" name="Google Shape;386;p49"/>
          <p:cNvGraphicFramePr/>
          <p:nvPr/>
        </p:nvGraphicFramePr>
        <p:xfrm>
          <a:off x="806050" y="8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{8E5D4297-166B-4EB9-81B6-BA9DA1DAF1FE}</a:tableStyleId>
              </a:tblPr>
              <a:tblGrid>
                <a:gridCol w="1513200"/>
                <a:gridCol w="1513200"/>
                <a:gridCol w="1513200"/>
                <a:gridCol w="1513200"/>
                <a:gridCol w="1513200"/>
              </a:tblGrid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Model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Precision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Recall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F1-Score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Logistic Regression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1.0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0.749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0.585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0.949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0.732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SVM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0.998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0.748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KNN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0.526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0.668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0.628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Random Forest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0.558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0.821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0.690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XGBoost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0.551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0.773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0.673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Deep Learning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0.568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0.595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0.871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0.707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CEEF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7" name="Google Shape;387;p49"/>
          <p:cNvSpPr txBox="1"/>
          <p:nvPr/>
        </p:nvSpPr>
        <p:spPr>
          <a:xfrm>
            <a:off x="806050" y="3940800"/>
            <a:ext cx="778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Karena Recall dan F1-Score </a:t>
            </a:r>
            <a:r>
              <a:rPr lang="en">
                <a:solidFill>
                  <a:schemeClr val="lt1"/>
                </a:solidFill>
              </a:rPr>
              <a:t>seringkali</a:t>
            </a:r>
            <a:r>
              <a:rPr lang="en">
                <a:solidFill>
                  <a:schemeClr val="lt1"/>
                </a:solidFill>
              </a:rPr>
              <a:t> lebih penting dalam klasifikasi ketidakseimbangan kelas, maka Logistic Regression menjadi pilihan terbaik karena memiliki Recall 1.0 dan F1-Score tertinggi (0.749).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5" y="472800"/>
            <a:ext cx="4083675" cy="22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125" y="472800"/>
            <a:ext cx="4083675" cy="2231538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0"/>
          <p:cNvSpPr txBox="1"/>
          <p:nvPr/>
        </p:nvSpPr>
        <p:spPr>
          <a:xfrm>
            <a:off x="343963" y="2704350"/>
            <a:ext cx="40836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Akurasi Model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Model dengan akurasi tertinggi adalah SVM dan Deep Learning.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Model dengan akurasi terendah adalah KNN.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Model lainnya seperti Logistic Regression, Gradient Boosting, Random Forest, dan XGBoost memiliki akurasi yang cukup seimbang.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Stabilitas Model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Model berbasis pohon keputusan seperti Random Forest dan XGBoost menunjukkan performa yang cukup baik tetapi tidak lebih unggul dibandingkan SVM dan Deep Learning.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4702125" y="2704350"/>
            <a:ext cx="4083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F</a:t>
            </a:r>
            <a:r>
              <a:rPr lang="en" sz="1000">
                <a:solidFill>
                  <a:schemeClr val="lt1"/>
                </a:solidFill>
              </a:rPr>
              <a:t>1-Score Model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SVM, Logistic Regression, dan Gradient Boosting memiliki F1-score yang tinggi.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KNN memiliki F1-score terendah, menunjukkan bahwa model ini mungkin kurang optimal dalam menangani kelas minoritas.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- Deep Learning juga memiliki F1-score tinggi, menunjukkan keseimbangan antara presisi dan recall.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74" y="1084900"/>
            <a:ext cx="3688600" cy="306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1"/>
          <p:cNvSpPr txBox="1"/>
          <p:nvPr>
            <p:ph type="title"/>
          </p:nvPr>
        </p:nvSpPr>
        <p:spPr>
          <a:xfrm>
            <a:off x="344250" y="118325"/>
            <a:ext cx="8464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Interpretasi Confusion Matrix - Logistic Regression</a:t>
            </a:r>
            <a:endParaRPr sz="2300"/>
          </a:p>
        </p:txBody>
      </p:sp>
      <p:graphicFrame>
        <p:nvGraphicFramePr>
          <p:cNvPr id="402" name="Google Shape;402;p51"/>
          <p:cNvGraphicFramePr/>
          <p:nvPr/>
        </p:nvGraphicFramePr>
        <p:xfrm>
          <a:off x="4287575" y="7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{8E5D4297-166B-4EB9-81B6-BA9DA1DAF1FE}</a:tableStyleId>
              </a:tblPr>
              <a:tblGrid>
                <a:gridCol w="1491450"/>
                <a:gridCol w="1623475"/>
                <a:gridCol w="1333075"/>
              </a:tblGrid>
              <a:tr h="57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Actual / Predicted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Predicted 0 (Tidak Mengejar MBA)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Predicted 1 (Mengejar MBA)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Actual 0 (Tidak Mengejar MBA)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175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(True Negative)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1030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(False Positive)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Actual 1 (Mengejar MBA)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309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(False Negative)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1486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(True Positive)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51"/>
          <p:cNvSpPr txBox="1"/>
          <p:nvPr/>
        </p:nvSpPr>
        <p:spPr>
          <a:xfrm>
            <a:off x="4287575" y="2393050"/>
            <a:ext cx="44481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True Positive (TP = 1486): Model berhasil mengklasifikasikan 1486 individu yang benar-benar mengejar MBA dengan benar.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True Negative (TN = 175): Model berhasil mengklasifikasikan 175 individu yang tidak mengejar MBA dengan benar.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False Positive (FP = 1030): Model salah mengklasifikasikan 1030 individu sebagai mengejar MBA padahal sebenarnya tidak.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</a:rPr>
              <a:t>False Negative (FN = 309): Model salah mengklasifikasikan 309 individu sebagai tidak mengejar MBA padahal sebenarnya mereka mengejar MBA.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2607200" y="349689"/>
            <a:ext cx="39297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88" name="Google Shape;188;p34"/>
          <p:cNvSpPr txBox="1"/>
          <p:nvPr>
            <p:ph idx="3" type="title"/>
          </p:nvPr>
        </p:nvSpPr>
        <p:spPr>
          <a:xfrm>
            <a:off x="3533633" y="637500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" name="Google Shape;189;p34"/>
          <p:cNvSpPr txBox="1"/>
          <p:nvPr>
            <p:ph idx="5" type="title"/>
          </p:nvPr>
        </p:nvSpPr>
        <p:spPr>
          <a:xfrm>
            <a:off x="4314825" y="230544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190" name="Google Shape;190;p34"/>
          <p:cNvSpPr txBox="1"/>
          <p:nvPr>
            <p:ph idx="8" type="title"/>
          </p:nvPr>
        </p:nvSpPr>
        <p:spPr>
          <a:xfrm>
            <a:off x="4314825" y="3027322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 Processing</a:t>
            </a:r>
            <a:endParaRPr/>
          </a:p>
        </p:txBody>
      </p:sp>
      <p:sp>
        <p:nvSpPr>
          <p:cNvPr id="191" name="Google Shape;191;p34"/>
          <p:cNvSpPr txBox="1"/>
          <p:nvPr>
            <p:ph idx="9" type="title"/>
          </p:nvPr>
        </p:nvSpPr>
        <p:spPr>
          <a:xfrm>
            <a:off x="3533625" y="2704720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2" name="Google Shape;192;p34"/>
          <p:cNvSpPr txBox="1"/>
          <p:nvPr>
            <p:ph idx="14" type="title"/>
          </p:nvPr>
        </p:nvSpPr>
        <p:spPr>
          <a:xfrm>
            <a:off x="4314825" y="3749198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Evaluation</a:t>
            </a:r>
            <a:endParaRPr/>
          </a:p>
        </p:txBody>
      </p:sp>
      <p:sp>
        <p:nvSpPr>
          <p:cNvPr id="193" name="Google Shape;193;p34"/>
          <p:cNvSpPr txBox="1"/>
          <p:nvPr>
            <p:ph idx="15" type="title"/>
          </p:nvPr>
        </p:nvSpPr>
        <p:spPr>
          <a:xfrm>
            <a:off x="3533631" y="3425631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4" name="Google Shape;194;p34"/>
          <p:cNvSpPr txBox="1"/>
          <p:nvPr>
            <p:ph idx="6" type="title"/>
          </p:nvPr>
        </p:nvSpPr>
        <p:spPr>
          <a:xfrm>
            <a:off x="3533631" y="1983810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5" name="Google Shape;195;p34"/>
          <p:cNvSpPr txBox="1"/>
          <p:nvPr>
            <p:ph idx="2" type="title"/>
          </p:nvPr>
        </p:nvSpPr>
        <p:spPr>
          <a:xfrm>
            <a:off x="4314825" y="958171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</p:txBody>
      </p:sp>
      <p:grpSp>
        <p:nvGrpSpPr>
          <p:cNvPr id="196" name="Google Shape;196;p34"/>
          <p:cNvGrpSpPr/>
          <p:nvPr/>
        </p:nvGrpSpPr>
        <p:grpSpPr>
          <a:xfrm>
            <a:off x="1090574" y="1604225"/>
            <a:ext cx="1738026" cy="2823854"/>
            <a:chOff x="1090574" y="1604225"/>
            <a:chExt cx="1738026" cy="2823854"/>
          </a:xfrm>
        </p:grpSpPr>
        <p:sp>
          <p:nvSpPr>
            <p:cNvPr id="197" name="Google Shape;197;p34"/>
            <p:cNvSpPr/>
            <p:nvPr/>
          </p:nvSpPr>
          <p:spPr>
            <a:xfrm>
              <a:off x="1996241" y="2595554"/>
              <a:ext cx="414752" cy="1504829"/>
            </a:xfrm>
            <a:custGeom>
              <a:rect b="b" l="l" r="r" t="t"/>
              <a:pathLst>
                <a:path extrusionOk="0" h="12652" w="3487">
                  <a:moveTo>
                    <a:pt x="0" y="0"/>
                  </a:moveTo>
                  <a:lnTo>
                    <a:pt x="0" y="10634"/>
                  </a:lnTo>
                  <a:lnTo>
                    <a:pt x="3486" y="12652"/>
                  </a:lnTo>
                  <a:lnTo>
                    <a:pt x="3486" y="201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2038227" y="2672866"/>
              <a:ext cx="55308" cy="1190589"/>
            </a:xfrm>
            <a:custGeom>
              <a:rect b="b" l="l" r="r" t="t"/>
              <a:pathLst>
                <a:path extrusionOk="0" h="10010" w="465">
                  <a:moveTo>
                    <a:pt x="1" y="1"/>
                  </a:moveTo>
                  <a:lnTo>
                    <a:pt x="1" y="9732"/>
                  </a:lnTo>
                  <a:lnTo>
                    <a:pt x="465" y="10009"/>
                  </a:lnTo>
                  <a:lnTo>
                    <a:pt x="465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2131239" y="2728175"/>
              <a:ext cx="54714" cy="1187497"/>
            </a:xfrm>
            <a:custGeom>
              <a:rect b="b" l="l" r="r" t="t"/>
              <a:pathLst>
                <a:path extrusionOk="0" h="9984" w="460">
                  <a:moveTo>
                    <a:pt x="0" y="0"/>
                  </a:moveTo>
                  <a:lnTo>
                    <a:pt x="0" y="9711"/>
                  </a:lnTo>
                  <a:lnTo>
                    <a:pt x="460" y="9983"/>
                  </a:lnTo>
                  <a:lnTo>
                    <a:pt x="460" y="252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4"/>
            <p:cNvSpPr/>
            <p:nvPr/>
          </p:nvSpPr>
          <p:spPr>
            <a:xfrm>
              <a:off x="2223657" y="2780271"/>
              <a:ext cx="52335" cy="1188092"/>
            </a:xfrm>
            <a:custGeom>
              <a:rect b="b" l="l" r="r" t="t"/>
              <a:pathLst>
                <a:path extrusionOk="0" h="9989" w="440">
                  <a:moveTo>
                    <a:pt x="0" y="1"/>
                  </a:moveTo>
                  <a:lnTo>
                    <a:pt x="0" y="9737"/>
                  </a:lnTo>
                  <a:lnTo>
                    <a:pt x="439" y="9989"/>
                  </a:lnTo>
                  <a:lnTo>
                    <a:pt x="439" y="27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2313577" y="2833082"/>
              <a:ext cx="54832" cy="1187497"/>
            </a:xfrm>
            <a:custGeom>
              <a:rect b="b" l="l" r="r" t="t"/>
              <a:pathLst>
                <a:path extrusionOk="0" h="9984" w="461">
                  <a:moveTo>
                    <a:pt x="1" y="1"/>
                  </a:moveTo>
                  <a:lnTo>
                    <a:pt x="1" y="9732"/>
                  </a:lnTo>
                  <a:lnTo>
                    <a:pt x="460" y="9984"/>
                  </a:lnTo>
                  <a:lnTo>
                    <a:pt x="460" y="273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4"/>
            <p:cNvSpPr/>
            <p:nvPr/>
          </p:nvSpPr>
          <p:spPr>
            <a:xfrm>
              <a:off x="2410871" y="2595554"/>
              <a:ext cx="417726" cy="1504829"/>
            </a:xfrm>
            <a:custGeom>
              <a:rect b="b" l="l" r="r" t="t"/>
              <a:pathLst>
                <a:path extrusionOk="0" h="12652" w="3512">
                  <a:moveTo>
                    <a:pt x="3511" y="0"/>
                  </a:moveTo>
                  <a:lnTo>
                    <a:pt x="0" y="2018"/>
                  </a:lnTo>
                  <a:lnTo>
                    <a:pt x="0" y="12652"/>
                  </a:lnTo>
                  <a:lnTo>
                    <a:pt x="3511" y="10634"/>
                  </a:lnTo>
                  <a:lnTo>
                    <a:pt x="3511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2455831" y="2833082"/>
              <a:ext cx="52929" cy="1187497"/>
            </a:xfrm>
            <a:custGeom>
              <a:rect b="b" l="l" r="r" t="t"/>
              <a:pathLst>
                <a:path extrusionOk="0" h="9984" w="445">
                  <a:moveTo>
                    <a:pt x="444" y="1"/>
                  </a:moveTo>
                  <a:lnTo>
                    <a:pt x="1" y="273"/>
                  </a:lnTo>
                  <a:lnTo>
                    <a:pt x="1" y="9984"/>
                  </a:lnTo>
                  <a:lnTo>
                    <a:pt x="444" y="9732"/>
                  </a:lnTo>
                  <a:lnTo>
                    <a:pt x="44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2545869" y="2780271"/>
              <a:ext cx="55308" cy="1188092"/>
            </a:xfrm>
            <a:custGeom>
              <a:rect b="b" l="l" r="r" t="t"/>
              <a:pathLst>
                <a:path extrusionOk="0" h="9989" w="465">
                  <a:moveTo>
                    <a:pt x="464" y="1"/>
                  </a:moveTo>
                  <a:lnTo>
                    <a:pt x="0" y="278"/>
                  </a:lnTo>
                  <a:lnTo>
                    <a:pt x="0" y="9989"/>
                  </a:lnTo>
                  <a:lnTo>
                    <a:pt x="464" y="9737"/>
                  </a:lnTo>
                  <a:lnTo>
                    <a:pt x="46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2638287" y="2728175"/>
              <a:ext cx="55308" cy="1187497"/>
            </a:xfrm>
            <a:custGeom>
              <a:rect b="b" l="l" r="r" t="t"/>
              <a:pathLst>
                <a:path extrusionOk="0" h="9984" w="465">
                  <a:moveTo>
                    <a:pt x="464" y="0"/>
                  </a:moveTo>
                  <a:lnTo>
                    <a:pt x="0" y="252"/>
                  </a:lnTo>
                  <a:lnTo>
                    <a:pt x="0" y="9983"/>
                  </a:lnTo>
                  <a:lnTo>
                    <a:pt x="464" y="9711"/>
                  </a:lnTo>
                  <a:lnTo>
                    <a:pt x="46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4"/>
            <p:cNvSpPr/>
            <p:nvPr/>
          </p:nvSpPr>
          <p:spPr>
            <a:xfrm>
              <a:off x="2731180" y="2672866"/>
              <a:ext cx="54714" cy="1190589"/>
            </a:xfrm>
            <a:custGeom>
              <a:rect b="b" l="l" r="r" t="t"/>
              <a:pathLst>
                <a:path extrusionOk="0" h="10010" w="460">
                  <a:moveTo>
                    <a:pt x="460" y="1"/>
                  </a:moveTo>
                  <a:lnTo>
                    <a:pt x="1" y="273"/>
                  </a:lnTo>
                  <a:lnTo>
                    <a:pt x="1" y="10009"/>
                  </a:lnTo>
                  <a:lnTo>
                    <a:pt x="460" y="9732"/>
                  </a:lnTo>
                  <a:lnTo>
                    <a:pt x="460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4"/>
            <p:cNvSpPr/>
            <p:nvPr/>
          </p:nvSpPr>
          <p:spPr>
            <a:xfrm>
              <a:off x="1996241" y="2355528"/>
              <a:ext cx="832360" cy="480042"/>
            </a:xfrm>
            <a:custGeom>
              <a:rect b="b" l="l" r="r" t="t"/>
              <a:pathLst>
                <a:path extrusionOk="0" h="4036" w="6998">
                  <a:moveTo>
                    <a:pt x="3486" y="0"/>
                  </a:moveTo>
                  <a:lnTo>
                    <a:pt x="0" y="2018"/>
                  </a:lnTo>
                  <a:lnTo>
                    <a:pt x="3486" y="4036"/>
                  </a:lnTo>
                  <a:lnTo>
                    <a:pt x="6997" y="2018"/>
                  </a:lnTo>
                  <a:lnTo>
                    <a:pt x="3486" y="0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4"/>
            <p:cNvSpPr/>
            <p:nvPr/>
          </p:nvSpPr>
          <p:spPr>
            <a:xfrm>
              <a:off x="2341290" y="2685474"/>
              <a:ext cx="147013" cy="85399"/>
            </a:xfrm>
            <a:custGeom>
              <a:rect b="b" l="l" r="r" t="t"/>
              <a:pathLst>
                <a:path extrusionOk="0" h="718" w="1236">
                  <a:moveTo>
                    <a:pt x="605" y="1"/>
                  </a:moveTo>
                  <a:lnTo>
                    <a:pt x="0" y="359"/>
                  </a:lnTo>
                  <a:lnTo>
                    <a:pt x="605" y="717"/>
                  </a:lnTo>
                  <a:lnTo>
                    <a:pt x="1236" y="359"/>
                  </a:lnTo>
                  <a:lnTo>
                    <a:pt x="605" y="1"/>
                  </a:lnTo>
                  <a:close/>
                </a:path>
              </a:pathLst>
            </a:custGeom>
            <a:solidFill>
              <a:srgbClr val="AD95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2358655" y="2402867"/>
              <a:ext cx="109903" cy="62562"/>
            </a:xfrm>
            <a:custGeom>
              <a:rect b="b" l="l" r="r" t="t"/>
              <a:pathLst>
                <a:path extrusionOk="0" h="526" w="924">
                  <a:moveTo>
                    <a:pt x="459" y="1"/>
                  </a:moveTo>
                  <a:lnTo>
                    <a:pt x="0" y="253"/>
                  </a:lnTo>
                  <a:lnTo>
                    <a:pt x="459" y="526"/>
                  </a:lnTo>
                  <a:lnTo>
                    <a:pt x="923" y="253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358655" y="2432960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0" y="0"/>
                  </a:moveTo>
                  <a:lnTo>
                    <a:pt x="0" y="252"/>
                  </a:lnTo>
                  <a:lnTo>
                    <a:pt x="459" y="525"/>
                  </a:lnTo>
                  <a:lnTo>
                    <a:pt x="459" y="2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2413250" y="2432960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4" y="0"/>
                  </a:moveTo>
                  <a:lnTo>
                    <a:pt x="0" y="273"/>
                  </a:lnTo>
                  <a:lnTo>
                    <a:pt x="0" y="525"/>
                  </a:lnTo>
                  <a:lnTo>
                    <a:pt x="464" y="25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4"/>
            <p:cNvSpPr/>
            <p:nvPr/>
          </p:nvSpPr>
          <p:spPr>
            <a:xfrm>
              <a:off x="2283603" y="2445568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60" y="0"/>
                  </a:moveTo>
                  <a:lnTo>
                    <a:pt x="1" y="252"/>
                  </a:lnTo>
                  <a:lnTo>
                    <a:pt x="460" y="525"/>
                  </a:lnTo>
                  <a:lnTo>
                    <a:pt x="924" y="252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4"/>
            <p:cNvSpPr/>
            <p:nvPr/>
          </p:nvSpPr>
          <p:spPr>
            <a:xfrm>
              <a:off x="2283603" y="2475541"/>
              <a:ext cx="54714" cy="62444"/>
            </a:xfrm>
            <a:custGeom>
              <a:rect b="b" l="l" r="r" t="t"/>
              <a:pathLst>
                <a:path extrusionOk="0" h="525" w="460">
                  <a:moveTo>
                    <a:pt x="1" y="0"/>
                  </a:moveTo>
                  <a:lnTo>
                    <a:pt x="1" y="253"/>
                  </a:lnTo>
                  <a:lnTo>
                    <a:pt x="460" y="525"/>
                  </a:lnTo>
                  <a:lnTo>
                    <a:pt x="460" y="2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4"/>
            <p:cNvSpPr/>
            <p:nvPr/>
          </p:nvSpPr>
          <p:spPr>
            <a:xfrm>
              <a:off x="2338198" y="2475541"/>
              <a:ext cx="55308" cy="62444"/>
            </a:xfrm>
            <a:custGeom>
              <a:rect b="b" l="l" r="r" t="t"/>
              <a:pathLst>
                <a:path extrusionOk="0" h="525" w="465">
                  <a:moveTo>
                    <a:pt x="465" y="0"/>
                  </a:moveTo>
                  <a:lnTo>
                    <a:pt x="1" y="273"/>
                  </a:lnTo>
                  <a:lnTo>
                    <a:pt x="1" y="525"/>
                  </a:lnTo>
                  <a:lnTo>
                    <a:pt x="465" y="2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4"/>
            <p:cNvSpPr/>
            <p:nvPr/>
          </p:nvSpPr>
          <p:spPr>
            <a:xfrm>
              <a:off x="2208670" y="2488149"/>
              <a:ext cx="109903" cy="62444"/>
            </a:xfrm>
            <a:custGeom>
              <a:rect b="b" l="l" r="r" t="t"/>
              <a:pathLst>
                <a:path extrusionOk="0" h="525" w="924">
                  <a:moveTo>
                    <a:pt x="459" y="0"/>
                  </a:moveTo>
                  <a:lnTo>
                    <a:pt x="0" y="273"/>
                  </a:lnTo>
                  <a:lnTo>
                    <a:pt x="459" y="525"/>
                  </a:lnTo>
                  <a:lnTo>
                    <a:pt x="923" y="273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4"/>
            <p:cNvSpPr/>
            <p:nvPr/>
          </p:nvSpPr>
          <p:spPr>
            <a:xfrm>
              <a:off x="2208670" y="2520501"/>
              <a:ext cx="54714" cy="60184"/>
            </a:xfrm>
            <a:custGeom>
              <a:rect b="b" l="l" r="r" t="t"/>
              <a:pathLst>
                <a:path extrusionOk="0" h="506" w="460">
                  <a:moveTo>
                    <a:pt x="0" y="1"/>
                  </a:moveTo>
                  <a:lnTo>
                    <a:pt x="0" y="233"/>
                  </a:lnTo>
                  <a:lnTo>
                    <a:pt x="459" y="505"/>
                  </a:lnTo>
                  <a:lnTo>
                    <a:pt x="459" y="2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01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2263264" y="2520501"/>
              <a:ext cx="55308" cy="60184"/>
            </a:xfrm>
            <a:custGeom>
              <a:rect b="b" l="l" r="r" t="t"/>
              <a:pathLst>
                <a:path extrusionOk="0" h="506" w="465">
                  <a:moveTo>
                    <a:pt x="464" y="1"/>
                  </a:moveTo>
                  <a:lnTo>
                    <a:pt x="0" y="253"/>
                  </a:lnTo>
                  <a:lnTo>
                    <a:pt x="0" y="505"/>
                  </a:lnTo>
                  <a:lnTo>
                    <a:pt x="464" y="23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rgbClr val="150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1996241" y="1604225"/>
              <a:ext cx="832360" cy="1232575"/>
            </a:xfrm>
            <a:custGeom>
              <a:rect b="b" l="l" r="r" t="t"/>
              <a:pathLst>
                <a:path extrusionOk="0" h="10363" w="6998">
                  <a:moveTo>
                    <a:pt x="3486" y="1"/>
                  </a:moveTo>
                  <a:lnTo>
                    <a:pt x="0" y="2039"/>
                  </a:lnTo>
                  <a:lnTo>
                    <a:pt x="0" y="8345"/>
                  </a:lnTo>
                  <a:lnTo>
                    <a:pt x="3486" y="10362"/>
                  </a:lnTo>
                  <a:lnTo>
                    <a:pt x="6997" y="8324"/>
                  </a:lnTo>
                  <a:lnTo>
                    <a:pt x="6997" y="2019"/>
                  </a:lnTo>
                  <a:lnTo>
                    <a:pt x="3486" y="1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1090574" y="3355714"/>
              <a:ext cx="414752" cy="1072363"/>
            </a:xfrm>
            <a:custGeom>
              <a:rect b="b" l="l" r="r" t="t"/>
              <a:pathLst>
                <a:path extrusionOk="0" h="9016" w="3487">
                  <a:moveTo>
                    <a:pt x="1" y="1"/>
                  </a:moveTo>
                  <a:lnTo>
                    <a:pt x="1" y="6977"/>
                  </a:lnTo>
                  <a:lnTo>
                    <a:pt x="3486" y="9015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AD95E6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1090574" y="3388067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8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1090574" y="3505701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1"/>
                  </a:moveTo>
                  <a:lnTo>
                    <a:pt x="1" y="440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1090574" y="3623335"/>
              <a:ext cx="414752" cy="292355"/>
            </a:xfrm>
            <a:custGeom>
              <a:rect b="b" l="l" r="r" t="t"/>
              <a:pathLst>
                <a:path extrusionOk="0" h="2458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1090574" y="3740374"/>
              <a:ext cx="414752" cy="292830"/>
            </a:xfrm>
            <a:custGeom>
              <a:rect b="b" l="l" r="r" t="t"/>
              <a:pathLst>
                <a:path extrusionOk="0" h="2462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1090574" y="3857889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1"/>
                  </a:moveTo>
                  <a:lnTo>
                    <a:pt x="1" y="445"/>
                  </a:lnTo>
                  <a:lnTo>
                    <a:pt x="3486" y="2462"/>
                  </a:lnTo>
                  <a:lnTo>
                    <a:pt x="3486" y="20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1090574" y="3975523"/>
              <a:ext cx="414752" cy="292949"/>
            </a:xfrm>
            <a:custGeom>
              <a:rect b="b" l="l" r="r" t="t"/>
              <a:pathLst>
                <a:path extrusionOk="0" h="2463" w="3487">
                  <a:moveTo>
                    <a:pt x="1" y="0"/>
                  </a:moveTo>
                  <a:lnTo>
                    <a:pt x="1" y="444"/>
                  </a:lnTo>
                  <a:lnTo>
                    <a:pt x="3486" y="2462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1090574" y="4093157"/>
              <a:ext cx="414752" cy="292236"/>
            </a:xfrm>
            <a:custGeom>
              <a:rect b="b" l="l" r="r" t="t"/>
              <a:pathLst>
                <a:path extrusionOk="0" h="2457" w="3487">
                  <a:moveTo>
                    <a:pt x="1" y="0"/>
                  </a:moveTo>
                  <a:lnTo>
                    <a:pt x="1" y="439"/>
                  </a:lnTo>
                  <a:lnTo>
                    <a:pt x="3486" y="2457"/>
                  </a:lnTo>
                  <a:lnTo>
                    <a:pt x="3486" y="201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50000">
                  <a:srgbClr val="4CEEFD"/>
                </a:gs>
                <a:gs pos="100000">
                  <a:srgbClr val="4CEEF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1505204" y="3450511"/>
              <a:ext cx="252634" cy="977568"/>
            </a:xfrm>
            <a:custGeom>
              <a:rect b="b" l="l" r="r" t="t"/>
              <a:pathLst>
                <a:path extrusionOk="0" h="8219" w="2124">
                  <a:moveTo>
                    <a:pt x="2124" y="1"/>
                  </a:moveTo>
                  <a:lnTo>
                    <a:pt x="0" y="1221"/>
                  </a:lnTo>
                  <a:lnTo>
                    <a:pt x="0" y="8218"/>
                  </a:lnTo>
                  <a:lnTo>
                    <a:pt x="2124" y="6977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1505204" y="3482864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2"/>
                  </a:lnTo>
                  <a:lnTo>
                    <a:pt x="0" y="1661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1505204" y="3600498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5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1505204" y="3718132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1505204" y="3835766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16"/>
                  </a:lnTo>
                  <a:lnTo>
                    <a:pt x="0" y="1660"/>
                  </a:lnTo>
                  <a:lnTo>
                    <a:pt x="2124" y="439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1505204" y="3953281"/>
              <a:ext cx="252634" cy="197559"/>
            </a:xfrm>
            <a:custGeom>
              <a:rect b="b" l="l" r="r" t="t"/>
              <a:pathLst>
                <a:path extrusionOk="0" h="1661" w="2124">
                  <a:moveTo>
                    <a:pt x="2124" y="1"/>
                  </a:moveTo>
                  <a:lnTo>
                    <a:pt x="0" y="1217"/>
                  </a:lnTo>
                  <a:lnTo>
                    <a:pt x="0" y="1660"/>
                  </a:lnTo>
                  <a:lnTo>
                    <a:pt x="2124" y="440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1505204" y="4070320"/>
              <a:ext cx="252634" cy="198154"/>
            </a:xfrm>
            <a:custGeom>
              <a:rect b="b" l="l" r="r" t="t"/>
              <a:pathLst>
                <a:path extrusionOk="0" h="1666" w="2124">
                  <a:moveTo>
                    <a:pt x="2124" y="1"/>
                  </a:moveTo>
                  <a:lnTo>
                    <a:pt x="0" y="1221"/>
                  </a:lnTo>
                  <a:lnTo>
                    <a:pt x="0" y="1665"/>
                  </a:lnTo>
                  <a:lnTo>
                    <a:pt x="2124" y="444"/>
                  </a:lnTo>
                  <a:lnTo>
                    <a:pt x="2124" y="1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1505204" y="4187954"/>
              <a:ext cx="252634" cy="197440"/>
            </a:xfrm>
            <a:custGeom>
              <a:rect b="b" l="l" r="r" t="t"/>
              <a:pathLst>
                <a:path extrusionOk="0" h="1660" w="2124">
                  <a:moveTo>
                    <a:pt x="2124" y="0"/>
                  </a:moveTo>
                  <a:lnTo>
                    <a:pt x="0" y="1221"/>
                  </a:lnTo>
                  <a:lnTo>
                    <a:pt x="0" y="1660"/>
                  </a:lnTo>
                  <a:lnTo>
                    <a:pt x="2124" y="444"/>
                  </a:lnTo>
                  <a:lnTo>
                    <a:pt x="2124" y="0"/>
                  </a:lnTo>
                  <a:close/>
                </a:path>
              </a:pathLst>
            </a:custGeom>
            <a:gradFill>
              <a:gsLst>
                <a:gs pos="0">
                  <a:srgbClr val="B0A1FB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1090574" y="3210486"/>
              <a:ext cx="667267" cy="385366"/>
            </a:xfrm>
            <a:custGeom>
              <a:rect b="b" l="l" r="r" t="t"/>
              <a:pathLst>
                <a:path extrusionOk="0" h="3240" w="5610">
                  <a:moveTo>
                    <a:pt x="2119" y="1"/>
                  </a:moveTo>
                  <a:lnTo>
                    <a:pt x="1" y="1222"/>
                  </a:lnTo>
                  <a:lnTo>
                    <a:pt x="3486" y="3239"/>
                  </a:lnTo>
                  <a:lnTo>
                    <a:pt x="5610" y="2019"/>
                  </a:lnTo>
                  <a:lnTo>
                    <a:pt x="2119" y="1"/>
                  </a:lnTo>
                  <a:close/>
                </a:path>
              </a:pathLst>
            </a:custGeom>
            <a:gradFill>
              <a:gsLst>
                <a:gs pos="0">
                  <a:srgbClr val="8C74F9"/>
                </a:gs>
                <a:gs pos="100000">
                  <a:srgbClr val="1501A9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1175141" y="3308375"/>
              <a:ext cx="167590" cy="97293"/>
            </a:xfrm>
            <a:custGeom>
              <a:rect b="b" l="l" r="r" t="t"/>
              <a:pathLst>
                <a:path extrusionOk="0" h="818" w="1409">
                  <a:moveTo>
                    <a:pt x="717" y="0"/>
                  </a:moveTo>
                  <a:lnTo>
                    <a:pt x="1" y="419"/>
                  </a:lnTo>
                  <a:lnTo>
                    <a:pt x="717" y="817"/>
                  </a:lnTo>
                  <a:lnTo>
                    <a:pt x="1408" y="419"/>
                  </a:lnTo>
                  <a:lnTo>
                    <a:pt x="717" y="0"/>
                  </a:ln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1472733" y="3405075"/>
              <a:ext cx="162713" cy="86232"/>
            </a:xfrm>
            <a:custGeom>
              <a:rect b="b" l="l" r="r" t="t"/>
              <a:pathLst>
                <a:path extrusionOk="0" h="725" w="1368">
                  <a:moveTo>
                    <a:pt x="687" y="0"/>
                  </a:moveTo>
                  <a:cubicBezTo>
                    <a:pt x="527" y="0"/>
                    <a:pt x="369" y="37"/>
                    <a:pt x="253" y="110"/>
                  </a:cubicBezTo>
                  <a:cubicBezTo>
                    <a:pt x="1" y="236"/>
                    <a:pt x="1" y="468"/>
                    <a:pt x="253" y="615"/>
                  </a:cubicBezTo>
                  <a:cubicBezTo>
                    <a:pt x="369" y="688"/>
                    <a:pt x="527" y="724"/>
                    <a:pt x="687" y="724"/>
                  </a:cubicBezTo>
                  <a:cubicBezTo>
                    <a:pt x="847" y="724"/>
                    <a:pt x="1010" y="688"/>
                    <a:pt x="1136" y="615"/>
                  </a:cubicBezTo>
                  <a:cubicBezTo>
                    <a:pt x="1368" y="468"/>
                    <a:pt x="1368" y="236"/>
                    <a:pt x="1136" y="110"/>
                  </a:cubicBezTo>
                  <a:cubicBezTo>
                    <a:pt x="1010" y="37"/>
                    <a:pt x="847" y="0"/>
                    <a:pt x="687" y="0"/>
                  </a:cubicBezTo>
                  <a:close/>
                </a:path>
              </a:pathLst>
            </a:custGeom>
            <a:gradFill>
              <a:gsLst>
                <a:gs pos="0">
                  <a:srgbClr val="1501A9"/>
                </a:gs>
                <a:gs pos="100000">
                  <a:srgbClr val="17163E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090574" y="2456923"/>
              <a:ext cx="667267" cy="1137066"/>
            </a:xfrm>
            <a:custGeom>
              <a:rect b="b" l="l" r="r" t="t"/>
              <a:pathLst>
                <a:path extrusionOk="0" h="9560" w="5610">
                  <a:moveTo>
                    <a:pt x="2119" y="0"/>
                  </a:moveTo>
                  <a:lnTo>
                    <a:pt x="1" y="1216"/>
                  </a:lnTo>
                  <a:lnTo>
                    <a:pt x="1" y="7542"/>
                  </a:lnTo>
                  <a:lnTo>
                    <a:pt x="3486" y="9559"/>
                  </a:lnTo>
                  <a:lnTo>
                    <a:pt x="5610" y="8344"/>
                  </a:lnTo>
                  <a:lnTo>
                    <a:pt x="5610" y="2018"/>
                  </a:lnTo>
                  <a:lnTo>
                    <a:pt x="2119" y="0"/>
                  </a:lnTo>
                  <a:close/>
                </a:path>
              </a:pathLst>
            </a:custGeom>
            <a:gradFill>
              <a:gsLst>
                <a:gs pos="0">
                  <a:srgbClr val="4CEEFD">
                    <a:alpha val="36160"/>
                  </a:srgbClr>
                </a:gs>
                <a:gs pos="34000">
                  <a:srgbClr val="4CEEFD">
                    <a:alpha val="37647"/>
                    <a:alpha val="36160"/>
                  </a:srgbClr>
                </a:gs>
                <a:gs pos="100000">
                  <a:srgbClr val="4CEEFD">
                    <a:alpha val="0"/>
                    <a:alpha val="3616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34"/>
          <p:cNvSpPr txBox="1"/>
          <p:nvPr>
            <p:ph idx="14" type="title"/>
          </p:nvPr>
        </p:nvSpPr>
        <p:spPr>
          <a:xfrm>
            <a:off x="4345975" y="4466698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 Recommendation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4"/>
          <p:cNvSpPr txBox="1"/>
          <p:nvPr>
            <p:ph idx="15" type="title"/>
          </p:nvPr>
        </p:nvSpPr>
        <p:spPr>
          <a:xfrm>
            <a:off x="3564781" y="4143131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1" name="Google Shape;241;p34"/>
          <p:cNvSpPr txBox="1"/>
          <p:nvPr>
            <p:ph idx="3" type="title"/>
          </p:nvPr>
        </p:nvSpPr>
        <p:spPr>
          <a:xfrm>
            <a:off x="3533633" y="1312706"/>
            <a:ext cx="7812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2" name="Google Shape;242;p34"/>
          <p:cNvSpPr txBox="1"/>
          <p:nvPr>
            <p:ph idx="2" type="title"/>
          </p:nvPr>
        </p:nvSpPr>
        <p:spPr>
          <a:xfrm>
            <a:off x="4314825" y="1633377"/>
            <a:ext cx="41025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975" y="539875"/>
            <a:ext cx="7010375" cy="4308174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2"/>
          <p:cNvSpPr txBox="1"/>
          <p:nvPr>
            <p:ph type="title"/>
          </p:nvPr>
        </p:nvSpPr>
        <p:spPr>
          <a:xfrm>
            <a:off x="344250" y="118325"/>
            <a:ext cx="8493600" cy="477600"/>
          </a:xfrm>
          <a:prstGeom prst="rect">
            <a:avLst/>
          </a:prstGeom>
          <a:solidFill>
            <a:srgbClr val="18017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Test with New Data use Streamlit</a:t>
            </a:r>
            <a:endParaRPr sz="3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3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3"/>
          <p:cNvSpPr txBox="1"/>
          <p:nvPr>
            <p:ph type="title"/>
          </p:nvPr>
        </p:nvSpPr>
        <p:spPr>
          <a:xfrm>
            <a:off x="1720200" y="2860500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416" name="Google Shape;4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3"/>
          <p:cNvSpPr txBox="1"/>
          <p:nvPr>
            <p:ph idx="2" type="title"/>
          </p:nvPr>
        </p:nvSpPr>
        <p:spPr>
          <a:xfrm>
            <a:off x="567275" y="2927375"/>
            <a:ext cx="1152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/>
          <p:nvPr/>
        </p:nvSpPr>
        <p:spPr>
          <a:xfrm rot="10800000">
            <a:off x="724225" y="708900"/>
            <a:ext cx="2242500" cy="2070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3" name="Google Shape;423;p54"/>
          <p:cNvSpPr/>
          <p:nvPr/>
        </p:nvSpPr>
        <p:spPr>
          <a:xfrm rot="10800000">
            <a:off x="3439608" y="749200"/>
            <a:ext cx="2176200" cy="2070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4" name="Google Shape;424;p54"/>
          <p:cNvSpPr/>
          <p:nvPr/>
        </p:nvSpPr>
        <p:spPr>
          <a:xfrm rot="10800000">
            <a:off x="6154630" y="711100"/>
            <a:ext cx="2176200" cy="2070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5" name="Google Shape;425;p54"/>
          <p:cNvSpPr/>
          <p:nvPr/>
        </p:nvSpPr>
        <p:spPr>
          <a:xfrm rot="10800000">
            <a:off x="6135800" y="2970950"/>
            <a:ext cx="2176200" cy="2067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6" name="Google Shape;426;p54"/>
          <p:cNvSpPr/>
          <p:nvPr/>
        </p:nvSpPr>
        <p:spPr>
          <a:xfrm rot="10800000">
            <a:off x="3397364" y="2960612"/>
            <a:ext cx="2176200" cy="2070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7" name="Google Shape;427;p54"/>
          <p:cNvSpPr/>
          <p:nvPr/>
        </p:nvSpPr>
        <p:spPr>
          <a:xfrm rot="10800000">
            <a:off x="724225" y="2954609"/>
            <a:ext cx="2242500" cy="20709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8" name="Google Shape;428;p54"/>
          <p:cNvSpPr txBox="1"/>
          <p:nvPr>
            <p:ph idx="2" type="title"/>
          </p:nvPr>
        </p:nvSpPr>
        <p:spPr>
          <a:xfrm>
            <a:off x="724125" y="651445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Faktor Finansial Sangat Berpengaruh</a:t>
            </a:r>
            <a:endParaRPr sz="1500"/>
          </a:p>
        </p:txBody>
      </p:sp>
      <p:sp>
        <p:nvSpPr>
          <p:cNvPr id="429" name="Google Shape;429;p54"/>
          <p:cNvSpPr txBox="1"/>
          <p:nvPr>
            <p:ph type="title"/>
          </p:nvPr>
        </p:nvSpPr>
        <p:spPr>
          <a:xfrm>
            <a:off x="344250" y="118325"/>
            <a:ext cx="84648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Kesimpulan</a:t>
            </a:r>
            <a:endParaRPr sz="2300"/>
          </a:p>
        </p:txBody>
      </p:sp>
      <p:sp>
        <p:nvSpPr>
          <p:cNvPr id="430" name="Google Shape;430;p54"/>
          <p:cNvSpPr txBox="1"/>
          <p:nvPr>
            <p:ph idx="1" type="subTitle"/>
          </p:nvPr>
        </p:nvSpPr>
        <p:spPr>
          <a:xfrm>
            <a:off x="724125" y="1184342"/>
            <a:ext cx="2316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Expected Post-MBA Salary dan Annual Salary (Before MBA) adalah dua fitur terpenting dalam memprediksi keputusan MBA.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Manfaat finansial setelah lulus menjadi pertimbangan utama.</a:t>
            </a:r>
            <a:endParaRPr sz="1100"/>
          </a:p>
        </p:txBody>
      </p:sp>
      <p:sp>
        <p:nvSpPr>
          <p:cNvPr id="431" name="Google Shape;431;p54"/>
          <p:cNvSpPr txBox="1"/>
          <p:nvPr>
            <p:ph idx="3" type="subTitle"/>
          </p:nvPr>
        </p:nvSpPr>
        <p:spPr>
          <a:xfrm>
            <a:off x="3414000" y="1184338"/>
            <a:ext cx="2316000" cy="14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Undergrad University Ranking, GRE/GMAT Score, dan Undergraduate GPA memiliki pengaruh yang cukup tinggi.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Individu dengan latar belakang akademik yang kuat lebih mungkin mempertimbangkan MBA.</a:t>
            </a:r>
            <a:endParaRPr sz="1100"/>
          </a:p>
        </p:txBody>
      </p:sp>
      <p:sp>
        <p:nvSpPr>
          <p:cNvPr id="432" name="Google Shape;432;p54"/>
          <p:cNvSpPr txBox="1"/>
          <p:nvPr>
            <p:ph idx="4" type="title"/>
          </p:nvPr>
        </p:nvSpPr>
        <p:spPr>
          <a:xfrm>
            <a:off x="3414000" y="651445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Reputasi Akademik dan Kemampuan Akademik</a:t>
            </a:r>
            <a:endParaRPr sz="1500"/>
          </a:p>
        </p:txBody>
      </p:sp>
      <p:sp>
        <p:nvSpPr>
          <p:cNvPr id="433" name="Google Shape;433;p54"/>
          <p:cNvSpPr txBox="1"/>
          <p:nvPr>
            <p:ph idx="5" type="subTitle"/>
          </p:nvPr>
        </p:nvSpPr>
        <p:spPr>
          <a:xfrm>
            <a:off x="6103875" y="1184342"/>
            <a:ext cx="2316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Entrepreneurial Interest dan Networking Importance menjadi faktor signifikan.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MBA membantu membangun jaringan profesional dan mendukung minat kewirausahaan.</a:t>
            </a:r>
            <a:endParaRPr sz="1100"/>
          </a:p>
        </p:txBody>
      </p:sp>
      <p:sp>
        <p:nvSpPr>
          <p:cNvPr id="434" name="Google Shape;434;p54"/>
          <p:cNvSpPr txBox="1"/>
          <p:nvPr>
            <p:ph idx="6" type="title"/>
          </p:nvPr>
        </p:nvSpPr>
        <p:spPr>
          <a:xfrm>
            <a:off x="6103874" y="651445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Minat dan Jaringan Profesional</a:t>
            </a:r>
            <a:endParaRPr sz="1500"/>
          </a:p>
        </p:txBody>
      </p:sp>
      <p:sp>
        <p:nvSpPr>
          <p:cNvPr id="435" name="Google Shape;435;p54"/>
          <p:cNvSpPr txBox="1"/>
          <p:nvPr>
            <p:ph idx="7" type="subTitle"/>
          </p:nvPr>
        </p:nvSpPr>
        <p:spPr>
          <a:xfrm>
            <a:off x="724125" y="3488932"/>
            <a:ext cx="23160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Age dan Years of Work Experience memiliki pengaruh yang lebih rendah dibandingkan faktor lainnya.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Pengalaman profesional tetap relevan dalam keputusan MBA.</a:t>
            </a:r>
            <a:endParaRPr sz="1100"/>
          </a:p>
        </p:txBody>
      </p:sp>
      <p:sp>
        <p:nvSpPr>
          <p:cNvPr id="436" name="Google Shape;436;p54"/>
          <p:cNvSpPr txBox="1"/>
          <p:nvPr>
            <p:ph idx="8" type="title"/>
          </p:nvPr>
        </p:nvSpPr>
        <p:spPr>
          <a:xfrm>
            <a:off x="724125" y="2955995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Faktor Demografi dan Pengalaman Kerja</a:t>
            </a:r>
            <a:endParaRPr sz="1500"/>
          </a:p>
        </p:txBody>
      </p:sp>
      <p:sp>
        <p:nvSpPr>
          <p:cNvPr id="437" name="Google Shape;437;p54"/>
          <p:cNvSpPr txBox="1"/>
          <p:nvPr>
            <p:ph idx="9" type="subTitle"/>
          </p:nvPr>
        </p:nvSpPr>
        <p:spPr>
          <a:xfrm>
            <a:off x="3414000" y="3494936"/>
            <a:ext cx="2316000" cy="11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Gender dan Has Management Experience memiliki pengaruh paling kecil.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Faktor ekonomi, akademik, dan aspirasi pribadi lebih dominan dalam keputusan MBA.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38" name="Google Shape;438;p54"/>
          <p:cNvSpPr txBox="1"/>
          <p:nvPr>
            <p:ph idx="13" type="title"/>
          </p:nvPr>
        </p:nvSpPr>
        <p:spPr>
          <a:xfrm>
            <a:off x="3414000" y="2961999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Faktor Gender dan Pengalaman Manajerial</a:t>
            </a:r>
            <a:endParaRPr sz="1500"/>
          </a:p>
        </p:txBody>
      </p:sp>
      <p:sp>
        <p:nvSpPr>
          <p:cNvPr id="439" name="Google Shape;439;p54"/>
          <p:cNvSpPr txBox="1"/>
          <p:nvPr/>
        </p:nvSpPr>
        <p:spPr>
          <a:xfrm>
            <a:off x="6103875" y="3278432"/>
            <a:ext cx="2316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Keputusan untuk melanjutkan MBA lebih banyak dipengaruhi oleh faktor ekonomi dan akademik.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Potensi peningkatan gaji, reputasi akademik, dan peluang networking adalah faktor utama sebelum mengambil keputusan.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54"/>
          <p:cNvSpPr txBox="1"/>
          <p:nvPr>
            <p:ph idx="13" type="title"/>
          </p:nvPr>
        </p:nvSpPr>
        <p:spPr>
          <a:xfrm>
            <a:off x="6103875" y="2973368"/>
            <a:ext cx="23160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Kesimpulan Lainnya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400550"/>
            <a:ext cx="3458826" cy="42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5"/>
          <p:cNvSpPr/>
          <p:nvPr/>
        </p:nvSpPr>
        <p:spPr>
          <a:xfrm>
            <a:off x="445975" y="4106950"/>
            <a:ext cx="3458700" cy="574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Business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Recommendation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55"/>
          <p:cNvSpPr/>
          <p:nvPr/>
        </p:nvSpPr>
        <p:spPr>
          <a:xfrm flipH="1">
            <a:off x="4809475" y="378691"/>
            <a:ext cx="3767700" cy="12975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Fokus pada lulusan STEM &amp; Ekonomi</a:t>
            </a:r>
            <a:r>
              <a:rPr lang="en" sz="1000">
                <a:solidFill>
                  <a:schemeClr val="dk1"/>
                </a:solidFill>
              </a:rPr>
              <a:t> dengan pemasaran yang lebih spesifik.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Tawarkan program fleksibel</a:t>
            </a:r>
            <a:r>
              <a:rPr lang="en" sz="1000">
                <a:solidFill>
                  <a:schemeClr val="dk1"/>
                </a:solidFill>
              </a:rPr>
              <a:t> (paruh waktu, eksekutif, online) untuk profesional berpengalaman.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Tekankan manfaat pengembangan karier</a:t>
            </a:r>
            <a:r>
              <a:rPr lang="en" sz="1000">
                <a:solidFill>
                  <a:schemeClr val="dk1"/>
                </a:solidFill>
              </a:rPr>
              <a:t> daripada sekadar kenaikan gaji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55"/>
          <p:cNvSpPr/>
          <p:nvPr/>
        </p:nvSpPr>
        <p:spPr>
          <a:xfrm>
            <a:off x="4429175" y="247775"/>
            <a:ext cx="2598300" cy="298200"/>
          </a:xfrm>
          <a:prstGeom prst="roundRect">
            <a:avLst>
              <a:gd fmla="val 16667" name="adj"/>
            </a:avLst>
          </a:prstGeom>
          <a:solidFill>
            <a:srgbClr val="4BE9FA"/>
          </a:solidFill>
          <a:ln cap="flat" cmpd="sng" w="9525">
            <a:solidFill>
              <a:srgbClr val="4CEE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Untuk Penyedia Program MBA: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5"/>
          <p:cNvSpPr/>
          <p:nvPr/>
        </p:nvSpPr>
        <p:spPr>
          <a:xfrm flipH="1">
            <a:off x="4847000" y="1954176"/>
            <a:ext cx="3767700" cy="1489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Dukung program MBA </a:t>
            </a:r>
            <a:r>
              <a:rPr lang="en" sz="1000">
                <a:solidFill>
                  <a:schemeClr val="dk1"/>
                </a:solidFill>
              </a:rPr>
              <a:t>untuk karyawan guna mempertahankan talenta terbaik.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Sediakan pelatihan kepemimpinan </a:t>
            </a:r>
            <a:r>
              <a:rPr lang="en" sz="1000">
                <a:solidFill>
                  <a:schemeClr val="dk1"/>
                </a:solidFill>
              </a:rPr>
              <a:t>bagi karyawan yang tidak mengambil MBA.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Tawarkan jalur karier yang jelas pasca-MBA</a:t>
            </a:r>
            <a:r>
              <a:rPr lang="en" sz="1000">
                <a:solidFill>
                  <a:schemeClr val="dk1"/>
                </a:solidFill>
              </a:rPr>
              <a:t> untuk menarik dan mempertahankan profesional berkualitas.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50" name="Google Shape;450;p55"/>
          <p:cNvSpPr/>
          <p:nvPr/>
        </p:nvSpPr>
        <p:spPr>
          <a:xfrm>
            <a:off x="4466700" y="1823250"/>
            <a:ext cx="2598300" cy="298200"/>
          </a:xfrm>
          <a:prstGeom prst="roundRect">
            <a:avLst>
              <a:gd fmla="val 16667" name="adj"/>
            </a:avLst>
          </a:prstGeom>
          <a:solidFill>
            <a:srgbClr val="4BE9FA"/>
          </a:solidFill>
          <a:ln cap="flat" cmpd="sng" w="9525">
            <a:solidFill>
              <a:srgbClr val="4CEE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Untuk Perusahaan &amp; Perekrut: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55"/>
          <p:cNvSpPr/>
          <p:nvPr/>
        </p:nvSpPr>
        <p:spPr>
          <a:xfrm flipH="1">
            <a:off x="4809475" y="3600591"/>
            <a:ext cx="3767700" cy="12975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MBA berperan penting dalam pengembangan karier. Institusi pendidikan harus menargetkan lulusan Science, Technology, Engineering, dan Mathematics &amp; Ekonomi dengan program fleksibel, sementara perusahaan dapat mendukung pertumbuhan karyawan melalui dukungan pendidikan dan jalur karir yang jelas.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55"/>
          <p:cNvSpPr/>
          <p:nvPr/>
        </p:nvSpPr>
        <p:spPr>
          <a:xfrm>
            <a:off x="4429175" y="3469675"/>
            <a:ext cx="2598300" cy="298200"/>
          </a:xfrm>
          <a:prstGeom prst="roundRect">
            <a:avLst>
              <a:gd fmla="val 16667" name="adj"/>
            </a:avLst>
          </a:prstGeom>
          <a:solidFill>
            <a:srgbClr val="4BE9FA"/>
          </a:solidFill>
          <a:ln cap="flat" cmpd="sng" w="9525">
            <a:solidFill>
              <a:srgbClr val="4CEE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Kesimpulan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400550"/>
            <a:ext cx="3458826" cy="4280899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6"/>
          <p:cNvSpPr/>
          <p:nvPr/>
        </p:nvSpPr>
        <p:spPr>
          <a:xfrm>
            <a:off x="445975" y="4106950"/>
            <a:ext cx="3458700" cy="574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73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 Overall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56"/>
          <p:cNvSpPr txBox="1"/>
          <p:nvPr/>
        </p:nvSpPr>
        <p:spPr>
          <a:xfrm>
            <a:off x="3950175" y="457200"/>
            <a:ext cx="4874700" cy="3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Kesimpulan dari analisis dalam Dataset yang saya dapatkan adalah bahwa dataset yang digunakan kemungkinan besar tidak valid karena menunjukkan pola yang tidak wajar. Indikasi utama adalah: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Tidak Ada Kenaikan Logis dalam Gaji</a:t>
            </a:r>
            <a:r>
              <a:rPr lang="en" sz="1100">
                <a:solidFill>
                  <a:schemeClr val="lt1"/>
                </a:solidFill>
              </a:rPr>
              <a:t> – Biasanya, gaji meningkat seiring bertambahnya pengalaman kerja. Namun, dalam dataset ini, gaji minimum dan maksimum tetap hampir konstan di semua tingkat pengalaman.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Kurangnya Variasi Data</a:t>
            </a:r>
            <a:r>
              <a:rPr lang="en" sz="1100">
                <a:solidFill>
                  <a:schemeClr val="lt1"/>
                </a:solidFill>
              </a:rPr>
              <a:t> – Fluktuasi gaji sangat kecil, yang tidak mencerminkan kondisi dunia nyata.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" sz="1100">
                <a:solidFill>
                  <a:schemeClr val="lt1"/>
                </a:solidFill>
              </a:rPr>
              <a:t>Indikasi Data Buatan atau Bermasalah</a:t>
            </a:r>
            <a:r>
              <a:rPr lang="en" sz="1100">
                <a:solidFill>
                  <a:schemeClr val="lt1"/>
                </a:solidFill>
              </a:rPr>
              <a:t> – Pola yang tidak logis ini mengarah pada kesimpulan bahwa dataset mungkin telah dibuat secara artifisial, dikumpulkan dengan buruk, atau dimanipulasi.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Akibatnya, sebaik </a:t>
            </a:r>
            <a:r>
              <a:rPr lang="en" sz="1100">
                <a:solidFill>
                  <a:schemeClr val="lt1"/>
                </a:solidFill>
              </a:rPr>
              <a:t>apapun</a:t>
            </a:r>
            <a:r>
              <a:rPr lang="en" sz="1100">
                <a:solidFill>
                  <a:schemeClr val="lt1"/>
                </a:solidFill>
              </a:rPr>
              <a:t> model yang digunakan, performa analisis atau prediksi tidak akan membaik karena permasalahan terletak pada kualitas dataset itu sendiri.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7"/>
          <p:cNvSpPr txBox="1"/>
          <p:nvPr>
            <p:ph idx="1" type="subTitle"/>
          </p:nvPr>
        </p:nvSpPr>
        <p:spPr>
          <a:xfrm>
            <a:off x="4874800" y="1722675"/>
            <a:ext cx="33765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: </a:t>
            </a:r>
            <a:r>
              <a:rPr lang="en" u="sng">
                <a:solidFill>
                  <a:schemeClr val="hlink"/>
                </a:solidFill>
                <a:hlinkClick r:id="rId3"/>
              </a:rPr>
              <a:t>faizsaputra79@gmail.com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Linkedin : faizabiyyurizqullahsaputra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Portofolio : abiyyufaiz.vercel.app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: https://github.com/FaizAbiyyu</a:t>
            </a:r>
            <a:endParaRPr/>
          </a:p>
        </p:txBody>
      </p:sp>
      <p:sp>
        <p:nvSpPr>
          <p:cNvPr id="465" name="Google Shape;465;p57"/>
          <p:cNvSpPr txBox="1"/>
          <p:nvPr>
            <p:ph type="ctrTitle"/>
          </p:nvPr>
        </p:nvSpPr>
        <p:spPr>
          <a:xfrm flipH="1">
            <a:off x="4399125" y="648975"/>
            <a:ext cx="38520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466" name="Google Shape;46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100" y="288075"/>
            <a:ext cx="3168374" cy="439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1689900" y="3217325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>
            <p:ph idx="2" type="title"/>
          </p:nvPr>
        </p:nvSpPr>
        <p:spPr>
          <a:xfrm>
            <a:off x="720000" y="2927375"/>
            <a:ext cx="969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 rot="10800000">
            <a:off x="574238" y="877513"/>
            <a:ext cx="1911300" cy="3388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/>
          <p:nvPr/>
        </p:nvSpPr>
        <p:spPr>
          <a:xfrm rot="10800000">
            <a:off x="2587288" y="886588"/>
            <a:ext cx="1911300" cy="33858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 rot="10800000">
            <a:off x="4622688" y="880215"/>
            <a:ext cx="1911300" cy="33858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6"/>
          <p:cNvSpPr/>
          <p:nvPr/>
        </p:nvSpPr>
        <p:spPr>
          <a:xfrm rot="10800000">
            <a:off x="6658463" y="871115"/>
            <a:ext cx="1911300" cy="3388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idx="4294967295" type="subTitle"/>
          </p:nvPr>
        </p:nvSpPr>
        <p:spPr>
          <a:xfrm>
            <a:off x="603488" y="1352438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Dataset ini berisi informasi tentang keputusan lulusan sarjana (bachelor) untuk melanjutkan studi MBA berdasarkan berbagai faktor, seperti pengalaman kerja, biaya, lokasi, dan potensi penghasilan setelah MBA.</a:t>
            </a:r>
            <a:endParaRPr sz="1300"/>
          </a:p>
        </p:txBody>
      </p:sp>
      <p:sp>
        <p:nvSpPr>
          <p:cNvPr id="260" name="Google Shape;260;p36"/>
          <p:cNvSpPr txBox="1"/>
          <p:nvPr>
            <p:ph idx="4294967295" type="title"/>
          </p:nvPr>
        </p:nvSpPr>
        <p:spPr>
          <a:xfrm>
            <a:off x="574238" y="886613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BACKGROUND</a:t>
            </a:r>
            <a:endParaRPr sz="3000"/>
          </a:p>
        </p:txBody>
      </p:sp>
      <p:sp>
        <p:nvSpPr>
          <p:cNvPr id="261" name="Google Shape;261;p36"/>
          <p:cNvSpPr txBox="1"/>
          <p:nvPr>
            <p:ph idx="4294967295" type="subTitle"/>
          </p:nvPr>
        </p:nvSpPr>
        <p:spPr>
          <a:xfrm>
            <a:off x="2627713" y="1368425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Lulusan sarjana menghadapi kesulitan dalam memutuskan apakah akan melanjutkan studi MBA karena banyak faktor yang harus dipertimbangkan. Keputusan yang salah dapat menyebabkan pemborosan sumber daya dan waktu.</a:t>
            </a:r>
            <a:endParaRPr sz="1300"/>
          </a:p>
        </p:txBody>
      </p:sp>
      <p:sp>
        <p:nvSpPr>
          <p:cNvPr id="262" name="Google Shape;262;p36"/>
          <p:cNvSpPr txBox="1"/>
          <p:nvPr>
            <p:ph idx="4294967295" type="title"/>
          </p:nvPr>
        </p:nvSpPr>
        <p:spPr>
          <a:xfrm>
            <a:off x="2598463" y="902600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</a:t>
            </a:r>
            <a:endParaRPr sz="3000"/>
          </a:p>
        </p:txBody>
      </p:sp>
      <p:sp>
        <p:nvSpPr>
          <p:cNvPr id="263" name="Google Shape;263;p36"/>
          <p:cNvSpPr txBox="1"/>
          <p:nvPr>
            <p:ph idx="4294967295" type="subTitle"/>
          </p:nvPr>
        </p:nvSpPr>
        <p:spPr>
          <a:xfrm>
            <a:off x="4657713" y="1367063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Mengidentifikasi faktor-faktor utama yang </a:t>
            </a:r>
            <a:r>
              <a:rPr lang="en" sz="1300"/>
              <a:t>mempengaruhi</a:t>
            </a:r>
            <a:r>
              <a:rPr lang="en" sz="1300"/>
              <a:t> keputusan untuk melanjutkan MBA.</a:t>
            </a:r>
            <a:endParaRPr sz="1300"/>
          </a:p>
        </p:txBody>
      </p:sp>
      <p:sp>
        <p:nvSpPr>
          <p:cNvPr id="264" name="Google Shape;264;p36"/>
          <p:cNvSpPr txBox="1"/>
          <p:nvPr>
            <p:ph idx="4294967295" type="title"/>
          </p:nvPr>
        </p:nvSpPr>
        <p:spPr>
          <a:xfrm>
            <a:off x="4628463" y="901238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OBJECTIVE</a:t>
            </a:r>
            <a:endParaRPr sz="3000"/>
          </a:p>
        </p:txBody>
      </p:sp>
      <p:sp>
        <p:nvSpPr>
          <p:cNvPr id="265" name="Google Shape;265;p36"/>
          <p:cNvSpPr txBox="1"/>
          <p:nvPr>
            <p:ph idx="4294967295" type="subTitle"/>
          </p:nvPr>
        </p:nvSpPr>
        <p:spPr>
          <a:xfrm>
            <a:off x="6687338" y="1360675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Memprediksi apakah seorang lulusan sarjana akan memilih untuk melanjutkan MBA berdasarkan karakteristik pribadi dan lingkungan.</a:t>
            </a:r>
            <a:endParaRPr sz="1300"/>
          </a:p>
        </p:txBody>
      </p:sp>
      <p:sp>
        <p:nvSpPr>
          <p:cNvPr id="266" name="Google Shape;266;p36"/>
          <p:cNvSpPr txBox="1"/>
          <p:nvPr>
            <p:ph idx="4294967295" type="title"/>
          </p:nvPr>
        </p:nvSpPr>
        <p:spPr>
          <a:xfrm>
            <a:off x="6658088" y="894850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GOAL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 txBox="1"/>
          <p:nvPr>
            <p:ph type="title"/>
          </p:nvPr>
        </p:nvSpPr>
        <p:spPr>
          <a:xfrm>
            <a:off x="1736113" y="3217325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>
            <p:ph idx="2" type="title"/>
          </p:nvPr>
        </p:nvSpPr>
        <p:spPr>
          <a:xfrm>
            <a:off x="567275" y="2927375"/>
            <a:ext cx="1152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/>
          <p:nvPr/>
        </p:nvSpPr>
        <p:spPr>
          <a:xfrm rot="10800000">
            <a:off x="1574407" y="1340163"/>
            <a:ext cx="1911300" cy="3388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8"/>
          <p:cNvSpPr/>
          <p:nvPr/>
        </p:nvSpPr>
        <p:spPr>
          <a:xfrm rot="10800000">
            <a:off x="3622513" y="1342865"/>
            <a:ext cx="1911300" cy="33858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8"/>
          <p:cNvSpPr/>
          <p:nvPr/>
        </p:nvSpPr>
        <p:spPr>
          <a:xfrm rot="10800000">
            <a:off x="5658288" y="1333765"/>
            <a:ext cx="1911300" cy="33885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8"/>
          <p:cNvSpPr txBox="1"/>
          <p:nvPr>
            <p:ph idx="4294967295" type="subTitle"/>
          </p:nvPr>
        </p:nvSpPr>
        <p:spPr>
          <a:xfrm>
            <a:off x="1603657" y="1815088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Total 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10,000 baris,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20 kolom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Tipe Data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10 numerik,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10 kategorikal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3" name="Google Shape;283;p38"/>
          <p:cNvSpPr txBox="1"/>
          <p:nvPr>
            <p:ph idx="4294967295" type="title"/>
          </p:nvPr>
        </p:nvSpPr>
        <p:spPr>
          <a:xfrm>
            <a:off x="1574407" y="1349263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Ringkasan Dataset</a:t>
            </a:r>
            <a:endParaRPr sz="2000"/>
          </a:p>
        </p:txBody>
      </p:sp>
      <p:sp>
        <p:nvSpPr>
          <p:cNvPr id="284" name="Google Shape;284;p38"/>
          <p:cNvSpPr txBox="1"/>
          <p:nvPr>
            <p:ph idx="4294967295" type="subTitle"/>
          </p:nvPr>
        </p:nvSpPr>
        <p:spPr>
          <a:xfrm>
            <a:off x="3657538" y="1753513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Demografi: Age, Gender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Akademik:Undergraduate Major, GPA, University Ranking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Karier:Work Experience, Job Title, Salary Before MBA, Has Management Experience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Faktor Keputusan: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GRE/GMAT Score, Entrepreneurial Interest, MBA Funding Source, Dll.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5" name="Google Shape;285;p38"/>
          <p:cNvSpPr txBox="1"/>
          <p:nvPr>
            <p:ph idx="4294967295" type="title"/>
          </p:nvPr>
        </p:nvSpPr>
        <p:spPr>
          <a:xfrm>
            <a:off x="3628288" y="1363888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Kategori Data</a:t>
            </a:r>
            <a:endParaRPr sz="2600"/>
          </a:p>
        </p:txBody>
      </p:sp>
      <p:sp>
        <p:nvSpPr>
          <p:cNvPr id="286" name="Google Shape;286;p38"/>
          <p:cNvSpPr txBox="1"/>
          <p:nvPr>
            <p:ph idx="4294967295" type="subTitle"/>
          </p:nvPr>
        </p:nvSpPr>
        <p:spPr>
          <a:xfrm>
            <a:off x="5687163" y="1823325"/>
            <a:ext cx="18597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Decided to Pursue MBA?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Yes/No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87" name="Google Shape;287;p38"/>
          <p:cNvSpPr txBox="1"/>
          <p:nvPr>
            <p:ph idx="4294967295" type="title"/>
          </p:nvPr>
        </p:nvSpPr>
        <p:spPr>
          <a:xfrm>
            <a:off x="5670638" y="1363900"/>
            <a:ext cx="1859700" cy="42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Variabel Target</a:t>
            </a:r>
            <a:endParaRPr sz="2500"/>
          </a:p>
        </p:txBody>
      </p:sp>
      <p:sp>
        <p:nvSpPr>
          <p:cNvPr id="288" name="Google Shape;288;p38"/>
          <p:cNvSpPr txBox="1"/>
          <p:nvPr>
            <p:ph type="title"/>
          </p:nvPr>
        </p:nvSpPr>
        <p:spPr>
          <a:xfrm>
            <a:off x="2604300" y="381218"/>
            <a:ext cx="3935400" cy="4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 rot="10800000">
            <a:off x="5130975" y="328150"/>
            <a:ext cx="3690900" cy="4476600"/>
          </a:xfrm>
          <a:prstGeom prst="rect">
            <a:avLst/>
          </a:prstGeom>
          <a:gradFill>
            <a:gsLst>
              <a:gs pos="0">
                <a:schemeClr val="accent6"/>
              </a:gs>
              <a:gs pos="34000">
                <a:srgbClr val="4CEEFD">
                  <a:alpha val="31372"/>
                </a:srgbClr>
              </a:gs>
              <a:gs pos="100000">
                <a:srgbClr val="4CEEFD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1720200" y="2860500"/>
            <a:ext cx="35775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50" y="541025"/>
            <a:ext cx="3293748" cy="405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>
            <p:ph idx="2" type="title"/>
          </p:nvPr>
        </p:nvSpPr>
        <p:spPr>
          <a:xfrm>
            <a:off x="567275" y="2927375"/>
            <a:ext cx="1152900" cy="11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75" y="2352225"/>
            <a:ext cx="3694707" cy="246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50" y="2352225"/>
            <a:ext cx="3955399" cy="24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>
            <p:ph idx="4294967295" type="subTitle"/>
          </p:nvPr>
        </p:nvSpPr>
        <p:spPr>
          <a:xfrm>
            <a:off x="700825" y="853600"/>
            <a:ext cx="72567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Keputusan Melanjutkan MBA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Mayoritas (59,07%) memilih melanjutkan MBA, sementara 40,93% tidak.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Distribusi Gender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Pria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lebih banyak melanjutkan MBA (2.983) dibanding wanita (2.643).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Keputusan "Tidak" juga lebih banyak pada pria (2.090) dibanding wanita (1.817).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Kelompok gender lain memiliki jumlah yang kecil (Ya: 281, Tidak: 186).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4" name="Google Shape;304;p40"/>
          <p:cNvSpPr txBox="1"/>
          <p:nvPr>
            <p:ph type="title"/>
          </p:nvPr>
        </p:nvSpPr>
        <p:spPr>
          <a:xfrm>
            <a:off x="356675" y="159000"/>
            <a:ext cx="84684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Pria dan wanita cenderung lebih memilih melanjutkan MBA, dengan kontribusi pria sedikit lebih tinggi. Gender lain memiliki representasi yang kecil.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type="title"/>
          </p:nvPr>
        </p:nvSpPr>
        <p:spPr>
          <a:xfrm>
            <a:off x="356675" y="159000"/>
            <a:ext cx="84684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Minat untuk melanjutkan MBA cukup tinggi di semua jurusan, dengan jurusan Economics dan Science menunjukkan minat tertinggi.</a:t>
            </a:r>
            <a:endParaRPr sz="1700"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988" y="1076325"/>
            <a:ext cx="6980024" cy="346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Company Profile by Slidesgo">
  <a:themeElements>
    <a:clrScheme name="Simple Light">
      <a:dk1>
        <a:srgbClr val="000000"/>
      </a:dk1>
      <a:lt1>
        <a:srgbClr val="FFFFFF"/>
      </a:lt1>
      <a:dk2>
        <a:srgbClr val="17163E"/>
      </a:dk2>
      <a:lt2>
        <a:srgbClr val="180175"/>
      </a:lt2>
      <a:accent1>
        <a:srgbClr val="1501A9"/>
      </a:accent1>
      <a:accent2>
        <a:srgbClr val="8C74F9"/>
      </a:accent2>
      <a:accent3>
        <a:srgbClr val="AD95E6"/>
      </a:accent3>
      <a:accent4>
        <a:srgbClr val="B0A1FB"/>
      </a:accent4>
      <a:accent5>
        <a:srgbClr val="FF248A"/>
      </a:accent5>
      <a:accent6>
        <a:srgbClr val="4CEEF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