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56bb78548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56bb78548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56bb785480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56bb785480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56bb785480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56bb785480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56bb785480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56bb785480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56bb785480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56bb785480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56bb785480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56bb785480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 to Gradient Descent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123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NLP with Representation Learning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Fall ‘22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Will Merrill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Relationship </a:t>
            </a:r>
            <a:r>
              <a:rPr lang="en"/>
              <a:t>between</a:t>
            </a:r>
            <a:r>
              <a:rPr lang="en"/>
              <a:t> </a:t>
            </a:r>
            <a:r>
              <a:rPr b="1" lang="en"/>
              <a:t>neural networks</a:t>
            </a:r>
            <a:r>
              <a:rPr lang="en"/>
              <a:t> and </a:t>
            </a:r>
            <a:r>
              <a:rPr b="1" lang="en"/>
              <a:t>gradient descent</a:t>
            </a:r>
            <a:r>
              <a:rPr lang="en"/>
              <a:t>?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692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Neural network:</a:t>
            </a:r>
            <a:r>
              <a:rPr lang="en"/>
              <a:t> a way to </a:t>
            </a:r>
            <a:r>
              <a:rPr i="1" lang="en"/>
              <a:t>express</a:t>
            </a:r>
            <a:r>
              <a:rPr lang="en"/>
              <a:t> functions as “cells” connected by weights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39743" y="2176324"/>
            <a:ext cx="2264525" cy="1510424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/>
        </p:nvSpPr>
        <p:spPr>
          <a:xfrm>
            <a:off x="311713" y="3910850"/>
            <a:ext cx="8520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b="1" lang="en" sz="1800">
                <a:solidFill>
                  <a:schemeClr val="dk2"/>
                </a:solidFill>
              </a:rPr>
              <a:t>Gradient descent</a:t>
            </a:r>
            <a:r>
              <a:rPr lang="en" sz="1800">
                <a:solidFill>
                  <a:schemeClr val="dk2"/>
                </a:solidFill>
              </a:rPr>
              <a:t>: a way to </a:t>
            </a:r>
            <a:r>
              <a:rPr i="1" lang="en" sz="1800">
                <a:solidFill>
                  <a:schemeClr val="dk2"/>
                </a:solidFill>
              </a:rPr>
              <a:t>learn</a:t>
            </a:r>
            <a:r>
              <a:rPr lang="en" sz="1800">
                <a:solidFill>
                  <a:schemeClr val="dk2"/>
                </a:solidFill>
              </a:rPr>
              <a:t> weights in a neural network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/>
          <p:nvPr/>
        </p:nvSpPr>
        <p:spPr>
          <a:xfrm>
            <a:off x="943525" y="2617700"/>
            <a:ext cx="2922600" cy="2189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Loss functions</a:t>
            </a:r>
            <a:endParaRPr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520600" cy="113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use gradient descent, need </a:t>
            </a:r>
            <a:r>
              <a:rPr i="1" lang="en"/>
              <a:t>loss function</a:t>
            </a:r>
            <a:r>
              <a:rPr lang="en"/>
              <a:t> L(x, θ)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“wrong” is the model on the data x (with current weights θ)?</a:t>
            </a:r>
            <a:endParaRPr b="1"/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0050" y="2957750"/>
            <a:ext cx="1248350" cy="124835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5"/>
          <p:cNvSpPr txBox="1"/>
          <p:nvPr/>
        </p:nvSpPr>
        <p:spPr>
          <a:xfrm>
            <a:off x="1042150" y="2588550"/>
            <a:ext cx="127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Input:</a:t>
            </a:r>
            <a:endParaRPr b="1"/>
          </a:p>
        </p:txBody>
      </p:sp>
      <p:sp>
        <p:nvSpPr>
          <p:cNvPr id="73" name="Google Shape;73;p15"/>
          <p:cNvSpPr txBox="1"/>
          <p:nvPr/>
        </p:nvSpPr>
        <p:spPr>
          <a:xfrm>
            <a:off x="2622175" y="2588550"/>
            <a:ext cx="114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Prediction:</a:t>
            </a:r>
            <a:endParaRPr b="1"/>
          </a:p>
        </p:txBody>
      </p:sp>
      <p:sp>
        <p:nvSpPr>
          <p:cNvPr id="74" name="Google Shape;74;p15"/>
          <p:cNvSpPr txBox="1"/>
          <p:nvPr/>
        </p:nvSpPr>
        <p:spPr>
          <a:xfrm>
            <a:off x="2651325" y="3059200"/>
            <a:ext cx="12774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38761D"/>
                </a:solidFill>
              </a:rPr>
              <a:t>6: 90%</a:t>
            </a:r>
            <a:endParaRPr b="1" sz="2500">
              <a:solidFill>
                <a:srgbClr val="38761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5: 10%</a:t>
            </a:r>
            <a:endParaRPr sz="2500"/>
          </a:p>
        </p:txBody>
      </p:sp>
      <p:sp>
        <p:nvSpPr>
          <p:cNvPr id="75" name="Google Shape;75;p15"/>
          <p:cNvSpPr txBox="1"/>
          <p:nvPr/>
        </p:nvSpPr>
        <p:spPr>
          <a:xfrm>
            <a:off x="943525" y="4292000"/>
            <a:ext cx="3025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L(x, θ) = 0.15		</a:t>
            </a:r>
            <a:r>
              <a:rPr b="1" lang="en" sz="1800">
                <a:solidFill>
                  <a:srgbClr val="38761D"/>
                </a:solidFill>
              </a:rPr>
              <a:t>Low!</a:t>
            </a:r>
            <a:endParaRPr b="1">
              <a:solidFill>
                <a:srgbClr val="38761D"/>
              </a:solidFill>
            </a:endParaRPr>
          </a:p>
        </p:txBody>
      </p:sp>
      <p:sp>
        <p:nvSpPr>
          <p:cNvPr id="76" name="Google Shape;76;p15"/>
          <p:cNvSpPr/>
          <p:nvPr/>
        </p:nvSpPr>
        <p:spPr>
          <a:xfrm>
            <a:off x="4905925" y="2632275"/>
            <a:ext cx="2922600" cy="2189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2450" y="2972325"/>
            <a:ext cx="1248350" cy="1248350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5"/>
          <p:cNvSpPr txBox="1"/>
          <p:nvPr/>
        </p:nvSpPr>
        <p:spPr>
          <a:xfrm>
            <a:off x="5004550" y="2603125"/>
            <a:ext cx="127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Input:</a:t>
            </a:r>
            <a:endParaRPr b="1"/>
          </a:p>
        </p:txBody>
      </p:sp>
      <p:sp>
        <p:nvSpPr>
          <p:cNvPr id="79" name="Google Shape;79;p15"/>
          <p:cNvSpPr txBox="1"/>
          <p:nvPr/>
        </p:nvSpPr>
        <p:spPr>
          <a:xfrm>
            <a:off x="6584575" y="2603125"/>
            <a:ext cx="114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Prediction:</a:t>
            </a:r>
            <a:endParaRPr b="1"/>
          </a:p>
        </p:txBody>
      </p:sp>
      <p:sp>
        <p:nvSpPr>
          <p:cNvPr id="80" name="Google Shape;80;p15"/>
          <p:cNvSpPr txBox="1"/>
          <p:nvPr/>
        </p:nvSpPr>
        <p:spPr>
          <a:xfrm>
            <a:off x="6613725" y="3073775"/>
            <a:ext cx="12774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FF0000"/>
                </a:solidFill>
              </a:rPr>
              <a:t>5</a:t>
            </a:r>
            <a:r>
              <a:rPr b="1" lang="en" sz="2500">
                <a:solidFill>
                  <a:srgbClr val="FF0000"/>
                </a:solidFill>
              </a:rPr>
              <a:t>: </a:t>
            </a:r>
            <a:r>
              <a:rPr b="1" lang="en" sz="2500">
                <a:solidFill>
                  <a:srgbClr val="FF0000"/>
                </a:solidFill>
              </a:rPr>
              <a:t>90</a:t>
            </a:r>
            <a:r>
              <a:rPr b="1" lang="en" sz="2500">
                <a:solidFill>
                  <a:srgbClr val="FF0000"/>
                </a:solidFill>
              </a:rPr>
              <a:t>%</a:t>
            </a:r>
            <a:endParaRPr b="1" sz="25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6</a:t>
            </a:r>
            <a:r>
              <a:rPr lang="en" sz="2500"/>
              <a:t>: </a:t>
            </a:r>
            <a:r>
              <a:rPr lang="en" sz="2500"/>
              <a:t>1</a:t>
            </a:r>
            <a:r>
              <a:rPr lang="en" sz="2500"/>
              <a:t>0%</a:t>
            </a:r>
            <a:endParaRPr sz="2500"/>
          </a:p>
        </p:txBody>
      </p:sp>
      <p:sp>
        <p:nvSpPr>
          <p:cNvPr id="81" name="Google Shape;81;p15"/>
          <p:cNvSpPr txBox="1"/>
          <p:nvPr/>
        </p:nvSpPr>
        <p:spPr>
          <a:xfrm>
            <a:off x="4905925" y="4306575"/>
            <a:ext cx="3025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L(x, θ) = 3.32		</a:t>
            </a:r>
            <a:r>
              <a:rPr b="1" lang="en" sz="1800">
                <a:solidFill>
                  <a:srgbClr val="FF0000"/>
                </a:solidFill>
              </a:rPr>
              <a:t>High!</a:t>
            </a:r>
            <a:endParaRPr b="1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Loss landscape</a:t>
            </a:r>
            <a:endParaRPr/>
          </a:p>
        </p:txBody>
      </p:sp>
      <p:sp>
        <p:nvSpPr>
          <p:cNvPr id="87" name="Google Shape;87;p16"/>
          <p:cNvSpPr txBox="1"/>
          <p:nvPr>
            <p:ph idx="1" type="body"/>
          </p:nvPr>
        </p:nvSpPr>
        <p:spPr>
          <a:xfrm>
            <a:off x="311700" y="1152475"/>
            <a:ext cx="4394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L(θ) = avg L(x, θ) over full dataset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Plot of L(θ) given all values of </a:t>
            </a:r>
            <a:r>
              <a:rPr lang="en"/>
              <a:t>θ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With &gt;1 parameter, this is high-dimensional manifold</a:t>
            </a:r>
            <a:endParaRPr/>
          </a:p>
        </p:txBody>
      </p:sp>
      <p:pic>
        <p:nvPicPr>
          <p:cNvPr id="88" name="Google Shape;88;p16"/>
          <p:cNvPicPr preferRelativeResize="0"/>
          <p:nvPr/>
        </p:nvPicPr>
        <p:blipFill rotWithShape="1">
          <a:blip r:embed="rId3">
            <a:alphaModFix/>
          </a:blip>
          <a:srcRect b="6645" l="20295" r="13532" t="15623"/>
          <a:stretch/>
        </p:blipFill>
        <p:spPr>
          <a:xfrm>
            <a:off x="4572000" y="794750"/>
            <a:ext cx="4034125" cy="355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Learning as optimization</a:t>
            </a:r>
            <a:endParaRPr/>
          </a:p>
        </p:txBody>
      </p:sp>
      <p:sp>
        <p:nvSpPr>
          <p:cNvPr id="94" name="Google Shape;94;p17"/>
          <p:cNvSpPr txBox="1"/>
          <p:nvPr>
            <p:ph idx="1" type="body"/>
          </p:nvPr>
        </p:nvSpPr>
        <p:spPr>
          <a:xfrm>
            <a:off x="311700" y="1152475"/>
            <a:ext cx="4831800" cy="14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Goal of learning: change the weights to minimize the loss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≈ rolling a ball down the loss landscape</a:t>
            </a:r>
            <a:endParaRPr/>
          </a:p>
        </p:txBody>
      </p:sp>
      <p:pic>
        <p:nvPicPr>
          <p:cNvPr id="95" name="Google Shape;95;p17"/>
          <p:cNvPicPr preferRelativeResize="0"/>
          <p:nvPr/>
        </p:nvPicPr>
        <p:blipFill rotWithShape="1">
          <a:blip r:embed="rId3">
            <a:alphaModFix/>
          </a:blip>
          <a:srcRect b="0" l="8843" r="9570" t="16957"/>
          <a:stretch/>
        </p:blipFill>
        <p:spPr>
          <a:xfrm>
            <a:off x="5227550" y="1152475"/>
            <a:ext cx="3350550" cy="2442899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7"/>
          <p:cNvSpPr txBox="1"/>
          <p:nvPr>
            <p:ph idx="1" type="body"/>
          </p:nvPr>
        </p:nvSpPr>
        <p:spPr>
          <a:xfrm>
            <a:off x="311700" y="2815875"/>
            <a:ext cx="4607700" cy="9492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/>
              <a:t>Q:</a:t>
            </a:r>
            <a:r>
              <a:rPr lang="en"/>
              <a:t> What mathematical tool is useful for following the slope down a hill?</a:t>
            </a:r>
            <a:endParaRPr/>
          </a:p>
        </p:txBody>
      </p:sp>
      <p:sp>
        <p:nvSpPr>
          <p:cNvPr id="97" name="Google Shape;97;p17"/>
          <p:cNvSpPr txBox="1"/>
          <p:nvPr/>
        </p:nvSpPr>
        <p:spPr>
          <a:xfrm>
            <a:off x="311700" y="3913075"/>
            <a:ext cx="46077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" sz="1800">
                <a:solidFill>
                  <a:schemeClr val="dk2"/>
                </a:solidFill>
              </a:rPr>
              <a:t>A</a:t>
            </a:r>
            <a:r>
              <a:rPr i="1" lang="en" sz="1800">
                <a:solidFill>
                  <a:schemeClr val="dk2"/>
                </a:solidFill>
              </a:rPr>
              <a:t>: Derivatives, which become gradients in higher dimensions</a:t>
            </a:r>
            <a:endParaRPr i="1" sz="1800"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Gradient descent</a:t>
            </a:r>
            <a:endParaRPr/>
          </a:p>
        </p:txBody>
      </p:sp>
      <p:sp>
        <p:nvSpPr>
          <p:cNvPr id="103" name="Google Shape;103;p18"/>
          <p:cNvSpPr txBox="1"/>
          <p:nvPr>
            <p:ph idx="1" type="body"/>
          </p:nvPr>
        </p:nvSpPr>
        <p:spPr>
          <a:xfrm>
            <a:off x="311700" y="1152475"/>
            <a:ext cx="8520600" cy="14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∇L(θ) = gradient of loss L w.r.t. parameters θ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Gradient descent computes updated parameters θ’ according to (η &gt; 0):</a:t>
            </a:r>
            <a:endParaRPr/>
          </a:p>
          <a:p>
            <a:pPr indent="45720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/>
              <a:t>θ’ = θ - η * ∇L(θ)</a:t>
            </a:r>
            <a:endParaRPr b="1"/>
          </a:p>
        </p:txBody>
      </p:sp>
      <p:sp>
        <p:nvSpPr>
          <p:cNvPr id="104" name="Google Shape;104;p18"/>
          <p:cNvSpPr txBox="1"/>
          <p:nvPr/>
        </p:nvSpPr>
        <p:spPr>
          <a:xfrm>
            <a:off x="582725" y="3092800"/>
            <a:ext cx="7250100" cy="1571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Discussion questions (3 min with neighbor):</a:t>
            </a:r>
            <a:endParaRPr b="1"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What does -∇L(θ) represent in the loss landscape?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Explain the intuition behind the gradient descent update rule. Drawing a picture may help.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110" name="Google Shape;110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Gradient descent is a way of learning neural net’s parameters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learn with gradient descent, need to compute:</a:t>
            </a:r>
            <a:endParaRPr/>
          </a:p>
          <a:p>
            <a:pPr indent="45720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gradients of loss (w.r.t. parameters)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will see next how PyTorch lets us compute these gradients efficiently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