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D0D709-7D6D-4259-BF65-83F6A849D933}">
  <a:tblStyle styleId="{11D0D709-7D6D-4259-BF65-83F6A849D9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42EDD0-9336-484E-A9E5-33B23321BA0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b7eeee4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b7eeee4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57e01c65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57e01c65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57e01c65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57e01c65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b76a8a8e1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b76a8a8e1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eb864c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eb864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eb864c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eb864c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eb864c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eb864c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eb864c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eb864c6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eb864c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eb864c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6eb864c6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6eb864c6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b7eeee4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b7eeee4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eb864c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eb864c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6eb864c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6eb864c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57e01c6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57e01c6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7e01c65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57e01c65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b76a8a8e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b76a8a8e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7e01c6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7e01c6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7e01c65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57e01c65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7e01c65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7e01c65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7e01c65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7e01c65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7e01c6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7e01c6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b4b93aa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b4b93aa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ocalhost:8888/notebooks/OneDrive/Desktop/ds_final_pj/Yelp_Dataset_-_BERT_1.ipynb#Epochs,-Optimizer,-Scheduler,-and-Model-Parameters" TargetMode="External"/><Relationship Id="rId4" Type="http://schemas.openxmlformats.org/officeDocument/2006/relationships/hyperlink" Target="https://www.kaggle.com/barelydedicated/yelp-review-predictions-using-huggingface-be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8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a:t>
            </a:r>
            <a:r>
              <a:rPr lang="en"/>
              <a:t>Fraudulent</a:t>
            </a:r>
            <a:r>
              <a:rPr lang="en"/>
              <a:t> Yelp Reviews</a:t>
            </a:r>
            <a:endParaRPr/>
          </a:p>
        </p:txBody>
      </p:sp>
      <p:pic>
        <p:nvPicPr>
          <p:cNvPr id="55" name="Google Shape;55;p13"/>
          <p:cNvPicPr preferRelativeResize="0"/>
          <p:nvPr/>
        </p:nvPicPr>
        <p:blipFill>
          <a:blip r:embed="rId3">
            <a:alphaModFix/>
          </a:blip>
          <a:stretch>
            <a:fillRect/>
          </a:stretch>
        </p:blipFill>
        <p:spPr>
          <a:xfrm>
            <a:off x="646788" y="2517800"/>
            <a:ext cx="4717819" cy="1773900"/>
          </a:xfrm>
          <a:prstGeom prst="rect">
            <a:avLst/>
          </a:prstGeom>
          <a:noFill/>
          <a:ln>
            <a:noFill/>
          </a:ln>
        </p:spPr>
      </p:pic>
      <p:sp>
        <p:nvSpPr>
          <p:cNvPr id="56" name="Google Shape;56;p13"/>
          <p:cNvSpPr txBox="1"/>
          <p:nvPr/>
        </p:nvSpPr>
        <p:spPr>
          <a:xfrm>
            <a:off x="5526075" y="2284025"/>
            <a:ext cx="3532500" cy="2353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300">
                <a:solidFill>
                  <a:srgbClr val="202124"/>
                </a:solidFill>
              </a:rPr>
              <a:t>Group 3</a:t>
            </a:r>
            <a:endParaRPr sz="2300">
              <a:solidFill>
                <a:srgbClr val="202124"/>
              </a:solidFill>
            </a:endParaRPr>
          </a:p>
          <a:p>
            <a:pPr indent="0" lvl="0" marL="457200" rtl="0" algn="l">
              <a:lnSpc>
                <a:spcPct val="115000"/>
              </a:lnSpc>
              <a:spcBef>
                <a:spcPts val="0"/>
              </a:spcBef>
              <a:spcAft>
                <a:spcPts val="0"/>
              </a:spcAft>
              <a:buNone/>
            </a:pPr>
            <a:r>
              <a:rPr lang="en">
                <a:solidFill>
                  <a:srgbClr val="202124"/>
                </a:solidFill>
              </a:rPr>
              <a:t>Tashrif Chowdhury - tc2367</a:t>
            </a:r>
            <a:endParaRPr>
              <a:solidFill>
                <a:srgbClr val="202124"/>
              </a:solidFill>
            </a:endParaRPr>
          </a:p>
          <a:p>
            <a:pPr indent="0" lvl="0" marL="457200" rtl="0" algn="l">
              <a:lnSpc>
                <a:spcPct val="115000"/>
              </a:lnSpc>
              <a:spcBef>
                <a:spcPts val="0"/>
              </a:spcBef>
              <a:spcAft>
                <a:spcPts val="0"/>
              </a:spcAft>
              <a:buNone/>
            </a:pPr>
            <a:r>
              <a:rPr lang="en">
                <a:solidFill>
                  <a:srgbClr val="202124"/>
                </a:solidFill>
              </a:rPr>
              <a:t>Terrell Nowlin - trn224</a:t>
            </a:r>
            <a:endParaRPr>
              <a:solidFill>
                <a:srgbClr val="202124"/>
              </a:solidFill>
            </a:endParaRPr>
          </a:p>
          <a:p>
            <a:pPr indent="0" lvl="0" marL="457200" rtl="0" algn="l">
              <a:lnSpc>
                <a:spcPct val="115000"/>
              </a:lnSpc>
              <a:spcBef>
                <a:spcPts val="0"/>
              </a:spcBef>
              <a:spcAft>
                <a:spcPts val="0"/>
              </a:spcAft>
              <a:buNone/>
            </a:pPr>
            <a:r>
              <a:rPr lang="en">
                <a:solidFill>
                  <a:srgbClr val="202124"/>
                </a:solidFill>
              </a:rPr>
              <a:t>Akhilesh Chandrashekar - ab10138</a:t>
            </a:r>
            <a:endParaRPr>
              <a:solidFill>
                <a:srgbClr val="202124"/>
              </a:solidFill>
            </a:endParaRPr>
          </a:p>
          <a:p>
            <a:pPr indent="0" lvl="0" marL="457200" rtl="0" algn="l">
              <a:lnSpc>
                <a:spcPct val="115000"/>
              </a:lnSpc>
              <a:spcBef>
                <a:spcPts val="0"/>
              </a:spcBef>
              <a:spcAft>
                <a:spcPts val="0"/>
              </a:spcAft>
              <a:buNone/>
            </a:pPr>
            <a:r>
              <a:rPr lang="en">
                <a:solidFill>
                  <a:srgbClr val="202124"/>
                </a:solidFill>
              </a:rPr>
              <a:t>Zhenghao Li - zl3954</a:t>
            </a:r>
            <a:endParaRPr>
              <a:solidFill>
                <a:srgbClr val="202124"/>
              </a:solidFill>
            </a:endParaRPr>
          </a:p>
          <a:p>
            <a:pPr indent="457200" lvl="0" marL="0" rtl="0" algn="l">
              <a:spcBef>
                <a:spcPts val="0"/>
              </a:spcBef>
              <a:spcAft>
                <a:spcPts val="0"/>
              </a:spcAft>
              <a:buNone/>
            </a:pPr>
            <a:r>
              <a:rPr lang="en">
                <a:solidFill>
                  <a:srgbClr val="202124"/>
                </a:solidFill>
              </a:rPr>
              <a:t>Faiz Andrea Ganz - fag277</a:t>
            </a:r>
            <a:endParaRPr>
              <a:solidFill>
                <a:srgbClr val="202124"/>
              </a:solidFill>
            </a:endParaRPr>
          </a:p>
          <a:p>
            <a:pPr indent="0" lvl="0" marL="0" rtl="0" algn="ctr">
              <a:spcBef>
                <a:spcPts val="0"/>
              </a:spcBef>
              <a:spcAft>
                <a:spcPts val="0"/>
              </a:spcAft>
              <a:buNone/>
            </a:pPr>
            <a:r>
              <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35500" y="445025"/>
            <a:ext cx="4377000" cy="636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Logistic Regression + </a:t>
            </a:r>
            <a:r>
              <a:rPr lang="en"/>
              <a:t>TF-IDF</a:t>
            </a:r>
            <a:r>
              <a:rPr lang="en"/>
              <a:t> Confusion Matrix</a:t>
            </a:r>
            <a:endParaRPr/>
          </a:p>
        </p:txBody>
      </p:sp>
      <p:pic>
        <p:nvPicPr>
          <p:cNvPr id="137" name="Google Shape;137;p22"/>
          <p:cNvPicPr preferRelativeResize="0"/>
          <p:nvPr/>
        </p:nvPicPr>
        <p:blipFill>
          <a:blip r:embed="rId3">
            <a:alphaModFix/>
          </a:blip>
          <a:stretch>
            <a:fillRect/>
          </a:stretch>
        </p:blipFill>
        <p:spPr>
          <a:xfrm>
            <a:off x="812402" y="1654850"/>
            <a:ext cx="3375600" cy="2720650"/>
          </a:xfrm>
          <a:prstGeom prst="rect">
            <a:avLst/>
          </a:prstGeom>
          <a:noFill/>
          <a:ln>
            <a:noFill/>
          </a:ln>
        </p:spPr>
      </p:pic>
      <p:sp>
        <p:nvSpPr>
          <p:cNvPr id="138" name="Google Shape;138;p22"/>
          <p:cNvSpPr txBox="1"/>
          <p:nvPr>
            <p:ph type="title"/>
          </p:nvPr>
        </p:nvSpPr>
        <p:spPr>
          <a:xfrm>
            <a:off x="4647600" y="445025"/>
            <a:ext cx="4377000" cy="636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Logistic Regression + CountVect Confusion Matrix</a:t>
            </a:r>
            <a:endParaRPr/>
          </a:p>
        </p:txBody>
      </p:sp>
      <p:cxnSp>
        <p:nvCxnSpPr>
          <p:cNvPr id="139" name="Google Shape;139;p22"/>
          <p:cNvCxnSpPr/>
          <p:nvPr/>
        </p:nvCxnSpPr>
        <p:spPr>
          <a:xfrm>
            <a:off x="4647600" y="445025"/>
            <a:ext cx="30300" cy="45171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2"/>
          <p:cNvCxnSpPr/>
          <p:nvPr/>
        </p:nvCxnSpPr>
        <p:spPr>
          <a:xfrm flipH="1" rot="10800000">
            <a:off x="19650" y="1358038"/>
            <a:ext cx="9104700" cy="20100"/>
          </a:xfrm>
          <a:prstGeom prst="straightConnector1">
            <a:avLst/>
          </a:prstGeom>
          <a:noFill/>
          <a:ln cap="flat" cmpd="sng" w="9525">
            <a:solidFill>
              <a:schemeClr val="dk2"/>
            </a:solidFill>
            <a:prstDash val="solid"/>
            <a:round/>
            <a:headEnd len="med" w="med" type="none"/>
            <a:tailEnd len="med" w="med" type="none"/>
          </a:ln>
        </p:spPr>
      </p:cxnSp>
      <p:pic>
        <p:nvPicPr>
          <p:cNvPr id="141" name="Google Shape;141;p22"/>
          <p:cNvPicPr preferRelativeResize="0"/>
          <p:nvPr/>
        </p:nvPicPr>
        <p:blipFill>
          <a:blip r:embed="rId4">
            <a:alphaModFix/>
          </a:blip>
          <a:stretch>
            <a:fillRect/>
          </a:stretch>
        </p:blipFill>
        <p:spPr>
          <a:xfrm>
            <a:off x="5148300" y="1683238"/>
            <a:ext cx="3375600" cy="26638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1910963" y="978975"/>
            <a:ext cx="5322073" cy="3820975"/>
          </a:xfrm>
          <a:prstGeom prst="rect">
            <a:avLst/>
          </a:prstGeom>
          <a:noFill/>
          <a:ln>
            <a:noFill/>
          </a:ln>
        </p:spPr>
      </p:pic>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Results: Logistic Regression, NB, &amp; </a:t>
            </a:r>
            <a:r>
              <a:rPr lang="en" sz="2220"/>
              <a:t>Random Forest ROC Curves</a:t>
            </a:r>
            <a:endParaRPr sz="22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TF-IDF Conclusion</a:t>
            </a:r>
            <a:endParaRPr/>
          </a:p>
        </p:txBody>
      </p:sp>
      <p:sp>
        <p:nvSpPr>
          <p:cNvPr id="153" name="Google Shape;15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model ironically performed quite well. Going into our project we did not expect logistic regression to have such a good result, especially because it is a rather simple model. Our hypothesis as to why it performed so well is because we oversampled our training data and used the full test dataset to make our predictions and evaluate our model.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Grid Search (parameter tuning)</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Ensemble modelling</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Imbalanced dataset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Bert parameter tuning (learning rate, # of warm-up steps, hidden layers, etc.)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Hardware limitations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BERT on 60K data points - time consuming</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BERT on oversampled training set</a:t>
            </a:r>
            <a:endParaRPr>
              <a:solidFill>
                <a:schemeClr val="dk1"/>
              </a:solidFill>
            </a:endParaRPr>
          </a:p>
          <a:p>
            <a:pPr indent="0" lvl="0" marL="914400" rtl="0" algn="l">
              <a:spcBef>
                <a:spcPts val="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(Bidirectional Encoder from Transformers)</a:t>
            </a:r>
            <a:endParaRPr/>
          </a:p>
        </p:txBody>
      </p:sp>
      <p:sp>
        <p:nvSpPr>
          <p:cNvPr id="165" name="Google Shape;165;p26"/>
          <p:cNvSpPr txBox="1"/>
          <p:nvPr>
            <p:ph idx="1" type="body"/>
          </p:nvPr>
        </p:nvSpPr>
        <p:spPr>
          <a:xfrm>
            <a:off x="914400" y="2081900"/>
            <a:ext cx="7233600" cy="19839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n" sz="1400">
                <a:solidFill>
                  <a:schemeClr val="dk1"/>
                </a:solidFill>
                <a:highlight>
                  <a:srgbClr val="FFFFFF"/>
                </a:highlight>
              </a:rPr>
              <a:t>Model:</a:t>
            </a:r>
            <a:endParaRPr b="1" sz="1400">
              <a:solidFill>
                <a:schemeClr val="dk1"/>
              </a:solidFill>
              <a:highlight>
                <a:srgbClr val="FFFFFF"/>
              </a:highlight>
            </a:endParaRPr>
          </a:p>
          <a:p>
            <a:pPr indent="0" lvl="0" marL="0" rtl="0" algn="just">
              <a:lnSpc>
                <a:spcPct val="100000"/>
              </a:lnSpc>
              <a:spcBef>
                <a:spcPts val="0"/>
              </a:spcBef>
              <a:spcAft>
                <a:spcPts val="0"/>
              </a:spcAft>
              <a:buNone/>
            </a:pPr>
            <a:r>
              <a:t/>
            </a:r>
            <a:endParaRPr b="1" sz="1400">
              <a:solidFill>
                <a:schemeClr val="dk1"/>
              </a:solidFill>
              <a:highlight>
                <a:srgbClr val="FFFFFF"/>
              </a:highlight>
            </a:endParaRPr>
          </a:p>
          <a:p>
            <a:pPr indent="-317500" lvl="0" marL="457200" rtl="0" algn="just">
              <a:lnSpc>
                <a:spcPct val="100000"/>
              </a:lnSpc>
              <a:spcBef>
                <a:spcPts val="0"/>
              </a:spcBef>
              <a:spcAft>
                <a:spcPts val="0"/>
              </a:spcAft>
              <a:buClr>
                <a:schemeClr val="dk1"/>
              </a:buClr>
              <a:buSzPts val="1400"/>
              <a:buChar char="●"/>
            </a:pPr>
            <a:r>
              <a:rPr lang="en" sz="1400">
                <a:solidFill>
                  <a:schemeClr val="dk1"/>
                </a:solidFill>
                <a:highlight>
                  <a:srgbClr val="FFFFFF"/>
                </a:highlight>
              </a:rPr>
              <a:t>For our task we selected Hugging Face’s BERT</a:t>
            </a:r>
            <a:r>
              <a:rPr lang="en" sz="1400">
                <a:solidFill>
                  <a:schemeClr val="dk1"/>
                </a:solidFill>
                <a:highlight>
                  <a:srgbClr val="FFFFFF"/>
                </a:highlight>
              </a:rPr>
              <a:t> </a:t>
            </a:r>
            <a:r>
              <a:rPr lang="en" sz="1400">
                <a:solidFill>
                  <a:schemeClr val="dk1"/>
                </a:solidFill>
                <a:highlight>
                  <a:srgbClr val="FFFFFF"/>
                </a:highlight>
              </a:rPr>
              <a:t>For Sequence</a:t>
            </a:r>
            <a:r>
              <a:rPr lang="en" sz="1400">
                <a:solidFill>
                  <a:schemeClr val="dk1"/>
                </a:solidFill>
                <a:highlight>
                  <a:srgbClr val="FFFFFF"/>
                </a:highlight>
              </a:rPr>
              <a:t> </a:t>
            </a:r>
            <a:r>
              <a:rPr lang="en" sz="1400">
                <a:solidFill>
                  <a:schemeClr val="dk1"/>
                </a:solidFill>
                <a:highlight>
                  <a:srgbClr val="FFFFFF"/>
                </a:highlight>
              </a:rPr>
              <a:t>Classification </a:t>
            </a:r>
            <a:r>
              <a:rPr lang="en" sz="1400">
                <a:solidFill>
                  <a:schemeClr val="dk1"/>
                </a:solidFill>
                <a:highlight>
                  <a:srgbClr val="FFFFFF"/>
                </a:highlight>
              </a:rPr>
              <a:t>model</a:t>
            </a:r>
            <a:r>
              <a:rPr lang="en" sz="1400">
                <a:solidFill>
                  <a:schemeClr val="dk1"/>
                </a:solidFill>
                <a:highlight>
                  <a:srgbClr val="FFFFFF"/>
                </a:highlight>
              </a:rPr>
              <a:t>.</a:t>
            </a:r>
            <a:r>
              <a:rPr lang="en" sz="1400">
                <a:solidFill>
                  <a:schemeClr val="dk1"/>
                </a:solidFill>
                <a:highlight>
                  <a:srgbClr val="FFFFFF"/>
                </a:highlight>
              </a:rPr>
              <a:t> BERT is a transformer model and is the state-of-the-art model for Natural Language Processing tasks.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BERT (Bidirectional Encoder from Transformers)</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a:solidFill>
                  <a:schemeClr val="dk1"/>
                </a:solidFill>
                <a:highlight>
                  <a:srgbClr val="FFFFFF"/>
                </a:highlight>
              </a:rPr>
              <a:t>Preprocessing:</a:t>
            </a:r>
            <a:endParaRPr b="1" sz="1400">
              <a:solidFill>
                <a:schemeClr val="dk1"/>
              </a:solidFill>
              <a:highlight>
                <a:srgbClr val="FFFFFF"/>
              </a:highlight>
            </a:endParaRPr>
          </a:p>
          <a:p>
            <a:pPr indent="0" lvl="0" marL="0" rtl="0" algn="just">
              <a:lnSpc>
                <a:spcPct val="100000"/>
              </a:lnSpc>
              <a:spcBef>
                <a:spcPts val="0"/>
              </a:spcBef>
              <a:spcAft>
                <a:spcPts val="0"/>
              </a:spcAft>
              <a:buNone/>
            </a:pPr>
            <a:r>
              <a:t/>
            </a:r>
            <a:endParaRPr b="1" sz="1400">
              <a:solidFill>
                <a:schemeClr val="dk1"/>
              </a:solidFill>
              <a:highlight>
                <a:srgbClr val="FFFFFF"/>
              </a:highlight>
            </a:endParaRPr>
          </a:p>
          <a:p>
            <a:pPr indent="-317500" lvl="0" marL="457200" rtl="0" algn="just">
              <a:lnSpc>
                <a:spcPct val="100000"/>
              </a:lnSpc>
              <a:spcBef>
                <a:spcPts val="0"/>
              </a:spcBef>
              <a:spcAft>
                <a:spcPts val="0"/>
              </a:spcAft>
              <a:buClr>
                <a:schemeClr val="dk1"/>
              </a:buClr>
              <a:buSzPts val="1400"/>
              <a:buChar char="●"/>
            </a:pPr>
            <a:r>
              <a:rPr lang="en" sz="1400">
                <a:solidFill>
                  <a:schemeClr val="dk1"/>
                </a:solidFill>
                <a:highlight>
                  <a:srgbClr val="FFFFFF"/>
                </a:highlight>
              </a:rPr>
              <a:t>Included non-text features (user_id, product_id, date, and rating) as part of the reviews’ text.</a:t>
            </a:r>
            <a:endParaRPr sz="1400">
              <a:solidFill>
                <a:schemeClr val="dk1"/>
              </a:solidFill>
              <a:highlight>
                <a:srgbClr val="FFFFFF"/>
              </a:highlight>
            </a:endParaRPr>
          </a:p>
          <a:p>
            <a:pPr indent="0" lvl="0" marL="457200" rtl="0" algn="just">
              <a:lnSpc>
                <a:spcPct val="100000"/>
              </a:lnSpc>
              <a:spcBef>
                <a:spcPts val="0"/>
              </a:spcBef>
              <a:spcAft>
                <a:spcPts val="0"/>
              </a:spcAft>
              <a:buNone/>
            </a:pPr>
            <a:r>
              <a:t/>
            </a:r>
            <a:endParaRPr sz="1400">
              <a:solidFill>
                <a:schemeClr val="dk1"/>
              </a:solidFill>
              <a:highlight>
                <a:srgbClr val="FFFFFF"/>
              </a:highlight>
            </a:endParaRPr>
          </a:p>
          <a:p>
            <a:pPr indent="-317500" lvl="0" marL="457200" rtl="0" algn="just">
              <a:lnSpc>
                <a:spcPct val="100000"/>
              </a:lnSpc>
              <a:spcBef>
                <a:spcPts val="0"/>
              </a:spcBef>
              <a:spcAft>
                <a:spcPts val="0"/>
              </a:spcAft>
              <a:buClr>
                <a:schemeClr val="dk1"/>
              </a:buClr>
              <a:buSzPts val="1400"/>
              <a:buChar char="●"/>
            </a:pPr>
            <a:r>
              <a:rPr lang="en" sz="1400">
                <a:solidFill>
                  <a:schemeClr val="dk1"/>
                </a:solidFill>
                <a:highlight>
                  <a:srgbClr val="FFFFFF"/>
                </a:highlight>
              </a:rPr>
              <a:t>Original data distribution is approx. 9:1 true to fraudulent reviews.</a:t>
            </a:r>
            <a:endParaRPr sz="1400">
              <a:solidFill>
                <a:schemeClr val="dk1"/>
              </a:solidFill>
              <a:highlight>
                <a:srgbClr val="FFFFFF"/>
              </a:highlight>
            </a:endParaRPr>
          </a:p>
          <a:p>
            <a:pPr indent="0" lvl="0" marL="457200" rtl="0" algn="just">
              <a:lnSpc>
                <a:spcPct val="100000"/>
              </a:lnSpc>
              <a:spcBef>
                <a:spcPts val="0"/>
              </a:spcBef>
              <a:spcAft>
                <a:spcPts val="0"/>
              </a:spcAft>
              <a:buNone/>
            </a:pPr>
            <a:r>
              <a:t/>
            </a:r>
            <a:endParaRPr sz="1400">
              <a:solidFill>
                <a:schemeClr val="dk1"/>
              </a:solidFill>
              <a:highlight>
                <a:srgbClr val="FFFFFF"/>
              </a:highlight>
            </a:endParaRPr>
          </a:p>
          <a:p>
            <a:pPr indent="-317500" lvl="0" marL="457200" rtl="0" algn="just">
              <a:lnSpc>
                <a:spcPct val="100000"/>
              </a:lnSpc>
              <a:spcBef>
                <a:spcPts val="0"/>
              </a:spcBef>
              <a:spcAft>
                <a:spcPts val="0"/>
              </a:spcAft>
              <a:buClr>
                <a:schemeClr val="dk1"/>
              </a:buClr>
              <a:buSzPts val="1400"/>
              <a:buChar char="●"/>
            </a:pPr>
            <a:r>
              <a:rPr lang="en" sz="1400">
                <a:solidFill>
                  <a:schemeClr val="dk1"/>
                </a:solidFill>
                <a:highlight>
                  <a:srgbClr val="FFFFFF"/>
                </a:highlight>
              </a:rPr>
              <a:t>Training and validation come from a balanced portion (53k, half true, half not). Testing sets are sampled form the original distribution.</a:t>
            </a:r>
            <a:endParaRPr sz="1400">
              <a:solidFill>
                <a:schemeClr val="dk1"/>
              </a:solidFill>
              <a:highlight>
                <a:srgbClr val="FFFFFF"/>
              </a:highlight>
            </a:endParaRPr>
          </a:p>
          <a:p>
            <a:pPr indent="0" lvl="0" marL="457200" rtl="0" algn="just">
              <a:lnSpc>
                <a:spcPct val="100000"/>
              </a:lnSpc>
              <a:spcBef>
                <a:spcPts val="0"/>
              </a:spcBef>
              <a:spcAft>
                <a:spcPts val="0"/>
              </a:spcAft>
              <a:buNone/>
            </a:pPr>
            <a:r>
              <a:t/>
            </a:r>
            <a:endParaRPr sz="1400">
              <a:solidFill>
                <a:schemeClr val="dk1"/>
              </a:solidFill>
              <a:highlight>
                <a:srgbClr val="FFFFFF"/>
              </a:highlight>
            </a:endParaRPr>
          </a:p>
          <a:p>
            <a:pPr indent="-317500" lvl="0" marL="457200" rtl="0" algn="just">
              <a:lnSpc>
                <a:spcPct val="100000"/>
              </a:lnSpc>
              <a:spcBef>
                <a:spcPts val="0"/>
              </a:spcBef>
              <a:spcAft>
                <a:spcPts val="0"/>
              </a:spcAft>
              <a:buClr>
                <a:schemeClr val="dk1"/>
              </a:buClr>
              <a:buSzPts val="1400"/>
              <a:buChar char="●"/>
            </a:pPr>
            <a:r>
              <a:rPr lang="en" sz="1400">
                <a:solidFill>
                  <a:schemeClr val="dk1"/>
                </a:solidFill>
                <a:highlight>
                  <a:srgbClr val="FFFFFF"/>
                </a:highlight>
              </a:rPr>
              <a:t>We used the endcode_plus method from Hugging’s Face BERT Tokenizer to get our input_ids and attention_mask for training. </a:t>
            </a:r>
            <a:endParaRPr sz="1400">
              <a:solidFill>
                <a:schemeClr val="dk1"/>
              </a:solidFill>
              <a:highlight>
                <a:srgbClr val="FFFFFF"/>
              </a:highlight>
            </a:endParaRPr>
          </a:p>
          <a:p>
            <a:pPr indent="0" lvl="0" marL="457200" rtl="0" algn="just">
              <a:lnSpc>
                <a:spcPct val="100000"/>
              </a:lnSpc>
              <a:spcBef>
                <a:spcPts val="0"/>
              </a:spcBef>
              <a:spcAft>
                <a:spcPts val="0"/>
              </a:spcAft>
              <a:buNone/>
            </a:pPr>
            <a:r>
              <a:t/>
            </a:r>
            <a:endParaRPr sz="1400">
              <a:solidFill>
                <a:schemeClr val="dk1"/>
              </a:solidFill>
              <a:highlight>
                <a:srgbClr val="FFFFFF"/>
              </a:highlight>
            </a:endParaRPr>
          </a:p>
          <a:p>
            <a:pPr indent="-317500" lvl="0" marL="457200" rtl="0" algn="just">
              <a:lnSpc>
                <a:spcPct val="100000"/>
              </a:lnSpc>
              <a:spcBef>
                <a:spcPts val="0"/>
              </a:spcBef>
              <a:spcAft>
                <a:spcPts val="0"/>
              </a:spcAft>
              <a:buClr>
                <a:schemeClr val="dk1"/>
              </a:buClr>
              <a:buSzPts val="1400"/>
              <a:buChar char="●"/>
            </a:pPr>
            <a:r>
              <a:rPr lang="en" sz="1400">
                <a:solidFill>
                  <a:schemeClr val="dk1"/>
                </a:solidFill>
                <a:highlight>
                  <a:srgbClr val="FFFFFF"/>
                </a:highlight>
              </a:rPr>
              <a:t>Since a good portion of the samples are even longer than 512 words. </a:t>
            </a:r>
            <a:r>
              <a:rPr lang="en" sz="1400">
                <a:solidFill>
                  <a:schemeClr val="dk1"/>
                </a:solidFill>
                <a:highlight>
                  <a:srgbClr val="FFFFFF"/>
                </a:highlight>
              </a:rPr>
              <a:t>We used 512 as the maximum number of tokens, which is the maximum number of tokens the model allows. </a:t>
            </a:r>
            <a:r>
              <a:rPr lang="en" sz="1400">
                <a:solidFill>
                  <a:schemeClr val="dk1"/>
                </a:solidFill>
                <a:highlight>
                  <a:srgbClr val="FFFFFF"/>
                </a:highlight>
              </a:rPr>
              <a:t>In the event that the review is longer than 512 words, the review is going to be truncated. If it is shorter, padding is going to be added.</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BERT (Bidirectional Encoder from Transformers)</a:t>
            </a:r>
            <a:endParaRPr/>
          </a:p>
          <a:p>
            <a:pPr indent="0" lvl="0" marL="0" rtl="0" algn="l">
              <a:spcBef>
                <a:spcPts val="0"/>
              </a:spcBef>
              <a:spcAft>
                <a:spcPts val="0"/>
              </a:spcAft>
              <a:buNone/>
            </a:pPr>
            <a:r>
              <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lnSpc>
                <a:spcPct val="100000"/>
              </a:lnSpc>
              <a:spcBef>
                <a:spcPts val="0"/>
              </a:spcBef>
              <a:spcAft>
                <a:spcPts val="0"/>
              </a:spcAft>
              <a:buClr>
                <a:schemeClr val="dk1"/>
              </a:buClr>
              <a:buSzPts val="1200"/>
              <a:buChar char="-"/>
            </a:pPr>
            <a:r>
              <a:rPr b="1" lang="en" sz="1200">
                <a:solidFill>
                  <a:schemeClr val="dk1"/>
                </a:solidFill>
                <a:highlight>
                  <a:srgbClr val="FFFFFF"/>
                </a:highlight>
              </a:rPr>
              <a:t>Parameter Tuning: </a:t>
            </a:r>
            <a:r>
              <a:rPr b="1" lang="en" sz="1200">
                <a:solidFill>
                  <a:schemeClr val="dk1"/>
                </a:solidFill>
              </a:rPr>
              <a:t>Epochs, Optimizer, Scheduler, and Model</a:t>
            </a:r>
            <a:r>
              <a:rPr b="1" lang="en" sz="1200">
                <a:solidFill>
                  <a:schemeClr val="dk1"/>
                </a:solidFill>
              </a:rPr>
              <a:t> Parameters</a:t>
            </a:r>
            <a:r>
              <a:rPr b="1" lang="en" sz="1200">
                <a:solidFill>
                  <a:srgbClr val="296EAA"/>
                </a:solidFill>
                <a:uFill>
                  <a:noFill/>
                </a:uFill>
                <a:hlinkClick r:id="rId3">
                  <a:extLst>
                    <a:ext uri="{A12FA001-AC4F-418D-AE19-62706E023703}">
                      <ahyp:hlinkClr val="tx"/>
                    </a:ext>
                  </a:extLst>
                </a:hlinkClick>
              </a:rPr>
              <a:t>¶</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n" sz="1200">
                <a:solidFill>
                  <a:schemeClr val="dk1"/>
                </a:solidFill>
              </a:rPr>
              <a:t>Learning rate of 2e-5</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n" sz="1200">
                <a:solidFill>
                  <a:schemeClr val="dk1"/>
                </a:solidFill>
              </a:rPr>
              <a:t>We have observed that for 10000 samples, 5000 warm-up steps are sufficient for preventing overfitting too soon and have extensively tested for different training set sizes. </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n" sz="1200">
                <a:solidFill>
                  <a:schemeClr val="dk1"/>
                </a:solidFill>
              </a:rPr>
              <a:t>For our last run of the model we trained on:</a:t>
            </a:r>
            <a:endParaRPr sz="1200">
              <a:solidFill>
                <a:schemeClr val="dk1"/>
              </a:solidFill>
            </a:endParaRPr>
          </a:p>
          <a:p>
            <a:pPr indent="-304800" lvl="2" marL="1371600" rtl="0" algn="just">
              <a:lnSpc>
                <a:spcPct val="100000"/>
              </a:lnSpc>
              <a:spcBef>
                <a:spcPts val="0"/>
              </a:spcBef>
              <a:spcAft>
                <a:spcPts val="0"/>
              </a:spcAft>
              <a:buClr>
                <a:schemeClr val="dk1"/>
              </a:buClr>
              <a:buSzPts val="1200"/>
              <a:buChar char="-"/>
            </a:pPr>
            <a:r>
              <a:rPr lang="en" sz="1200">
                <a:solidFill>
                  <a:schemeClr val="dk1"/>
                </a:solidFill>
              </a:rPr>
              <a:t>~53k samples</a:t>
            </a:r>
            <a:endParaRPr sz="1200">
              <a:solidFill>
                <a:schemeClr val="dk1"/>
              </a:solidFill>
            </a:endParaRPr>
          </a:p>
          <a:p>
            <a:pPr indent="-304800" lvl="2" marL="1371600" rtl="0" algn="just">
              <a:lnSpc>
                <a:spcPct val="100000"/>
              </a:lnSpc>
              <a:spcBef>
                <a:spcPts val="0"/>
              </a:spcBef>
              <a:spcAft>
                <a:spcPts val="0"/>
              </a:spcAft>
              <a:buClr>
                <a:schemeClr val="dk1"/>
              </a:buClr>
              <a:buSzPts val="1200"/>
              <a:buChar char="-"/>
            </a:pPr>
            <a:r>
              <a:rPr lang="en" sz="1200">
                <a:solidFill>
                  <a:schemeClr val="dk1"/>
                </a:solidFill>
              </a:rPr>
              <a:t>~6k validation</a:t>
            </a:r>
            <a:endParaRPr sz="1200">
              <a:solidFill>
                <a:schemeClr val="dk1"/>
              </a:solidFill>
            </a:endParaRPr>
          </a:p>
          <a:p>
            <a:pPr indent="-304800" lvl="2" marL="1371600" rtl="0" algn="just">
              <a:lnSpc>
                <a:spcPct val="100000"/>
              </a:lnSpc>
              <a:spcBef>
                <a:spcPts val="0"/>
              </a:spcBef>
              <a:spcAft>
                <a:spcPts val="0"/>
              </a:spcAft>
              <a:buClr>
                <a:schemeClr val="dk1"/>
              </a:buClr>
              <a:buSzPts val="1200"/>
              <a:buChar char="-"/>
            </a:pPr>
            <a:r>
              <a:rPr lang="en" sz="1200">
                <a:solidFill>
                  <a:schemeClr val="dk1"/>
                </a:solidFill>
              </a:rPr>
              <a:t>~5k testing</a:t>
            </a:r>
            <a:endParaRPr sz="1200">
              <a:solidFill>
                <a:schemeClr val="dk1"/>
              </a:solidFill>
            </a:endParaRPr>
          </a:p>
          <a:p>
            <a:pPr indent="-304800" lvl="2" marL="1371600" rtl="0" algn="just">
              <a:lnSpc>
                <a:spcPct val="100000"/>
              </a:lnSpc>
              <a:spcBef>
                <a:spcPts val="0"/>
              </a:spcBef>
              <a:spcAft>
                <a:spcPts val="0"/>
              </a:spcAft>
              <a:buClr>
                <a:schemeClr val="dk1"/>
              </a:buClr>
              <a:buSzPts val="1200"/>
              <a:buChar char="-"/>
            </a:pPr>
            <a:r>
              <a:rPr lang="en" sz="1200">
                <a:solidFill>
                  <a:schemeClr val="dk1"/>
                </a:solidFill>
              </a:rPr>
              <a:t>18000 </a:t>
            </a:r>
            <a:r>
              <a:rPr lang="en" sz="1200">
                <a:solidFill>
                  <a:schemeClr val="dk1"/>
                </a:solidFill>
              </a:rPr>
              <a:t>warm-up steps</a:t>
            </a:r>
            <a:endParaRPr sz="1200">
              <a:solidFill>
                <a:schemeClr val="dk1"/>
              </a:solidFill>
            </a:endParaRPr>
          </a:p>
          <a:p>
            <a:pPr indent="-304800" lvl="2" marL="1371600" rtl="0" algn="just">
              <a:lnSpc>
                <a:spcPct val="100000"/>
              </a:lnSpc>
              <a:spcBef>
                <a:spcPts val="0"/>
              </a:spcBef>
              <a:spcAft>
                <a:spcPts val="0"/>
              </a:spcAft>
              <a:buClr>
                <a:schemeClr val="dk1"/>
              </a:buClr>
              <a:buSzPts val="1200"/>
              <a:buChar char="-"/>
            </a:pPr>
            <a:r>
              <a:rPr lang="en" sz="1200">
                <a:solidFill>
                  <a:schemeClr val="dk1"/>
                </a:solidFill>
              </a:rPr>
              <a:t>O</a:t>
            </a:r>
            <a:r>
              <a:rPr lang="en" sz="1200">
                <a:solidFill>
                  <a:schemeClr val="dk1"/>
                </a:solidFill>
              </a:rPr>
              <a:t>ptimizer</a:t>
            </a:r>
            <a:r>
              <a:rPr lang="en" sz="1200">
                <a:solidFill>
                  <a:schemeClr val="dk1"/>
                </a:solidFill>
              </a:rPr>
              <a:t> = </a:t>
            </a:r>
            <a:r>
              <a:rPr lang="en" sz="1200">
                <a:solidFill>
                  <a:schemeClr val="dk1"/>
                </a:solidFill>
              </a:rPr>
              <a:t>Adam </a:t>
            </a:r>
            <a:endParaRPr sz="1200">
              <a:solidFill>
                <a:schemeClr val="dk1"/>
              </a:solidFill>
            </a:endParaRPr>
          </a:p>
          <a:p>
            <a:pPr indent="-304800" lvl="2" marL="1371600" rtl="0" algn="just">
              <a:lnSpc>
                <a:spcPct val="100000"/>
              </a:lnSpc>
              <a:spcBef>
                <a:spcPts val="0"/>
              </a:spcBef>
              <a:spcAft>
                <a:spcPts val="0"/>
              </a:spcAft>
              <a:buClr>
                <a:schemeClr val="dk1"/>
              </a:buClr>
              <a:buSzPts val="1200"/>
              <a:buChar char="-"/>
            </a:pPr>
            <a:r>
              <a:rPr lang="en" sz="1200">
                <a:solidFill>
                  <a:schemeClr val="dk1"/>
                </a:solidFill>
              </a:rPr>
              <a:t>8 epochs</a:t>
            </a:r>
            <a:endParaRPr sz="1200">
              <a:solidFill>
                <a:schemeClr val="dk1"/>
              </a:solidFill>
            </a:endParaRPr>
          </a:p>
          <a:p>
            <a:pPr indent="0" lvl="0" marL="914400" rtl="0" algn="just">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n" sz="1200">
                <a:solidFill>
                  <a:schemeClr val="dk1"/>
                </a:solidFill>
              </a:rPr>
              <a:t>We have modified the model to have two-hundred neurons in the output layer and pass the output of each neuron through and hyperbolic tangent activation, and added on top of this a two-hundred dense layer with a dropout of 0.5, another 200 dense layer and a final output layer of two neurons corresponding to the two classes in our dataset. For this we took inspiration from</a:t>
            </a:r>
            <a:endParaRPr sz="1200">
              <a:solidFill>
                <a:schemeClr val="dk1"/>
              </a:solidFill>
            </a:endParaRPr>
          </a:p>
          <a:p>
            <a:pPr indent="0" lvl="0" marL="914400" rtl="0" algn="just">
              <a:lnSpc>
                <a:spcPct val="100000"/>
              </a:lnSpc>
              <a:spcBef>
                <a:spcPts val="0"/>
              </a:spcBef>
              <a:spcAft>
                <a:spcPts val="0"/>
              </a:spcAft>
              <a:buNone/>
            </a:pPr>
            <a:r>
              <a:rPr lang="en" sz="1200">
                <a:solidFill>
                  <a:schemeClr val="dk1"/>
                </a:solidFill>
              </a:rPr>
              <a:t> </a:t>
            </a:r>
            <a:r>
              <a:rPr lang="en" sz="1200" u="sng">
                <a:solidFill>
                  <a:srgbClr val="1155CC"/>
                </a:solidFill>
                <a:hlinkClick r:id="rId4">
                  <a:extLst>
                    <a:ext uri="{A12FA001-AC4F-418D-AE19-62706E023703}">
                      <ahyp:hlinkClr val="tx"/>
                    </a:ext>
                  </a:extLst>
                </a:hlinkClick>
              </a:rPr>
              <a:t>https://www.kaggle.com/barelydedicated/yelp-review-predictions-using-huggingface-bert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pic>
        <p:nvPicPr>
          <p:cNvPr id="183" name="Google Shape;183;p29"/>
          <p:cNvPicPr preferRelativeResize="0"/>
          <p:nvPr/>
        </p:nvPicPr>
        <p:blipFill>
          <a:blip r:embed="rId3">
            <a:alphaModFix/>
          </a:blip>
          <a:stretch>
            <a:fillRect/>
          </a:stretch>
        </p:blipFill>
        <p:spPr>
          <a:xfrm>
            <a:off x="5026237" y="2864900"/>
            <a:ext cx="3495775" cy="2199775"/>
          </a:xfrm>
          <a:prstGeom prst="rect">
            <a:avLst/>
          </a:prstGeom>
          <a:noFill/>
          <a:ln>
            <a:noFill/>
          </a:ln>
        </p:spPr>
      </p:pic>
      <p:pic>
        <p:nvPicPr>
          <p:cNvPr id="184" name="Google Shape;184;p29"/>
          <p:cNvPicPr preferRelativeResize="0"/>
          <p:nvPr/>
        </p:nvPicPr>
        <p:blipFill>
          <a:blip r:embed="rId4">
            <a:alphaModFix/>
          </a:blip>
          <a:stretch>
            <a:fillRect/>
          </a:stretch>
        </p:blipFill>
        <p:spPr>
          <a:xfrm>
            <a:off x="5026250" y="632440"/>
            <a:ext cx="3495775" cy="2199784"/>
          </a:xfrm>
          <a:prstGeom prst="rect">
            <a:avLst/>
          </a:prstGeom>
          <a:noFill/>
          <a:ln>
            <a:noFill/>
          </a:ln>
        </p:spPr>
      </p:pic>
      <p:pic>
        <p:nvPicPr>
          <p:cNvPr id="185" name="Google Shape;185;p29"/>
          <p:cNvPicPr preferRelativeResize="0"/>
          <p:nvPr/>
        </p:nvPicPr>
        <p:blipFill>
          <a:blip r:embed="rId5">
            <a:alphaModFix/>
          </a:blip>
          <a:stretch>
            <a:fillRect/>
          </a:stretch>
        </p:blipFill>
        <p:spPr>
          <a:xfrm>
            <a:off x="536112" y="2864900"/>
            <a:ext cx="3461675" cy="2199775"/>
          </a:xfrm>
          <a:prstGeom prst="rect">
            <a:avLst/>
          </a:prstGeom>
          <a:noFill/>
          <a:ln>
            <a:noFill/>
          </a:ln>
        </p:spPr>
      </p:pic>
      <p:pic>
        <p:nvPicPr>
          <p:cNvPr id="186" name="Google Shape;186;p29"/>
          <p:cNvPicPr preferRelativeResize="0"/>
          <p:nvPr/>
        </p:nvPicPr>
        <p:blipFill>
          <a:blip r:embed="rId6">
            <a:alphaModFix/>
          </a:blip>
          <a:stretch>
            <a:fillRect/>
          </a:stretch>
        </p:blipFill>
        <p:spPr>
          <a:xfrm>
            <a:off x="691225" y="1204550"/>
            <a:ext cx="3758325" cy="136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Confusion Matrix</a:t>
            </a:r>
            <a:endParaRPr/>
          </a:p>
        </p:txBody>
      </p:sp>
      <p:pic>
        <p:nvPicPr>
          <p:cNvPr id="192" name="Google Shape;192;p30"/>
          <p:cNvPicPr preferRelativeResize="0"/>
          <p:nvPr/>
        </p:nvPicPr>
        <p:blipFill>
          <a:blip r:embed="rId3">
            <a:alphaModFix/>
          </a:blip>
          <a:stretch>
            <a:fillRect/>
          </a:stretch>
        </p:blipFill>
        <p:spPr>
          <a:xfrm>
            <a:off x="2163550" y="1152475"/>
            <a:ext cx="4229100" cy="353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Performance</a:t>
            </a:r>
            <a:endParaRPr/>
          </a:p>
        </p:txBody>
      </p:sp>
      <p:pic>
        <p:nvPicPr>
          <p:cNvPr id="198" name="Google Shape;198;p31"/>
          <p:cNvPicPr preferRelativeResize="0"/>
          <p:nvPr/>
        </p:nvPicPr>
        <p:blipFill>
          <a:blip r:embed="rId3">
            <a:alphaModFix/>
          </a:blip>
          <a:stretch>
            <a:fillRect/>
          </a:stretch>
        </p:blipFill>
        <p:spPr>
          <a:xfrm>
            <a:off x="1491325" y="1160463"/>
            <a:ext cx="5667375" cy="340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romanUcPeriod"/>
            </a:pPr>
            <a:r>
              <a:rPr lang="en"/>
              <a:t>What is the goal? </a:t>
            </a:r>
            <a:endParaRPr/>
          </a:p>
          <a:p>
            <a:pPr indent="-342900" lvl="0" marL="457200" rtl="0" algn="l">
              <a:spcBef>
                <a:spcPts val="0"/>
              </a:spcBef>
              <a:spcAft>
                <a:spcPts val="0"/>
              </a:spcAft>
              <a:buSzPts val="1800"/>
              <a:buAutoNum type="romanUcPeriod"/>
            </a:pPr>
            <a:r>
              <a:rPr lang="en"/>
              <a:t>Data Science Value Canvas</a:t>
            </a:r>
            <a:endParaRPr/>
          </a:p>
          <a:p>
            <a:pPr indent="-342900" lvl="0" marL="457200" rtl="0" algn="l">
              <a:spcBef>
                <a:spcPts val="0"/>
              </a:spcBef>
              <a:spcAft>
                <a:spcPts val="0"/>
              </a:spcAft>
              <a:buSzPts val="1800"/>
              <a:buAutoNum type="romanUcPeriod"/>
            </a:pPr>
            <a:r>
              <a:rPr lang="en"/>
              <a:t>Data Exploration</a:t>
            </a:r>
            <a:endParaRPr/>
          </a:p>
          <a:p>
            <a:pPr indent="-342900" lvl="0" marL="457200" rtl="0" algn="l">
              <a:spcBef>
                <a:spcPts val="0"/>
              </a:spcBef>
              <a:spcAft>
                <a:spcPts val="0"/>
              </a:spcAft>
              <a:buSzPts val="1800"/>
              <a:buAutoNum type="romanUcPeriod"/>
            </a:pPr>
            <a:r>
              <a:rPr lang="en"/>
              <a:t>Model Selection</a:t>
            </a:r>
            <a:endParaRPr/>
          </a:p>
          <a:p>
            <a:pPr indent="-342900" lvl="0" marL="457200" rtl="0" algn="l">
              <a:spcBef>
                <a:spcPts val="0"/>
              </a:spcBef>
              <a:spcAft>
                <a:spcPts val="0"/>
              </a:spcAft>
              <a:buSzPts val="1800"/>
              <a:buAutoNum type="romanUcPeriod"/>
            </a:pPr>
            <a:r>
              <a:rPr lang="en"/>
              <a:t>Results</a:t>
            </a:r>
            <a:endParaRPr/>
          </a:p>
          <a:p>
            <a:pPr indent="-342900" lvl="0" marL="457200" rtl="0" algn="l">
              <a:spcBef>
                <a:spcPts val="0"/>
              </a:spcBef>
              <a:spcAft>
                <a:spcPts val="0"/>
              </a:spcAft>
              <a:buSzPts val="1800"/>
              <a:buAutoNum type="romanUcPeriod"/>
            </a:pPr>
            <a:r>
              <a:rPr lang="en"/>
              <a:t>Challenges</a:t>
            </a:r>
            <a:endParaRPr/>
          </a:p>
          <a:p>
            <a:pPr indent="-342900" lvl="0" marL="457200" rtl="0" algn="l">
              <a:spcBef>
                <a:spcPts val="0"/>
              </a:spcBef>
              <a:spcAft>
                <a:spcPts val="0"/>
              </a:spcAft>
              <a:buSzPts val="1800"/>
              <a:buAutoNum type="romanUcPeriod"/>
            </a:pPr>
            <a:r>
              <a:rPr lang="en"/>
              <a:t>Future Work</a:t>
            </a:r>
            <a:endParaRPr/>
          </a:p>
          <a:p>
            <a:pPr indent="-342900" lvl="0" marL="457200" rtl="0" algn="l">
              <a:spcBef>
                <a:spcPts val="0"/>
              </a:spcBef>
              <a:spcAft>
                <a:spcPts val="0"/>
              </a:spcAft>
              <a:buSzPts val="1800"/>
              <a:buAutoNum type="romanUcPeriod"/>
            </a:pPr>
            <a:r>
              <a:rPr lang="en"/>
              <a:t>Conclusion</a:t>
            </a:r>
            <a:endParaRPr/>
          </a:p>
          <a:p>
            <a:pPr indent="0" lvl="0" marL="9144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Confusion Matrix </a:t>
            </a:r>
            <a:endParaRPr/>
          </a:p>
        </p:txBody>
      </p:sp>
      <p:pic>
        <p:nvPicPr>
          <p:cNvPr id="204" name="Google Shape;204;p32"/>
          <p:cNvPicPr preferRelativeResize="0"/>
          <p:nvPr/>
        </p:nvPicPr>
        <p:blipFill rotWithShape="1">
          <a:blip r:embed="rId3">
            <a:alphaModFix/>
          </a:blip>
          <a:srcRect b="0" l="0" r="13971" t="0"/>
          <a:stretch/>
        </p:blipFill>
        <p:spPr>
          <a:xfrm>
            <a:off x="923950" y="1543063"/>
            <a:ext cx="2105025" cy="2057400"/>
          </a:xfrm>
          <a:prstGeom prst="rect">
            <a:avLst/>
          </a:prstGeom>
          <a:noFill/>
          <a:ln>
            <a:noFill/>
          </a:ln>
        </p:spPr>
      </p:pic>
      <p:pic>
        <p:nvPicPr>
          <p:cNvPr id="205" name="Google Shape;205;p32"/>
          <p:cNvPicPr preferRelativeResize="0"/>
          <p:nvPr/>
        </p:nvPicPr>
        <p:blipFill rotWithShape="1">
          <a:blip r:embed="rId4">
            <a:alphaModFix/>
          </a:blip>
          <a:srcRect b="0" l="0" r="14346" t="0"/>
          <a:stretch/>
        </p:blipFill>
        <p:spPr>
          <a:xfrm>
            <a:off x="3519488" y="1547825"/>
            <a:ext cx="2105025" cy="2047875"/>
          </a:xfrm>
          <a:prstGeom prst="rect">
            <a:avLst/>
          </a:prstGeom>
          <a:noFill/>
          <a:ln>
            <a:noFill/>
          </a:ln>
        </p:spPr>
      </p:pic>
      <p:pic>
        <p:nvPicPr>
          <p:cNvPr id="206" name="Google Shape;206;p32"/>
          <p:cNvPicPr preferRelativeResize="0"/>
          <p:nvPr/>
        </p:nvPicPr>
        <p:blipFill>
          <a:blip r:embed="rId5">
            <a:alphaModFix/>
          </a:blip>
          <a:stretch>
            <a:fillRect/>
          </a:stretch>
        </p:blipFill>
        <p:spPr>
          <a:xfrm>
            <a:off x="6115050" y="1571625"/>
            <a:ext cx="2390775" cy="2000250"/>
          </a:xfrm>
          <a:prstGeom prst="rect">
            <a:avLst/>
          </a:prstGeom>
          <a:noFill/>
          <a:ln>
            <a:noFill/>
          </a:ln>
        </p:spPr>
      </p:pic>
      <p:sp>
        <p:nvSpPr>
          <p:cNvPr id="207" name="Google Shape;207;p32"/>
          <p:cNvSpPr txBox="1"/>
          <p:nvPr/>
        </p:nvSpPr>
        <p:spPr>
          <a:xfrm>
            <a:off x="3519463" y="3804575"/>
            <a:ext cx="21051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Test Batch 1 Accuracy = 0.8608</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Test Batch 2 Accuracy = 0.8534</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Test Batch 3 Accuracy = 0.8604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Conclusion</a:t>
            </a:r>
            <a:endParaRPr/>
          </a:p>
        </p:txBody>
      </p:sp>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How did the model perform?</a:t>
            </a:r>
            <a:endParaRPr b="1" sz="1500">
              <a:solidFill>
                <a:schemeClr val="dk1"/>
              </a:solidFill>
            </a:endParaRPr>
          </a:p>
          <a:p>
            <a:pPr indent="0" lvl="0" marL="914400" rtl="0" algn="l">
              <a:spcBef>
                <a:spcPts val="1200"/>
              </a:spcBef>
              <a:spcAft>
                <a:spcPts val="0"/>
              </a:spcAft>
              <a:buNone/>
            </a:pPr>
            <a:r>
              <a:rPr lang="en" sz="1500">
                <a:solidFill>
                  <a:schemeClr val="dk1"/>
                </a:solidFill>
              </a:rPr>
              <a:t>Very well, </a:t>
            </a:r>
            <a:r>
              <a:rPr lang="en" sz="1500">
                <a:solidFill>
                  <a:schemeClr val="dk1"/>
                </a:solidFill>
              </a:rPr>
              <a:t>especially</a:t>
            </a:r>
            <a:r>
              <a:rPr lang="en" sz="1500">
                <a:solidFill>
                  <a:schemeClr val="dk1"/>
                </a:solidFill>
              </a:rPr>
              <a:t> given the limited amount of data and the difficulty of the problem</a:t>
            </a:r>
            <a:endParaRPr sz="1500">
              <a:solidFill>
                <a:schemeClr val="dk1"/>
              </a:solidFill>
            </a:endParaRPr>
          </a:p>
          <a:p>
            <a:pPr indent="0" lvl="0" marL="91440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b="1" lang="en" sz="1500">
                <a:solidFill>
                  <a:schemeClr val="dk1"/>
                </a:solidFill>
              </a:rPr>
              <a:t>Next Steps:</a:t>
            </a:r>
            <a:endParaRPr b="1" sz="1500">
              <a:solidFill>
                <a:schemeClr val="dk1"/>
              </a:solidFill>
            </a:endParaRPr>
          </a:p>
          <a:p>
            <a:pPr indent="0" lvl="0" marL="914400" rtl="0" algn="l">
              <a:spcBef>
                <a:spcPts val="1200"/>
              </a:spcBef>
              <a:spcAft>
                <a:spcPts val="0"/>
              </a:spcAft>
              <a:buNone/>
            </a:pPr>
            <a:r>
              <a:rPr lang="en" sz="1500">
                <a:solidFill>
                  <a:schemeClr val="dk1"/>
                </a:solidFill>
              </a:rPr>
              <a:t>Text Summarization as Dimensionality Reduction</a:t>
            </a:r>
            <a:endParaRPr sz="1500">
              <a:solidFill>
                <a:schemeClr val="dk1"/>
              </a:solidFill>
            </a:endParaRPr>
          </a:p>
          <a:p>
            <a:pPr indent="0" lvl="0" marL="914400" rtl="0" algn="l">
              <a:spcBef>
                <a:spcPts val="1200"/>
              </a:spcBef>
              <a:spcAft>
                <a:spcPts val="0"/>
              </a:spcAft>
              <a:buNone/>
            </a:pPr>
            <a:r>
              <a:rPr lang="en" sz="1500">
                <a:solidFill>
                  <a:schemeClr val="dk1"/>
                </a:solidFill>
              </a:rPr>
              <a:t>Text generation for Oversampling</a:t>
            </a:r>
            <a:endParaRPr sz="1500">
              <a:solidFill>
                <a:schemeClr val="dk1"/>
              </a:solidFill>
            </a:endParaRPr>
          </a:p>
          <a:p>
            <a:pPr indent="0" lvl="0" marL="9144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Conclusion</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our best performing models, Logistic Regression (w/ TF-IDF) and BERT, perform pretty well given the task at hand. When we performed our data exploration, and created our word clouds, we saw that our true reviews and fraudulent reviews shared similar words with a high level of frequency as well. From this, it is clear that our true reviews and fake reviews are generally similar which potentially makes it much more difficult for our model to truly distinguish between the two.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7931"/>
              <a:buFont typeface="Arial"/>
              <a:buNone/>
            </a:pPr>
            <a:r>
              <a:rPr lang="en" sz="2900">
                <a:solidFill>
                  <a:schemeClr val="dk2"/>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8" name="Google Shape;68;p15"/>
          <p:cNvSpPr txBox="1"/>
          <p:nvPr>
            <p:ph idx="1" type="body"/>
          </p:nvPr>
        </p:nvSpPr>
        <p:spPr>
          <a:xfrm>
            <a:off x="311700" y="783950"/>
            <a:ext cx="8520600" cy="118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Identify Fake or </a:t>
            </a:r>
            <a:r>
              <a:rPr lang="en">
                <a:solidFill>
                  <a:schemeClr val="dk1"/>
                </a:solidFill>
              </a:rPr>
              <a:t>Fraudulent</a:t>
            </a:r>
            <a:r>
              <a:rPr lang="en">
                <a:solidFill>
                  <a:schemeClr val="dk1"/>
                </a:solidFill>
              </a:rPr>
              <a:t> Reviews in a restaurant business.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from Yelp Dataset - kaggle.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Reviews from New York City restaurants.</a:t>
            </a:r>
            <a:endParaRPr>
              <a:solidFill>
                <a:schemeClr val="dk1"/>
              </a:solidFill>
            </a:endParaRPr>
          </a:p>
        </p:txBody>
      </p:sp>
      <p:sp>
        <p:nvSpPr>
          <p:cNvPr id="69" name="Google Shape;69;p15"/>
          <p:cNvSpPr txBox="1"/>
          <p:nvPr/>
        </p:nvSpPr>
        <p:spPr>
          <a:xfrm>
            <a:off x="311700" y="1965950"/>
            <a:ext cx="747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Examples</a:t>
            </a:r>
            <a:endParaRPr sz="2500"/>
          </a:p>
        </p:txBody>
      </p:sp>
      <p:pic>
        <p:nvPicPr>
          <p:cNvPr id="70" name="Google Shape;70;p15"/>
          <p:cNvPicPr preferRelativeResize="0"/>
          <p:nvPr/>
        </p:nvPicPr>
        <p:blipFill>
          <a:blip r:embed="rId3">
            <a:alphaModFix/>
          </a:blip>
          <a:stretch>
            <a:fillRect/>
          </a:stretch>
        </p:blipFill>
        <p:spPr>
          <a:xfrm>
            <a:off x="0" y="2535350"/>
            <a:ext cx="8839204" cy="720775"/>
          </a:xfrm>
          <a:prstGeom prst="rect">
            <a:avLst/>
          </a:prstGeom>
          <a:noFill/>
          <a:ln>
            <a:noFill/>
          </a:ln>
        </p:spPr>
      </p:pic>
      <p:pic>
        <p:nvPicPr>
          <p:cNvPr id="71" name="Google Shape;71;p15"/>
          <p:cNvPicPr preferRelativeResize="0"/>
          <p:nvPr/>
        </p:nvPicPr>
        <p:blipFill>
          <a:blip r:embed="rId4">
            <a:alphaModFix/>
          </a:blip>
          <a:stretch>
            <a:fillRect/>
          </a:stretch>
        </p:blipFill>
        <p:spPr>
          <a:xfrm>
            <a:off x="0" y="3165562"/>
            <a:ext cx="9144003" cy="1977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6"/>
          <p:cNvGrpSpPr/>
          <p:nvPr/>
        </p:nvGrpSpPr>
        <p:grpSpPr>
          <a:xfrm>
            <a:off x="660650" y="471500"/>
            <a:ext cx="7822700" cy="4200500"/>
            <a:chOff x="858275" y="486250"/>
            <a:chExt cx="7822700" cy="4200500"/>
          </a:xfrm>
        </p:grpSpPr>
        <p:sp>
          <p:nvSpPr>
            <p:cNvPr id="77" name="Google Shape;77;p16"/>
            <p:cNvSpPr/>
            <p:nvPr/>
          </p:nvSpPr>
          <p:spPr>
            <a:xfrm>
              <a:off x="858475" y="555050"/>
              <a:ext cx="7785600" cy="4026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858475" y="555050"/>
              <a:ext cx="3907500" cy="1050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4765975" y="555050"/>
              <a:ext cx="3878100" cy="1050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858275" y="1613350"/>
              <a:ext cx="1998300" cy="1835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4765975" y="1613350"/>
              <a:ext cx="3878100" cy="1835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858475" y="486250"/>
              <a:ext cx="39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Business Problem</a:t>
              </a:r>
              <a:endParaRPr b="1"/>
            </a:p>
          </p:txBody>
        </p:sp>
        <p:sp>
          <p:nvSpPr>
            <p:cNvPr id="83" name="Google Shape;83;p16"/>
            <p:cNvSpPr txBox="1"/>
            <p:nvPr/>
          </p:nvSpPr>
          <p:spPr>
            <a:xfrm>
              <a:off x="4751275" y="486250"/>
              <a:ext cx="39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Business Value</a:t>
              </a:r>
              <a:endParaRPr b="1"/>
            </a:p>
          </p:txBody>
        </p:sp>
        <p:sp>
          <p:nvSpPr>
            <p:cNvPr id="84" name="Google Shape;84;p16"/>
            <p:cNvSpPr txBox="1"/>
            <p:nvPr/>
          </p:nvSpPr>
          <p:spPr>
            <a:xfrm>
              <a:off x="865875" y="1544550"/>
              <a:ext cx="18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Objective Function</a:t>
              </a:r>
              <a:endParaRPr b="1"/>
            </a:p>
          </p:txBody>
        </p:sp>
        <p:sp>
          <p:nvSpPr>
            <p:cNvPr id="85" name="Google Shape;85;p16"/>
            <p:cNvSpPr/>
            <p:nvPr/>
          </p:nvSpPr>
          <p:spPr>
            <a:xfrm>
              <a:off x="2849175" y="1613350"/>
              <a:ext cx="1916700" cy="1835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4765975" y="1613350"/>
              <a:ext cx="1983300" cy="1835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6727375" y="1613350"/>
              <a:ext cx="1916700" cy="1835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2856675" y="1544550"/>
              <a:ext cx="18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Modeling Approach</a:t>
              </a:r>
              <a:endParaRPr b="1"/>
            </a:p>
          </p:txBody>
        </p:sp>
        <p:sp>
          <p:nvSpPr>
            <p:cNvPr id="89" name="Google Shape;89;p16"/>
            <p:cNvSpPr txBox="1"/>
            <p:nvPr/>
          </p:nvSpPr>
          <p:spPr>
            <a:xfrm>
              <a:off x="4773475" y="1544550"/>
              <a:ext cx="191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Model Training</a:t>
              </a:r>
              <a:endParaRPr b="1"/>
            </a:p>
          </p:txBody>
        </p:sp>
        <p:sp>
          <p:nvSpPr>
            <p:cNvPr id="90" name="Google Shape;90;p16"/>
            <p:cNvSpPr txBox="1"/>
            <p:nvPr/>
          </p:nvSpPr>
          <p:spPr>
            <a:xfrm>
              <a:off x="6734650" y="1537150"/>
              <a:ext cx="18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Customer Value</a:t>
              </a:r>
              <a:endParaRPr b="1"/>
            </a:p>
          </p:txBody>
        </p:sp>
        <p:sp>
          <p:nvSpPr>
            <p:cNvPr id="91" name="Google Shape;91;p16"/>
            <p:cNvSpPr txBox="1"/>
            <p:nvPr/>
          </p:nvSpPr>
          <p:spPr>
            <a:xfrm>
              <a:off x="865875" y="3379925"/>
              <a:ext cx="18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Data Strategy</a:t>
              </a:r>
              <a:endParaRPr b="1"/>
            </a:p>
          </p:txBody>
        </p:sp>
        <p:sp>
          <p:nvSpPr>
            <p:cNvPr id="92" name="Google Shape;92;p16"/>
            <p:cNvSpPr txBox="1"/>
            <p:nvPr/>
          </p:nvSpPr>
          <p:spPr>
            <a:xfrm>
              <a:off x="865875" y="811875"/>
              <a:ext cx="390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Detecting fake reviews has become an important question to solve because in today’s society, many users rely on such data to make key decisions. </a:t>
              </a:r>
              <a:endParaRPr sz="1000"/>
            </a:p>
          </p:txBody>
        </p:sp>
        <p:sp>
          <p:nvSpPr>
            <p:cNvPr id="93" name="Google Shape;93;p16"/>
            <p:cNvSpPr txBox="1"/>
            <p:nvPr/>
          </p:nvSpPr>
          <p:spPr>
            <a:xfrm>
              <a:off x="4773475" y="811875"/>
              <a:ext cx="390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1000"/>
                <a:t>Yelp can now create a filter to remove the fraudulent reviews from their system. The overall quality and authenticity of the business is increased.</a:t>
              </a:r>
              <a:endParaRPr sz="1000"/>
            </a:p>
            <a:p>
              <a:pPr indent="0" lvl="0" marL="0" rtl="0" algn="l">
                <a:spcBef>
                  <a:spcPts val="0"/>
                </a:spcBef>
                <a:spcAft>
                  <a:spcPts val="0"/>
                </a:spcAft>
                <a:buNone/>
              </a:pPr>
              <a:r>
                <a:t/>
              </a:r>
              <a:endParaRPr sz="1000"/>
            </a:p>
          </p:txBody>
        </p:sp>
        <p:sp>
          <p:nvSpPr>
            <p:cNvPr id="94" name="Google Shape;94;p16"/>
            <p:cNvSpPr txBox="1"/>
            <p:nvPr/>
          </p:nvSpPr>
          <p:spPr>
            <a:xfrm>
              <a:off x="865875" y="1801400"/>
              <a:ext cx="1990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The dependent variable is the fraudulence of a review (true vs. false). The features used to predict the dependent variable is the user, product, date, rating, and the review itself.</a:t>
              </a:r>
              <a:endParaRPr sz="1000"/>
            </a:p>
          </p:txBody>
        </p:sp>
        <p:sp>
          <p:nvSpPr>
            <p:cNvPr id="95" name="Google Shape;95;p16"/>
            <p:cNvSpPr txBox="1"/>
            <p:nvPr/>
          </p:nvSpPr>
          <p:spPr>
            <a:xfrm>
              <a:off x="2856675" y="1801400"/>
              <a:ext cx="1916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 key component of our data is text data, therefore we rely on using transformers (TFIDF, CountVect, BERT Tokenizer, and Doc2Vec) to convert our text data into numbers that our model can understand.</a:t>
              </a:r>
              <a:endParaRPr sz="1000"/>
            </a:p>
          </p:txBody>
        </p:sp>
        <p:sp>
          <p:nvSpPr>
            <p:cNvPr id="96" name="Google Shape;96;p16"/>
            <p:cNvSpPr txBox="1"/>
            <p:nvPr/>
          </p:nvSpPr>
          <p:spPr>
            <a:xfrm>
              <a:off x="4788275" y="1801400"/>
              <a:ext cx="1916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We run a default model on our preprocessed dataset. Based on initial results, we continue to tune model parameters until we reach an optimal performance. This is especially the case with our BERT model, where we continued to run it over a large set of parameters.</a:t>
              </a:r>
              <a:endParaRPr sz="1000"/>
            </a:p>
          </p:txBody>
        </p:sp>
        <p:sp>
          <p:nvSpPr>
            <p:cNvPr id="97" name="Google Shape;97;p16"/>
            <p:cNvSpPr txBox="1"/>
            <p:nvPr/>
          </p:nvSpPr>
          <p:spPr>
            <a:xfrm>
              <a:off x="6719875" y="1801400"/>
              <a:ext cx="19167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a:t>
              </a:r>
              <a:r>
                <a:rPr lang="en" sz="1000"/>
                <a:t>f we can effectively predict fraudulent reviews, then we can prevent online users from spending money in restaurants that lie about their reputation.</a:t>
              </a:r>
              <a:endParaRPr sz="1000"/>
            </a:p>
          </p:txBody>
        </p:sp>
        <p:sp>
          <p:nvSpPr>
            <p:cNvPr id="98" name="Google Shape;98;p16"/>
            <p:cNvSpPr txBox="1"/>
            <p:nvPr/>
          </p:nvSpPr>
          <p:spPr>
            <a:xfrm>
              <a:off x="884325" y="3701550"/>
              <a:ext cx="7770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1000"/>
                <a:t>Our core data entity is the review text. We also use user_id, prod_id and rating and timestamp.</a:t>
              </a:r>
              <a:endParaRPr sz="1000"/>
            </a:p>
            <a:p>
              <a:pPr indent="0" lvl="0" marL="0" rtl="0" algn="l">
                <a:spcBef>
                  <a:spcPts val="0"/>
                </a:spcBef>
                <a:spcAft>
                  <a:spcPts val="0"/>
                </a:spcAft>
                <a:buClr>
                  <a:srgbClr val="000000"/>
                </a:buClr>
                <a:buSzPts val="1100"/>
                <a:buFont typeface="Arial"/>
                <a:buNone/>
              </a:pPr>
              <a:r>
                <a:rPr lang="en" sz="1000"/>
                <a:t>Analysis was performed on Yelp dataset obtained from kaggle which contain reviews from New York City restaurants. Since we are working with text, we used NLP methodologies for data pre-processing which includes Count Vectorizer, TF-IDF, Doc2Vec and BERT Tokenizer.</a:t>
              </a:r>
              <a:endParaRPr sz="1000"/>
            </a:p>
            <a:p>
              <a:pPr indent="0" lvl="0" marL="0" rtl="0" algn="l">
                <a:spcBef>
                  <a:spcPts val="0"/>
                </a:spcBef>
                <a:spcAft>
                  <a:spcPts val="0"/>
                </a:spcAft>
                <a:buNone/>
              </a:pPr>
              <a:r>
                <a:t/>
              </a:r>
              <a:endParaRPr sz="12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Quick Stats</a:t>
            </a:r>
            <a:endParaRPr/>
          </a:p>
        </p:txBody>
      </p:sp>
      <p:graphicFrame>
        <p:nvGraphicFramePr>
          <p:cNvPr id="104" name="Google Shape;104;p17"/>
          <p:cNvGraphicFramePr/>
          <p:nvPr/>
        </p:nvGraphicFramePr>
        <p:xfrm>
          <a:off x="2125450" y="1388050"/>
          <a:ext cx="3000000" cy="3000000"/>
        </p:xfrm>
        <a:graphic>
          <a:graphicData uri="http://schemas.openxmlformats.org/drawingml/2006/table">
            <a:tbl>
              <a:tblPr>
                <a:noFill/>
                <a:tableStyleId>{11D0D709-7D6D-4259-BF65-83F6A849D933}</a:tableStyleId>
              </a:tblPr>
              <a:tblGrid>
                <a:gridCol w="2547175"/>
                <a:gridCol w="2345925"/>
              </a:tblGrid>
              <a:tr h="381000">
                <a:tc>
                  <a:txBody>
                    <a:bodyPr/>
                    <a:lstStyle/>
                    <a:p>
                      <a:pPr indent="0" lvl="0" marL="0" rtl="0" algn="ctr">
                        <a:spcBef>
                          <a:spcPts val="0"/>
                        </a:spcBef>
                        <a:spcAft>
                          <a:spcPts val="0"/>
                        </a:spcAft>
                        <a:buNone/>
                      </a:pPr>
                      <a:r>
                        <a:rPr b="1" lang="en"/>
                        <a:t>Statistic Type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
                        <a:t>Full NYC Yelp Dataset</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4A7D6"/>
                    </a:solidFill>
                  </a:tcPr>
                </a:tc>
              </a:tr>
              <a:tr h="381000">
                <a:tc>
                  <a:txBody>
                    <a:bodyPr/>
                    <a:lstStyle/>
                    <a:p>
                      <a:pPr indent="0" lvl="0" marL="0" rtl="0" algn="ctr">
                        <a:spcBef>
                          <a:spcPts val="0"/>
                        </a:spcBef>
                        <a:spcAft>
                          <a:spcPts val="0"/>
                        </a:spcAft>
                        <a:buNone/>
                      </a:pPr>
                      <a:r>
                        <a:rPr lang="en"/>
                        <a:t>Number of Samples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358,957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Number of Positive Label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322,097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Number of Negative Label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36,860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Average Length of Reviews (word count)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Maximum Length of Reviews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5213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Minimum Length of Reviews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Given Features</a:t>
            </a:r>
            <a:endParaRPr/>
          </a:p>
        </p:txBody>
      </p:sp>
      <p:graphicFrame>
        <p:nvGraphicFramePr>
          <p:cNvPr id="110" name="Google Shape;110;p18"/>
          <p:cNvGraphicFramePr/>
          <p:nvPr/>
        </p:nvGraphicFramePr>
        <p:xfrm>
          <a:off x="1773175" y="1631950"/>
          <a:ext cx="3000000" cy="3000000"/>
        </p:xfrm>
        <a:graphic>
          <a:graphicData uri="http://schemas.openxmlformats.org/drawingml/2006/table">
            <a:tbl>
              <a:tblPr>
                <a:noFill/>
                <a:tableStyleId>{F242EDD0-9336-484E-A9E5-33B23321BA09}</a:tableStyleId>
              </a:tblPr>
              <a:tblGrid>
                <a:gridCol w="1574150"/>
                <a:gridCol w="2388250"/>
                <a:gridCol w="1981200"/>
              </a:tblGrid>
              <a:tr h="12700">
                <a:tc>
                  <a:txBody>
                    <a:bodyPr/>
                    <a:lstStyle/>
                    <a:p>
                      <a:pPr indent="0" lvl="0" marL="0" rtl="0" algn="ctr">
                        <a:spcBef>
                          <a:spcPts val="0"/>
                        </a:spcBef>
                        <a:spcAft>
                          <a:spcPts val="0"/>
                        </a:spcAft>
                        <a:buNone/>
                      </a:pPr>
                      <a:r>
                        <a:rPr b="1" lang="en" sz="1200"/>
                        <a:t>Feature Name</a:t>
                      </a:r>
                      <a:endParaRPr b="1" sz="1200"/>
                    </a:p>
                  </a:txBody>
                  <a:tcPr marT="63500" marB="63500" marR="63500" marL="63500">
                    <a:solidFill>
                      <a:srgbClr val="B4A7D6"/>
                    </a:solidFill>
                  </a:tcPr>
                </a:tc>
                <a:tc>
                  <a:txBody>
                    <a:bodyPr/>
                    <a:lstStyle/>
                    <a:p>
                      <a:pPr indent="0" lvl="0" marL="0" rtl="0" algn="ctr">
                        <a:spcBef>
                          <a:spcPts val="0"/>
                        </a:spcBef>
                        <a:spcAft>
                          <a:spcPts val="0"/>
                        </a:spcAft>
                        <a:buNone/>
                      </a:pPr>
                      <a:r>
                        <a:rPr b="1" lang="en" sz="1200"/>
                        <a:t>Feature Description</a:t>
                      </a:r>
                      <a:endParaRPr b="1" sz="1200"/>
                    </a:p>
                  </a:txBody>
                  <a:tcPr marT="63500" marB="63500" marR="63500" marL="63500">
                    <a:solidFill>
                      <a:srgbClr val="B4A7D6"/>
                    </a:solidFill>
                  </a:tcPr>
                </a:tc>
                <a:tc>
                  <a:txBody>
                    <a:bodyPr/>
                    <a:lstStyle/>
                    <a:p>
                      <a:pPr indent="0" lvl="0" marL="0" rtl="0" algn="ctr">
                        <a:spcBef>
                          <a:spcPts val="0"/>
                        </a:spcBef>
                        <a:spcAft>
                          <a:spcPts val="0"/>
                        </a:spcAft>
                        <a:buNone/>
                      </a:pPr>
                      <a:r>
                        <a:rPr b="1" lang="en" sz="1200"/>
                        <a:t>Feature Information</a:t>
                      </a:r>
                      <a:endParaRPr b="1" sz="1200"/>
                    </a:p>
                  </a:txBody>
                  <a:tcPr marT="63500" marB="63500" marR="63500" marL="63500">
                    <a:solidFill>
                      <a:srgbClr val="B4A7D6"/>
                    </a:solidFill>
                  </a:tcPr>
                </a:tc>
              </a:tr>
              <a:tr h="12700">
                <a:tc>
                  <a:txBody>
                    <a:bodyPr/>
                    <a:lstStyle/>
                    <a:p>
                      <a:pPr indent="0" lvl="0" marL="0" rtl="0" algn="l">
                        <a:spcBef>
                          <a:spcPts val="0"/>
                        </a:spcBef>
                        <a:spcAft>
                          <a:spcPts val="0"/>
                        </a:spcAft>
                        <a:buNone/>
                      </a:pPr>
                      <a:r>
                        <a:rPr lang="en" sz="1200"/>
                        <a:t>user_id	</a:t>
                      </a:r>
                      <a:endParaRPr sz="1200"/>
                    </a:p>
                  </a:txBody>
                  <a:tcPr marT="63500" marB="63500" marR="63500" marL="63500"/>
                </a:tc>
                <a:tc>
                  <a:txBody>
                    <a:bodyPr/>
                    <a:lstStyle/>
                    <a:p>
                      <a:pPr indent="0" lvl="0" marL="0" rtl="0" algn="l">
                        <a:spcBef>
                          <a:spcPts val="0"/>
                        </a:spcBef>
                        <a:spcAft>
                          <a:spcPts val="0"/>
                        </a:spcAft>
                        <a:buNone/>
                      </a:pPr>
                      <a:r>
                        <a:rPr lang="en" sz="1200"/>
                        <a:t>Individual Yelp reviewer</a:t>
                      </a:r>
                      <a:endParaRPr sz="1200"/>
                    </a:p>
                  </a:txBody>
                  <a:tcPr marT="63500" marB="63500" marR="63500" marL="63500"/>
                </a:tc>
                <a:tc>
                  <a:txBody>
                    <a:bodyPr/>
                    <a:lstStyle/>
                    <a:p>
                      <a:pPr indent="0" lvl="0" marL="0" rtl="0" algn="l">
                        <a:spcBef>
                          <a:spcPts val="0"/>
                        </a:spcBef>
                        <a:spcAft>
                          <a:spcPts val="0"/>
                        </a:spcAft>
                        <a:buNone/>
                      </a:pPr>
                      <a:r>
                        <a:rPr lang="en" sz="1200"/>
                        <a:t>Continuous whole numbers</a:t>
                      </a:r>
                      <a:endParaRPr sz="1200"/>
                    </a:p>
                  </a:txBody>
                  <a:tcPr marT="63500" marB="63500" marR="63500" marL="63500"/>
                </a:tc>
              </a:tr>
              <a:tr h="12700">
                <a:tc>
                  <a:txBody>
                    <a:bodyPr/>
                    <a:lstStyle/>
                    <a:p>
                      <a:pPr indent="0" lvl="0" marL="0" rtl="0" algn="l">
                        <a:spcBef>
                          <a:spcPts val="0"/>
                        </a:spcBef>
                        <a:spcAft>
                          <a:spcPts val="0"/>
                        </a:spcAft>
                        <a:buNone/>
                      </a:pPr>
                      <a:r>
                        <a:rPr lang="en" sz="1200"/>
                        <a:t>prod_id</a:t>
                      </a:r>
                      <a:endParaRPr sz="1200"/>
                    </a:p>
                  </a:txBody>
                  <a:tcPr marT="63500" marB="63500" marR="63500" marL="63500"/>
                </a:tc>
                <a:tc>
                  <a:txBody>
                    <a:bodyPr/>
                    <a:lstStyle/>
                    <a:p>
                      <a:pPr indent="0" lvl="0" marL="0" rtl="0" algn="l">
                        <a:spcBef>
                          <a:spcPts val="0"/>
                        </a:spcBef>
                        <a:spcAft>
                          <a:spcPts val="0"/>
                        </a:spcAft>
                        <a:buNone/>
                      </a:pPr>
                      <a:r>
                        <a:rPr lang="en" sz="1200"/>
                        <a:t>Individual Yelp restaurant</a:t>
                      </a:r>
                      <a:endParaRPr sz="1200"/>
                    </a:p>
                  </a:txBody>
                  <a:tcPr marT="63500" marB="63500" marR="63500" marL="63500"/>
                </a:tc>
                <a:tc>
                  <a:txBody>
                    <a:bodyPr/>
                    <a:lstStyle/>
                    <a:p>
                      <a:pPr indent="0" lvl="0" marL="0" rtl="0" algn="l">
                        <a:spcBef>
                          <a:spcPts val="0"/>
                        </a:spcBef>
                        <a:spcAft>
                          <a:spcPts val="0"/>
                        </a:spcAft>
                        <a:buNone/>
                      </a:pPr>
                      <a:r>
                        <a:rPr lang="en" sz="1200"/>
                        <a:t>Continuous whole numbers</a:t>
                      </a:r>
                      <a:endParaRPr sz="1200"/>
                    </a:p>
                  </a:txBody>
                  <a:tcPr marT="63500" marB="63500" marR="63500" marL="63500"/>
                </a:tc>
              </a:tr>
              <a:tr h="12700">
                <a:tc>
                  <a:txBody>
                    <a:bodyPr/>
                    <a:lstStyle/>
                    <a:p>
                      <a:pPr indent="0" lvl="0" marL="0" rtl="0" algn="l">
                        <a:spcBef>
                          <a:spcPts val="0"/>
                        </a:spcBef>
                        <a:spcAft>
                          <a:spcPts val="0"/>
                        </a:spcAft>
                        <a:buNone/>
                      </a:pPr>
                      <a:r>
                        <a:rPr lang="en" sz="1200"/>
                        <a:t>date</a:t>
                      </a:r>
                      <a:endParaRPr sz="1200"/>
                    </a:p>
                  </a:txBody>
                  <a:tcPr marT="63500" marB="63500" marR="63500" marL="63500"/>
                </a:tc>
                <a:tc>
                  <a:txBody>
                    <a:bodyPr/>
                    <a:lstStyle/>
                    <a:p>
                      <a:pPr indent="0" lvl="0" marL="0" rtl="0" algn="l">
                        <a:spcBef>
                          <a:spcPts val="0"/>
                        </a:spcBef>
                        <a:spcAft>
                          <a:spcPts val="0"/>
                        </a:spcAft>
                        <a:buNone/>
                      </a:pPr>
                      <a:r>
                        <a:rPr lang="en" sz="1200"/>
                        <a:t>Date review was written</a:t>
                      </a:r>
                      <a:endParaRPr sz="1200"/>
                    </a:p>
                  </a:txBody>
                  <a:tcPr marT="63500" marB="63500" marR="63500" marL="63500"/>
                </a:tc>
                <a:tc>
                  <a:txBody>
                    <a:bodyPr/>
                    <a:lstStyle/>
                    <a:p>
                      <a:pPr indent="0" lvl="0" marL="0" rtl="0" algn="l">
                        <a:spcBef>
                          <a:spcPts val="0"/>
                        </a:spcBef>
                        <a:spcAft>
                          <a:spcPts val="0"/>
                        </a:spcAft>
                        <a:buNone/>
                      </a:pPr>
                      <a:r>
                        <a:rPr lang="en" sz="1200"/>
                        <a:t>DateTime</a:t>
                      </a:r>
                      <a:endParaRPr sz="1200"/>
                    </a:p>
                  </a:txBody>
                  <a:tcPr marT="63500" marB="63500" marR="63500" marL="63500"/>
                </a:tc>
              </a:tr>
              <a:tr h="12700">
                <a:tc>
                  <a:txBody>
                    <a:bodyPr/>
                    <a:lstStyle/>
                    <a:p>
                      <a:pPr indent="0" lvl="0" marL="0" rtl="0" algn="l">
                        <a:spcBef>
                          <a:spcPts val="0"/>
                        </a:spcBef>
                        <a:spcAft>
                          <a:spcPts val="0"/>
                        </a:spcAft>
                        <a:buNone/>
                      </a:pPr>
                      <a:r>
                        <a:rPr lang="en" sz="1200"/>
                        <a:t>review</a:t>
                      </a:r>
                      <a:endParaRPr sz="1200"/>
                    </a:p>
                  </a:txBody>
                  <a:tcPr marT="63500" marB="63500" marR="63500" marL="63500"/>
                </a:tc>
                <a:tc>
                  <a:txBody>
                    <a:bodyPr/>
                    <a:lstStyle/>
                    <a:p>
                      <a:pPr indent="0" lvl="0" marL="0" rtl="0" algn="l">
                        <a:spcBef>
                          <a:spcPts val="0"/>
                        </a:spcBef>
                        <a:spcAft>
                          <a:spcPts val="0"/>
                        </a:spcAft>
                        <a:buNone/>
                      </a:pPr>
                      <a:r>
                        <a:rPr lang="en" sz="1200"/>
                        <a:t>Original yelp review</a:t>
                      </a:r>
                      <a:endParaRPr sz="1200"/>
                    </a:p>
                  </a:txBody>
                  <a:tcPr marT="63500" marB="63500" marR="63500" marL="63500"/>
                </a:tc>
                <a:tc>
                  <a:txBody>
                    <a:bodyPr/>
                    <a:lstStyle/>
                    <a:p>
                      <a:pPr indent="0" lvl="0" marL="0" rtl="0" algn="l">
                        <a:spcBef>
                          <a:spcPts val="0"/>
                        </a:spcBef>
                        <a:spcAft>
                          <a:spcPts val="0"/>
                        </a:spcAft>
                        <a:buNone/>
                      </a:pPr>
                      <a:r>
                        <a:rPr lang="en" sz="1200"/>
                        <a:t>Text data</a:t>
                      </a:r>
                      <a:endParaRPr sz="1200"/>
                    </a:p>
                  </a:txBody>
                  <a:tcPr marT="63500" marB="63500" marR="63500" marL="63500"/>
                </a:tc>
              </a:tr>
              <a:tr h="12700">
                <a:tc>
                  <a:txBody>
                    <a:bodyPr/>
                    <a:lstStyle/>
                    <a:p>
                      <a:pPr indent="0" lvl="0" marL="0" rtl="0" algn="l">
                        <a:spcBef>
                          <a:spcPts val="0"/>
                        </a:spcBef>
                        <a:spcAft>
                          <a:spcPts val="0"/>
                        </a:spcAft>
                        <a:buNone/>
                      </a:pPr>
                      <a:r>
                        <a:rPr lang="en" sz="1200"/>
                        <a:t>rating</a:t>
                      </a:r>
                      <a:endParaRPr sz="1200"/>
                    </a:p>
                  </a:txBody>
                  <a:tcPr marT="63500" marB="63500" marR="63500" marL="63500"/>
                </a:tc>
                <a:tc>
                  <a:txBody>
                    <a:bodyPr/>
                    <a:lstStyle/>
                    <a:p>
                      <a:pPr indent="0" lvl="0" marL="0" rtl="0" algn="l">
                        <a:spcBef>
                          <a:spcPts val="0"/>
                        </a:spcBef>
                        <a:spcAft>
                          <a:spcPts val="0"/>
                        </a:spcAft>
                        <a:buNone/>
                      </a:pPr>
                      <a:r>
                        <a:rPr lang="en" sz="1200"/>
                        <a:t>Restaurant rating based on reviewer</a:t>
                      </a:r>
                      <a:endParaRPr sz="1200"/>
                    </a:p>
                  </a:txBody>
                  <a:tcPr marT="63500" marB="63500" marR="63500" marL="63500"/>
                </a:tc>
                <a:tc>
                  <a:txBody>
                    <a:bodyPr/>
                    <a:lstStyle/>
                    <a:p>
                      <a:pPr indent="0" lvl="0" marL="0" rtl="0" algn="l">
                        <a:spcBef>
                          <a:spcPts val="0"/>
                        </a:spcBef>
                        <a:spcAft>
                          <a:spcPts val="0"/>
                        </a:spcAft>
                        <a:buNone/>
                      </a:pPr>
                      <a:r>
                        <a:rPr lang="en" sz="1200"/>
                        <a:t>Continuous float number</a:t>
                      </a:r>
                      <a:endParaRPr sz="1200"/>
                    </a:p>
                  </a:txBody>
                  <a:tcPr marT="63500" marB="63500" marR="63500" marL="63500"/>
                </a:tc>
              </a:tr>
              <a:tr h="12700">
                <a:tc>
                  <a:txBody>
                    <a:bodyPr/>
                    <a:lstStyle/>
                    <a:p>
                      <a:pPr indent="0" lvl="0" marL="0" rtl="0" algn="l">
                        <a:spcBef>
                          <a:spcPts val="0"/>
                        </a:spcBef>
                        <a:spcAft>
                          <a:spcPts val="0"/>
                        </a:spcAft>
                        <a:buNone/>
                      </a:pPr>
                      <a:r>
                        <a:rPr lang="en" sz="1200"/>
                        <a:t>label	</a:t>
                      </a:r>
                      <a:endParaRPr sz="1200"/>
                    </a:p>
                  </a:txBody>
                  <a:tcPr marT="63500" marB="63500" marR="63500" marL="63500"/>
                </a:tc>
                <a:tc>
                  <a:txBody>
                    <a:bodyPr/>
                    <a:lstStyle/>
                    <a:p>
                      <a:pPr indent="0" lvl="0" marL="0" rtl="0" algn="l">
                        <a:spcBef>
                          <a:spcPts val="0"/>
                        </a:spcBef>
                        <a:spcAft>
                          <a:spcPts val="0"/>
                        </a:spcAft>
                        <a:buNone/>
                      </a:pPr>
                      <a:r>
                        <a:rPr lang="en" sz="1200"/>
                        <a:t>Review fraudulent or not</a:t>
                      </a:r>
                      <a:endParaRPr sz="1200"/>
                    </a:p>
                  </a:txBody>
                  <a:tcPr marT="63500" marB="63500" marR="63500" marL="63500"/>
                </a:tc>
                <a:tc>
                  <a:txBody>
                    <a:bodyPr/>
                    <a:lstStyle/>
                    <a:p>
                      <a:pPr indent="0" lvl="0" marL="0" rtl="0" algn="l">
                        <a:spcBef>
                          <a:spcPts val="0"/>
                        </a:spcBef>
                        <a:spcAft>
                          <a:spcPts val="0"/>
                        </a:spcAft>
                        <a:buNone/>
                      </a:pPr>
                      <a:r>
                        <a:rPr lang="en" sz="1200"/>
                        <a:t>Binary (0, 1)</a:t>
                      </a:r>
                      <a:endParaRPr sz="12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Word Cloud</a:t>
            </a:r>
            <a:endParaRPr/>
          </a:p>
        </p:txBody>
      </p:sp>
      <p:pic>
        <p:nvPicPr>
          <p:cNvPr id="116" name="Google Shape;116;p19"/>
          <p:cNvPicPr preferRelativeResize="0"/>
          <p:nvPr/>
        </p:nvPicPr>
        <p:blipFill>
          <a:blip r:embed="rId3">
            <a:alphaModFix/>
          </a:blip>
          <a:stretch>
            <a:fillRect/>
          </a:stretch>
        </p:blipFill>
        <p:spPr>
          <a:xfrm>
            <a:off x="751125" y="1017725"/>
            <a:ext cx="3603325" cy="3603325"/>
          </a:xfrm>
          <a:prstGeom prst="rect">
            <a:avLst/>
          </a:prstGeom>
          <a:noFill/>
          <a:ln>
            <a:noFill/>
          </a:ln>
        </p:spPr>
      </p:pic>
      <p:pic>
        <p:nvPicPr>
          <p:cNvPr id="117" name="Google Shape;117;p19"/>
          <p:cNvPicPr preferRelativeResize="0"/>
          <p:nvPr/>
        </p:nvPicPr>
        <p:blipFill>
          <a:blip r:embed="rId4">
            <a:alphaModFix/>
          </a:blip>
          <a:stretch>
            <a:fillRect/>
          </a:stretch>
        </p:blipFill>
        <p:spPr>
          <a:xfrm>
            <a:off x="4822500" y="1017725"/>
            <a:ext cx="3603325" cy="3603325"/>
          </a:xfrm>
          <a:prstGeom prst="rect">
            <a:avLst/>
          </a:prstGeom>
          <a:noFill/>
          <a:ln>
            <a:noFill/>
          </a:ln>
        </p:spPr>
      </p:pic>
      <p:sp>
        <p:nvSpPr>
          <p:cNvPr id="118" name="Google Shape;118;p19"/>
          <p:cNvSpPr txBox="1"/>
          <p:nvPr/>
        </p:nvSpPr>
        <p:spPr>
          <a:xfrm>
            <a:off x="773050" y="4648950"/>
            <a:ext cx="3581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Fig. Fraud Review Word Cloud</a:t>
            </a:r>
            <a:endParaRPr sz="1100"/>
          </a:p>
        </p:txBody>
      </p:sp>
      <p:sp>
        <p:nvSpPr>
          <p:cNvPr id="119" name="Google Shape;119;p19"/>
          <p:cNvSpPr txBox="1"/>
          <p:nvPr/>
        </p:nvSpPr>
        <p:spPr>
          <a:xfrm>
            <a:off x="4833463" y="4648950"/>
            <a:ext cx="3581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Fig. Real Review Word Cloud</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and Preprocessing</a:t>
            </a:r>
            <a:endParaRPr/>
          </a:p>
        </p:txBody>
      </p:sp>
      <p:sp>
        <p:nvSpPr>
          <p:cNvPr id="125" name="Google Shape;125;p20"/>
          <p:cNvSpPr txBox="1"/>
          <p:nvPr>
            <p:ph idx="1" type="body"/>
          </p:nvPr>
        </p:nvSpPr>
        <p:spPr>
          <a:xfrm>
            <a:off x="311700" y="1091350"/>
            <a:ext cx="8520600" cy="38199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SzPct val="100000"/>
              <a:buChar char="●"/>
            </a:pPr>
            <a:r>
              <a:rPr lang="en">
                <a:solidFill>
                  <a:schemeClr val="dk1"/>
                </a:solidFill>
              </a:rPr>
              <a:t>LogisticRegression</a:t>
            </a:r>
            <a:endParaRPr>
              <a:solidFill>
                <a:schemeClr val="dk1"/>
              </a:solidFill>
            </a:endParaRPr>
          </a:p>
          <a:p>
            <a:pPr indent="-297497" lvl="1" marL="914400" rtl="0" algn="l">
              <a:lnSpc>
                <a:spcPct val="115000"/>
              </a:lnSpc>
              <a:spcBef>
                <a:spcPts val="1000"/>
              </a:spcBef>
              <a:spcAft>
                <a:spcPts val="0"/>
              </a:spcAft>
              <a:buClr>
                <a:schemeClr val="dk1"/>
              </a:buClr>
              <a:buSzPct val="100000"/>
              <a:buChar char="○"/>
            </a:pPr>
            <a:r>
              <a:rPr lang="en">
                <a:solidFill>
                  <a:schemeClr val="dk1"/>
                </a:solidFill>
              </a:rPr>
              <a:t>For logistic regression, we implemented multiple transformers such as TFIDF, CountVectorizer, and Doc2Vec, to encode our text data. In addition, we oversampled randomly to create a balanced training dataset to input into our model.</a:t>
            </a:r>
            <a:endParaRPr>
              <a:solidFill>
                <a:schemeClr val="dk1"/>
              </a:solidFill>
            </a:endParaRPr>
          </a:p>
          <a:p>
            <a:pPr indent="-297497" lvl="1" marL="914400" rtl="0" algn="l">
              <a:lnSpc>
                <a:spcPct val="115000"/>
              </a:lnSpc>
              <a:spcBef>
                <a:spcPts val="0"/>
              </a:spcBef>
              <a:spcAft>
                <a:spcPts val="0"/>
              </a:spcAft>
              <a:buClr>
                <a:schemeClr val="dk1"/>
              </a:buClr>
              <a:buSzPct val="100000"/>
              <a:buChar char="○"/>
            </a:pPr>
            <a:r>
              <a:rPr lang="en">
                <a:solidFill>
                  <a:schemeClr val="dk1"/>
                </a:solidFill>
              </a:rPr>
              <a:t>Size of Training Data: 431,610 (True/Fraudulent Reviews: 215,805 each)</a:t>
            </a:r>
            <a:endParaRPr>
              <a:solidFill>
                <a:schemeClr val="dk1"/>
              </a:solidFill>
            </a:endParaRPr>
          </a:p>
          <a:p>
            <a:pPr indent="-317182" lvl="0" marL="457200" rtl="0" algn="l">
              <a:lnSpc>
                <a:spcPct val="115000"/>
              </a:lnSpc>
              <a:spcBef>
                <a:spcPts val="1000"/>
              </a:spcBef>
              <a:spcAft>
                <a:spcPts val="0"/>
              </a:spcAft>
              <a:buClr>
                <a:schemeClr val="dk1"/>
              </a:buClr>
              <a:buSzPct val="100000"/>
              <a:buChar char="●"/>
            </a:pPr>
            <a:r>
              <a:rPr lang="en">
                <a:solidFill>
                  <a:schemeClr val="dk1"/>
                </a:solidFill>
              </a:rPr>
              <a:t>Bernoulli Naive Bayes</a:t>
            </a:r>
            <a:endParaRPr>
              <a:solidFill>
                <a:schemeClr val="dk1"/>
              </a:solidFill>
            </a:endParaRPr>
          </a:p>
          <a:p>
            <a:pPr indent="-297497" lvl="1" marL="914400" rtl="0" algn="l">
              <a:lnSpc>
                <a:spcPct val="115000"/>
              </a:lnSpc>
              <a:spcBef>
                <a:spcPts val="1000"/>
              </a:spcBef>
              <a:spcAft>
                <a:spcPts val="0"/>
              </a:spcAft>
              <a:buClr>
                <a:schemeClr val="dk1"/>
              </a:buClr>
              <a:buSzPct val="100000"/>
              <a:buChar char="○"/>
            </a:pPr>
            <a:r>
              <a:rPr lang="en">
                <a:solidFill>
                  <a:schemeClr val="dk1"/>
                </a:solidFill>
              </a:rPr>
              <a:t>For Naive Bayes, we tried multiple transformers such as TFIDF, CountVectorizer, and Doc2Vec, to encode our text data. In addition, we oversampled to create a balanced training dataset to input into our model.</a:t>
            </a:r>
            <a:endParaRPr>
              <a:solidFill>
                <a:schemeClr val="dk1"/>
              </a:solidFill>
            </a:endParaRPr>
          </a:p>
          <a:p>
            <a:pPr indent="-297497" lvl="1" marL="914400" rtl="0" algn="l">
              <a:lnSpc>
                <a:spcPct val="115000"/>
              </a:lnSpc>
              <a:spcBef>
                <a:spcPts val="0"/>
              </a:spcBef>
              <a:spcAft>
                <a:spcPts val="0"/>
              </a:spcAft>
              <a:buClr>
                <a:schemeClr val="dk1"/>
              </a:buClr>
              <a:buSzPct val="100000"/>
              <a:buChar char="○"/>
            </a:pPr>
            <a:r>
              <a:rPr lang="en">
                <a:solidFill>
                  <a:schemeClr val="dk1"/>
                </a:solidFill>
              </a:rPr>
              <a:t>Size of Training Data: 431,610 (True/Fraudulent Reviews: 215,805 each)</a:t>
            </a:r>
            <a:endParaRPr>
              <a:solidFill>
                <a:schemeClr val="dk1"/>
              </a:solidFill>
            </a:endParaRPr>
          </a:p>
          <a:p>
            <a:pPr indent="-317182" lvl="0" marL="457200" rtl="0" algn="l">
              <a:lnSpc>
                <a:spcPct val="115000"/>
              </a:lnSpc>
              <a:spcBef>
                <a:spcPts val="1000"/>
              </a:spcBef>
              <a:spcAft>
                <a:spcPts val="0"/>
              </a:spcAft>
              <a:buClr>
                <a:schemeClr val="dk1"/>
              </a:buClr>
              <a:buSzPct val="100000"/>
              <a:buChar char="●"/>
            </a:pPr>
            <a:r>
              <a:rPr lang="en">
                <a:solidFill>
                  <a:schemeClr val="dk1"/>
                </a:solidFill>
              </a:rPr>
              <a:t>Random Forest</a:t>
            </a:r>
            <a:endParaRPr>
              <a:solidFill>
                <a:schemeClr val="dk1"/>
              </a:solidFill>
            </a:endParaRPr>
          </a:p>
          <a:p>
            <a:pPr indent="-297497" lvl="1" marL="914400" rtl="0" algn="l">
              <a:lnSpc>
                <a:spcPct val="115000"/>
              </a:lnSpc>
              <a:spcBef>
                <a:spcPts val="1000"/>
              </a:spcBef>
              <a:spcAft>
                <a:spcPts val="0"/>
              </a:spcAft>
              <a:buClr>
                <a:schemeClr val="dk1"/>
              </a:buClr>
              <a:buSzPct val="100000"/>
              <a:buChar char="○"/>
            </a:pPr>
            <a:r>
              <a:rPr lang="en">
                <a:solidFill>
                  <a:schemeClr val="dk1"/>
                </a:solidFill>
              </a:rPr>
              <a:t>For Random Forest, we tried two different transformers, TFIDF and CountVectorizer, to encode our text data. Additionally, instead of oversampling, we chose to undersample our training data, because the model would take too long to run on a larger dataset. </a:t>
            </a:r>
            <a:endParaRPr>
              <a:solidFill>
                <a:schemeClr val="dk1"/>
              </a:solidFill>
            </a:endParaRPr>
          </a:p>
          <a:p>
            <a:pPr indent="-297497" lvl="1" marL="914400" rtl="0" algn="l">
              <a:lnSpc>
                <a:spcPct val="115000"/>
              </a:lnSpc>
              <a:spcBef>
                <a:spcPts val="0"/>
              </a:spcBef>
              <a:spcAft>
                <a:spcPts val="0"/>
              </a:spcAft>
              <a:buClr>
                <a:schemeClr val="dk1"/>
              </a:buClr>
              <a:buSzPct val="100000"/>
              <a:buChar char="○"/>
            </a:pPr>
            <a:r>
              <a:rPr lang="en">
                <a:solidFill>
                  <a:schemeClr val="dk1"/>
                </a:solidFill>
              </a:rPr>
              <a:t>Size of Training Data: 49,392 (True/Fraudulent Reviews: 24,696 each)</a:t>
            </a:r>
            <a:endParaRPr>
              <a:solidFill>
                <a:schemeClr val="dk1"/>
              </a:solidFill>
            </a:endParaRPr>
          </a:p>
          <a:p>
            <a:pPr indent="-317182" lvl="0" marL="457200" rtl="0" algn="l">
              <a:lnSpc>
                <a:spcPct val="115000"/>
              </a:lnSpc>
              <a:spcBef>
                <a:spcPts val="1000"/>
              </a:spcBef>
              <a:spcAft>
                <a:spcPts val="0"/>
              </a:spcAft>
              <a:buClr>
                <a:schemeClr val="dk1"/>
              </a:buClr>
              <a:buSzPct val="100000"/>
              <a:buChar char="●"/>
            </a:pPr>
            <a:r>
              <a:rPr lang="en">
                <a:solidFill>
                  <a:schemeClr val="dk1"/>
                </a:solidFill>
              </a:rPr>
              <a:t>BERT</a:t>
            </a:r>
            <a:endParaRPr>
              <a:solidFill>
                <a:schemeClr val="dk1"/>
              </a:solidFill>
            </a:endParaRPr>
          </a:p>
          <a:p>
            <a:pPr indent="-297497" lvl="1" marL="914400" rtl="0" algn="l">
              <a:lnSpc>
                <a:spcPct val="115000"/>
              </a:lnSpc>
              <a:spcBef>
                <a:spcPts val="1000"/>
              </a:spcBef>
              <a:spcAft>
                <a:spcPts val="0"/>
              </a:spcAft>
              <a:buClr>
                <a:schemeClr val="dk1"/>
              </a:buClr>
              <a:buSzPct val="100000"/>
              <a:buChar char="○"/>
            </a:pPr>
            <a:r>
              <a:rPr lang="en">
                <a:solidFill>
                  <a:schemeClr val="dk1"/>
                </a:solidFill>
              </a:rPr>
              <a:t>For our BERT model, we selected Hugging Face’s BERT For Sequence Classification model. BERT is a transformer model and is the state-of-the-art model for Natural Language Processing tasks.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131" name="Google Shape;131;p21"/>
          <p:cNvGraphicFramePr/>
          <p:nvPr/>
        </p:nvGraphicFramePr>
        <p:xfrm>
          <a:off x="1600200" y="1150075"/>
          <a:ext cx="3000000" cy="3000000"/>
        </p:xfrm>
        <a:graphic>
          <a:graphicData uri="http://schemas.openxmlformats.org/drawingml/2006/table">
            <a:tbl>
              <a:tblPr>
                <a:noFill/>
                <a:tableStyleId>{F242EDD0-9336-484E-A9E5-33B23321BA09}</a:tableStyleId>
              </a:tblPr>
              <a:tblGrid>
                <a:gridCol w="1600200"/>
                <a:gridCol w="1371600"/>
                <a:gridCol w="1152525"/>
                <a:gridCol w="904875"/>
                <a:gridCol w="914400"/>
              </a:tblGrid>
              <a:tr h="12700">
                <a:tc>
                  <a:txBody>
                    <a:bodyPr/>
                    <a:lstStyle/>
                    <a:p>
                      <a:pPr indent="0" lvl="0" marL="0" rtl="0" algn="l">
                        <a:spcBef>
                          <a:spcPts val="0"/>
                        </a:spcBef>
                        <a:spcAft>
                          <a:spcPts val="0"/>
                        </a:spcAft>
                        <a:buNone/>
                      </a:pPr>
                      <a:r>
                        <a:rPr b="1" lang="en" sz="1200"/>
                        <a:t>Models</a:t>
                      </a:r>
                      <a:endParaRPr b="1" sz="1200"/>
                    </a:p>
                  </a:txBody>
                  <a:tcPr marT="63500" marB="63500" marR="63500" marL="63500">
                    <a:solidFill>
                      <a:srgbClr val="B4A7D6"/>
                    </a:solidFill>
                  </a:tcPr>
                </a:tc>
                <a:tc>
                  <a:txBody>
                    <a:bodyPr/>
                    <a:lstStyle/>
                    <a:p>
                      <a:pPr indent="0" lvl="0" marL="0" rtl="0" algn="ctr">
                        <a:spcBef>
                          <a:spcPts val="0"/>
                        </a:spcBef>
                        <a:spcAft>
                          <a:spcPts val="0"/>
                        </a:spcAft>
                        <a:buNone/>
                      </a:pPr>
                      <a:r>
                        <a:rPr b="1" lang="en" sz="1200"/>
                        <a:t>Transformer</a:t>
                      </a:r>
                      <a:endParaRPr b="1" sz="1200"/>
                    </a:p>
                  </a:txBody>
                  <a:tcPr marT="63500" marB="63500" marR="63500" marL="63500">
                    <a:solidFill>
                      <a:srgbClr val="B4A7D6"/>
                    </a:solidFill>
                  </a:tcPr>
                </a:tc>
                <a:tc>
                  <a:txBody>
                    <a:bodyPr/>
                    <a:lstStyle/>
                    <a:p>
                      <a:pPr indent="0" lvl="0" marL="0" rtl="0" algn="ctr">
                        <a:spcBef>
                          <a:spcPts val="0"/>
                        </a:spcBef>
                        <a:spcAft>
                          <a:spcPts val="0"/>
                        </a:spcAft>
                        <a:buNone/>
                      </a:pPr>
                      <a:r>
                        <a:rPr b="1" lang="en" sz="1200"/>
                        <a:t>Accuracy</a:t>
                      </a:r>
                      <a:endParaRPr b="1" sz="1200"/>
                    </a:p>
                  </a:txBody>
                  <a:tcPr marT="63500" marB="63500" marR="63500" marL="63500">
                    <a:solidFill>
                      <a:srgbClr val="B4A7D6"/>
                    </a:solidFill>
                  </a:tcPr>
                </a:tc>
                <a:tc>
                  <a:txBody>
                    <a:bodyPr/>
                    <a:lstStyle/>
                    <a:p>
                      <a:pPr indent="0" lvl="0" marL="0" rtl="0" algn="ctr">
                        <a:spcBef>
                          <a:spcPts val="0"/>
                        </a:spcBef>
                        <a:spcAft>
                          <a:spcPts val="0"/>
                        </a:spcAft>
                        <a:buNone/>
                      </a:pPr>
                      <a:r>
                        <a:rPr b="1" lang="en" sz="1200"/>
                        <a:t>AUC</a:t>
                      </a:r>
                      <a:endParaRPr b="1" sz="1200"/>
                    </a:p>
                  </a:txBody>
                  <a:tcPr marT="63500" marB="63500" marR="63500" marL="63500">
                    <a:solidFill>
                      <a:srgbClr val="B4A7D6"/>
                    </a:solidFill>
                  </a:tcPr>
                </a:tc>
                <a:tc>
                  <a:txBody>
                    <a:bodyPr/>
                    <a:lstStyle/>
                    <a:p>
                      <a:pPr indent="0" lvl="0" marL="0" rtl="0" algn="ctr">
                        <a:spcBef>
                          <a:spcPts val="0"/>
                        </a:spcBef>
                        <a:spcAft>
                          <a:spcPts val="0"/>
                        </a:spcAft>
                        <a:buNone/>
                      </a:pPr>
                      <a:r>
                        <a:rPr b="1" lang="en" sz="1200"/>
                        <a:t>F1-Score</a:t>
                      </a:r>
                      <a:endParaRPr b="1" sz="1200"/>
                    </a:p>
                  </a:txBody>
                  <a:tcPr marT="63500" marB="63500" marR="63500" marL="63500">
                    <a:solidFill>
                      <a:srgbClr val="B4A7D6"/>
                    </a:solidFill>
                  </a:tcPr>
                </a:tc>
              </a:tr>
              <a:tr h="279400">
                <a:tc rowSpan="3">
                  <a:txBody>
                    <a:bodyPr/>
                    <a:lstStyle/>
                    <a:p>
                      <a:pPr indent="0" lvl="0" marL="0" rtl="0" algn="l">
                        <a:spcBef>
                          <a:spcPts val="0"/>
                        </a:spcBef>
                        <a:spcAft>
                          <a:spcPts val="0"/>
                        </a:spcAft>
                        <a:buNone/>
                      </a:pPr>
                      <a:r>
                        <a:t/>
                      </a:r>
                      <a:endParaRPr b="1" sz="1200"/>
                    </a:p>
                    <a:p>
                      <a:pPr indent="0" lvl="0" marL="0" rtl="0" algn="ctr">
                        <a:spcBef>
                          <a:spcPts val="1000"/>
                        </a:spcBef>
                        <a:spcAft>
                          <a:spcPts val="0"/>
                        </a:spcAft>
                        <a:buNone/>
                      </a:pPr>
                      <a:r>
                        <a:rPr b="1" lang="en" sz="1200"/>
                        <a:t>LogisticRegression</a:t>
                      </a:r>
                      <a:endParaRPr b="1" sz="1200"/>
                    </a:p>
                  </a:txBody>
                  <a:tcPr marT="63500" marB="63500" marR="63500" marL="63500"/>
                </a:tc>
                <a:tc>
                  <a:txBody>
                    <a:bodyPr/>
                    <a:lstStyle/>
                    <a:p>
                      <a:pPr indent="0" lvl="0" marL="0" rtl="0" algn="ctr">
                        <a:spcBef>
                          <a:spcPts val="0"/>
                        </a:spcBef>
                        <a:spcAft>
                          <a:spcPts val="0"/>
                        </a:spcAft>
                        <a:buNone/>
                      </a:pPr>
                      <a:r>
                        <a:rPr lang="en" sz="1200"/>
                        <a:t>TFIDF</a:t>
                      </a:r>
                      <a:endParaRPr sz="1200"/>
                    </a:p>
                  </a:txBody>
                  <a:tcPr marT="63500" marB="63500" marR="63500" marL="63500"/>
                </a:tc>
                <a:tc>
                  <a:txBody>
                    <a:bodyPr/>
                    <a:lstStyle/>
                    <a:p>
                      <a:pPr indent="0" lvl="0" marL="0" rtl="0" algn="ctr">
                        <a:spcBef>
                          <a:spcPts val="0"/>
                        </a:spcBef>
                        <a:spcAft>
                          <a:spcPts val="0"/>
                        </a:spcAft>
                        <a:buNone/>
                      </a:pPr>
                      <a:r>
                        <a:rPr lang="en" sz="1200"/>
                        <a:t>77.31%</a:t>
                      </a:r>
                      <a:endParaRPr sz="1200"/>
                    </a:p>
                  </a:txBody>
                  <a:tcPr marT="63500" marB="63500" marR="63500" marL="63500"/>
                </a:tc>
                <a:tc>
                  <a:txBody>
                    <a:bodyPr/>
                    <a:lstStyle/>
                    <a:p>
                      <a:pPr indent="0" lvl="0" marL="0" rtl="0" algn="ctr">
                        <a:spcBef>
                          <a:spcPts val="0"/>
                        </a:spcBef>
                        <a:spcAft>
                          <a:spcPts val="0"/>
                        </a:spcAft>
                        <a:buNone/>
                      </a:pPr>
                      <a:r>
                        <a:rPr lang="en" sz="1200"/>
                        <a:t>78.61%</a:t>
                      </a:r>
                      <a:endParaRPr sz="1200"/>
                    </a:p>
                  </a:txBody>
                  <a:tcPr marT="63500" marB="63500" marR="63500" marL="63500"/>
                </a:tc>
                <a:tc>
                  <a:txBody>
                    <a:bodyPr/>
                    <a:lstStyle/>
                    <a:p>
                      <a:pPr indent="0" lvl="0" marL="0" rtl="0" algn="ctr">
                        <a:spcBef>
                          <a:spcPts val="0"/>
                        </a:spcBef>
                        <a:spcAft>
                          <a:spcPts val="0"/>
                        </a:spcAft>
                        <a:buNone/>
                      </a:pPr>
                      <a:r>
                        <a:rPr lang="en" sz="1200"/>
                        <a:t>81.07%</a:t>
                      </a:r>
                      <a:endParaRPr sz="1200"/>
                    </a:p>
                  </a:txBody>
                  <a:tcPr marT="63500" marB="63500" marR="63500" marL="63500"/>
                </a:tc>
              </a:tr>
              <a:tr h="279400">
                <a:tc vMerge="1"/>
                <a:tc>
                  <a:txBody>
                    <a:bodyPr/>
                    <a:lstStyle/>
                    <a:p>
                      <a:pPr indent="0" lvl="0" marL="0" rtl="0" algn="ctr">
                        <a:spcBef>
                          <a:spcPts val="0"/>
                        </a:spcBef>
                        <a:spcAft>
                          <a:spcPts val="0"/>
                        </a:spcAft>
                        <a:buNone/>
                      </a:pPr>
                      <a:r>
                        <a:rPr lang="en" sz="1200"/>
                        <a:t>CountVectorizer</a:t>
                      </a:r>
                      <a:endParaRPr sz="1200"/>
                    </a:p>
                  </a:txBody>
                  <a:tcPr marT="63500" marB="63500" marR="63500" marL="63500"/>
                </a:tc>
                <a:tc>
                  <a:txBody>
                    <a:bodyPr/>
                    <a:lstStyle/>
                    <a:p>
                      <a:pPr indent="0" lvl="0" marL="0" rtl="0" algn="ctr">
                        <a:spcBef>
                          <a:spcPts val="0"/>
                        </a:spcBef>
                        <a:spcAft>
                          <a:spcPts val="0"/>
                        </a:spcAft>
                        <a:buNone/>
                      </a:pPr>
                      <a:r>
                        <a:rPr lang="en" sz="1200">
                          <a:highlight>
                            <a:srgbClr val="FFFFFF"/>
                          </a:highlight>
                        </a:rPr>
                        <a:t>88.75%</a:t>
                      </a:r>
                      <a:endParaRPr sz="1200"/>
                    </a:p>
                  </a:txBody>
                  <a:tcPr marT="63500" marB="63500" marR="63500" marL="63500"/>
                </a:tc>
                <a:tc>
                  <a:txBody>
                    <a:bodyPr/>
                    <a:lstStyle/>
                    <a:p>
                      <a:pPr indent="0" lvl="0" marL="0" rtl="0" algn="ctr">
                        <a:spcBef>
                          <a:spcPts val="0"/>
                        </a:spcBef>
                        <a:spcAft>
                          <a:spcPts val="0"/>
                        </a:spcAft>
                        <a:buNone/>
                      </a:pPr>
                      <a:r>
                        <a:rPr lang="en" sz="1200"/>
                        <a:t>76.43%</a:t>
                      </a:r>
                      <a:endParaRPr sz="1200"/>
                    </a:p>
                  </a:txBody>
                  <a:tcPr marT="63500" marB="63500" marR="63500" marL="63500"/>
                </a:tc>
                <a:tc>
                  <a:txBody>
                    <a:bodyPr/>
                    <a:lstStyle/>
                    <a:p>
                      <a:pPr indent="0" lvl="0" marL="0" rtl="0" algn="ctr">
                        <a:spcBef>
                          <a:spcPts val="0"/>
                        </a:spcBef>
                        <a:spcAft>
                          <a:spcPts val="0"/>
                        </a:spcAft>
                        <a:buNone/>
                      </a:pPr>
                      <a:r>
                        <a:rPr lang="en" sz="1200"/>
                        <a:t>87.59%</a:t>
                      </a:r>
                      <a:endParaRPr sz="1200"/>
                    </a:p>
                  </a:txBody>
                  <a:tcPr marT="63500" marB="63500" marR="63500" marL="63500"/>
                </a:tc>
              </a:tr>
              <a:tr h="279400">
                <a:tc vMerge="1"/>
                <a:tc>
                  <a:txBody>
                    <a:bodyPr/>
                    <a:lstStyle/>
                    <a:p>
                      <a:pPr indent="0" lvl="0" marL="0" rtl="0" algn="ctr">
                        <a:spcBef>
                          <a:spcPts val="0"/>
                        </a:spcBef>
                        <a:spcAft>
                          <a:spcPts val="0"/>
                        </a:spcAft>
                        <a:buNone/>
                      </a:pPr>
                      <a:r>
                        <a:rPr lang="en" sz="1200"/>
                        <a:t>Doc2Vec</a:t>
                      </a:r>
                      <a:endParaRPr sz="1200"/>
                    </a:p>
                  </a:txBody>
                  <a:tcPr marT="63500" marB="63500" marR="63500" marL="63500"/>
                </a:tc>
                <a:tc>
                  <a:txBody>
                    <a:bodyPr/>
                    <a:lstStyle/>
                    <a:p>
                      <a:pPr indent="0" lvl="0" marL="0" rtl="0" algn="ctr">
                        <a:spcBef>
                          <a:spcPts val="0"/>
                        </a:spcBef>
                        <a:spcAft>
                          <a:spcPts val="0"/>
                        </a:spcAft>
                        <a:buNone/>
                      </a:pPr>
                      <a:r>
                        <a:rPr lang="en" sz="1200"/>
                        <a:t>63.69%</a:t>
                      </a:r>
                      <a:endParaRPr sz="1200"/>
                    </a:p>
                  </a:txBody>
                  <a:tcPr marT="63500" marB="63500" marR="63500" marL="63500"/>
                </a:tc>
                <a:tc>
                  <a:txBody>
                    <a:bodyPr/>
                    <a:lstStyle/>
                    <a:p>
                      <a:pPr indent="0" lvl="0" marL="0" rtl="0" algn="ctr">
                        <a:spcBef>
                          <a:spcPts val="0"/>
                        </a:spcBef>
                        <a:spcAft>
                          <a:spcPts val="0"/>
                        </a:spcAft>
                        <a:buNone/>
                      </a:pPr>
                      <a:r>
                        <a:rPr lang="en" sz="1200"/>
                        <a:t>58.93%</a:t>
                      </a:r>
                      <a:endParaRPr sz="1200"/>
                    </a:p>
                  </a:txBody>
                  <a:tcPr marT="63500" marB="63500" marR="63500" marL="63500"/>
                </a:tc>
                <a:tc>
                  <a:txBody>
                    <a:bodyPr/>
                    <a:lstStyle/>
                    <a:p>
                      <a:pPr indent="0" lvl="0" marL="0" rtl="0" algn="ctr">
                        <a:spcBef>
                          <a:spcPts val="0"/>
                        </a:spcBef>
                        <a:spcAft>
                          <a:spcPts val="0"/>
                        </a:spcAft>
                        <a:buNone/>
                      </a:pPr>
                      <a:r>
                        <a:rPr lang="en" sz="1200"/>
                        <a:t>70.78%</a:t>
                      </a:r>
                      <a:endParaRPr sz="1200"/>
                    </a:p>
                  </a:txBody>
                  <a:tcPr marT="63500" marB="63500" marR="63500" marL="63500"/>
                </a:tc>
              </a:tr>
              <a:tr h="279400">
                <a:tc rowSpan="3">
                  <a:txBody>
                    <a:bodyPr/>
                    <a:lstStyle/>
                    <a:p>
                      <a:pPr indent="0" lvl="0" marL="0" rtl="0" algn="ctr">
                        <a:spcBef>
                          <a:spcPts val="1000"/>
                        </a:spcBef>
                        <a:spcAft>
                          <a:spcPts val="0"/>
                        </a:spcAft>
                        <a:buNone/>
                      </a:pPr>
                      <a:r>
                        <a:t/>
                      </a:r>
                      <a:endParaRPr b="1" sz="1200"/>
                    </a:p>
                    <a:p>
                      <a:pPr indent="0" lvl="0" marL="0" rtl="0" algn="ctr">
                        <a:spcBef>
                          <a:spcPts val="0"/>
                        </a:spcBef>
                        <a:spcAft>
                          <a:spcPts val="0"/>
                        </a:spcAft>
                        <a:buNone/>
                      </a:pPr>
                      <a:r>
                        <a:rPr b="1" lang="en" sz="1200"/>
                        <a:t>Bernoulli Naive Bayes</a:t>
                      </a:r>
                      <a:endParaRPr b="1" sz="1200"/>
                    </a:p>
                  </a:txBody>
                  <a:tcPr marT="63500" marB="63500" marR="63500" marL="63500"/>
                </a:tc>
                <a:tc>
                  <a:txBody>
                    <a:bodyPr/>
                    <a:lstStyle/>
                    <a:p>
                      <a:pPr indent="0" lvl="0" marL="0" rtl="0" algn="ctr">
                        <a:spcBef>
                          <a:spcPts val="0"/>
                        </a:spcBef>
                        <a:spcAft>
                          <a:spcPts val="0"/>
                        </a:spcAft>
                        <a:buNone/>
                      </a:pPr>
                      <a:r>
                        <a:rPr lang="en" sz="1200"/>
                        <a:t>TFIDF</a:t>
                      </a:r>
                      <a:endParaRPr sz="1200"/>
                    </a:p>
                  </a:txBody>
                  <a:tcPr marT="63500" marB="63500" marR="63500" marL="63500"/>
                </a:tc>
                <a:tc>
                  <a:txBody>
                    <a:bodyPr/>
                    <a:lstStyle/>
                    <a:p>
                      <a:pPr indent="0" lvl="0" marL="0" rtl="0" algn="ctr">
                        <a:spcBef>
                          <a:spcPts val="0"/>
                        </a:spcBef>
                        <a:spcAft>
                          <a:spcPts val="0"/>
                        </a:spcAft>
                        <a:buNone/>
                      </a:pPr>
                      <a:r>
                        <a:rPr lang="en" sz="1200"/>
                        <a:t>61.08%</a:t>
                      </a:r>
                      <a:endParaRPr sz="1200"/>
                    </a:p>
                  </a:txBody>
                  <a:tcPr marT="63500" marB="63500" marR="63500" marL="63500"/>
                </a:tc>
                <a:tc>
                  <a:txBody>
                    <a:bodyPr/>
                    <a:lstStyle/>
                    <a:p>
                      <a:pPr indent="0" lvl="0" marL="0" rtl="0" algn="ctr">
                        <a:spcBef>
                          <a:spcPts val="0"/>
                        </a:spcBef>
                        <a:spcAft>
                          <a:spcPts val="0"/>
                        </a:spcAft>
                        <a:buNone/>
                      </a:pPr>
                      <a:r>
                        <a:rPr lang="en" sz="1200"/>
                        <a:t>73.16%</a:t>
                      </a:r>
                      <a:endParaRPr sz="1200"/>
                    </a:p>
                  </a:txBody>
                  <a:tcPr marT="63500" marB="63500" marR="63500" marL="63500"/>
                </a:tc>
                <a:tc>
                  <a:txBody>
                    <a:bodyPr/>
                    <a:lstStyle/>
                    <a:p>
                      <a:pPr indent="0" lvl="0" marL="0" rtl="0" algn="ctr">
                        <a:spcBef>
                          <a:spcPts val="0"/>
                        </a:spcBef>
                        <a:spcAft>
                          <a:spcPts val="0"/>
                        </a:spcAft>
                        <a:buNone/>
                      </a:pPr>
                      <a:r>
                        <a:rPr lang="en" sz="1200"/>
                        <a:t>68.69%</a:t>
                      </a:r>
                      <a:endParaRPr sz="1200"/>
                    </a:p>
                  </a:txBody>
                  <a:tcPr marT="63500" marB="63500" marR="63500" marL="63500"/>
                </a:tc>
              </a:tr>
              <a:tr h="279400">
                <a:tc vMerge="1"/>
                <a:tc>
                  <a:txBody>
                    <a:bodyPr/>
                    <a:lstStyle/>
                    <a:p>
                      <a:pPr indent="0" lvl="0" marL="0" rtl="0" algn="ctr">
                        <a:spcBef>
                          <a:spcPts val="0"/>
                        </a:spcBef>
                        <a:spcAft>
                          <a:spcPts val="0"/>
                        </a:spcAft>
                        <a:buNone/>
                      </a:pPr>
                      <a:r>
                        <a:rPr lang="en" sz="1200"/>
                        <a:t>CountVectorizer</a:t>
                      </a:r>
                      <a:endParaRPr sz="1200"/>
                    </a:p>
                  </a:txBody>
                  <a:tcPr marT="63500" marB="63500" marR="63500" marL="63500"/>
                </a:tc>
                <a:tc>
                  <a:txBody>
                    <a:bodyPr/>
                    <a:lstStyle/>
                    <a:p>
                      <a:pPr indent="0" lvl="0" marL="0" rtl="0" algn="ctr">
                        <a:spcBef>
                          <a:spcPts val="0"/>
                        </a:spcBef>
                        <a:spcAft>
                          <a:spcPts val="0"/>
                        </a:spcAft>
                        <a:buNone/>
                      </a:pPr>
                      <a:r>
                        <a:rPr lang="en" sz="1200"/>
                        <a:t>61.08%</a:t>
                      </a:r>
                      <a:endParaRPr sz="1200"/>
                    </a:p>
                  </a:txBody>
                  <a:tcPr marT="63500" marB="63500" marR="63500" marL="63500"/>
                </a:tc>
                <a:tc>
                  <a:txBody>
                    <a:bodyPr/>
                    <a:lstStyle/>
                    <a:p>
                      <a:pPr indent="0" lvl="0" marL="0" rtl="0" algn="ctr">
                        <a:spcBef>
                          <a:spcPts val="0"/>
                        </a:spcBef>
                        <a:spcAft>
                          <a:spcPts val="0"/>
                        </a:spcAft>
                        <a:buNone/>
                      </a:pPr>
                      <a:r>
                        <a:rPr lang="en" sz="1200"/>
                        <a:t>73.16%</a:t>
                      </a:r>
                      <a:endParaRPr sz="1200"/>
                    </a:p>
                  </a:txBody>
                  <a:tcPr marT="63500" marB="63500" marR="63500" marL="63500"/>
                </a:tc>
                <a:tc>
                  <a:txBody>
                    <a:bodyPr/>
                    <a:lstStyle/>
                    <a:p>
                      <a:pPr indent="0" lvl="0" marL="0" rtl="0" algn="ctr">
                        <a:spcBef>
                          <a:spcPts val="0"/>
                        </a:spcBef>
                        <a:spcAft>
                          <a:spcPts val="0"/>
                        </a:spcAft>
                        <a:buNone/>
                      </a:pPr>
                      <a:r>
                        <a:rPr lang="en" sz="1200"/>
                        <a:t>68.69%</a:t>
                      </a:r>
                      <a:endParaRPr sz="1200"/>
                    </a:p>
                  </a:txBody>
                  <a:tcPr marT="63500" marB="63500" marR="63500" marL="63500"/>
                </a:tc>
              </a:tr>
              <a:tr h="279400">
                <a:tc vMerge="1"/>
                <a:tc>
                  <a:txBody>
                    <a:bodyPr/>
                    <a:lstStyle/>
                    <a:p>
                      <a:pPr indent="0" lvl="0" marL="0" rtl="0" algn="ctr">
                        <a:spcBef>
                          <a:spcPts val="0"/>
                        </a:spcBef>
                        <a:spcAft>
                          <a:spcPts val="0"/>
                        </a:spcAft>
                        <a:buNone/>
                      </a:pPr>
                      <a:r>
                        <a:rPr lang="en" sz="1200"/>
                        <a:t>Doc2Vec</a:t>
                      </a:r>
                      <a:endParaRPr sz="1200"/>
                    </a:p>
                  </a:txBody>
                  <a:tcPr marT="63500" marB="63500" marR="63500" marL="63500"/>
                </a:tc>
                <a:tc>
                  <a:txBody>
                    <a:bodyPr/>
                    <a:lstStyle/>
                    <a:p>
                      <a:pPr indent="0" lvl="0" marL="0" rtl="0" algn="ctr">
                        <a:spcBef>
                          <a:spcPts val="0"/>
                        </a:spcBef>
                        <a:spcAft>
                          <a:spcPts val="0"/>
                        </a:spcAft>
                        <a:buNone/>
                      </a:pPr>
                      <a:r>
                        <a:rPr lang="en" sz="1200"/>
                        <a:t>72.46%</a:t>
                      </a:r>
                      <a:endParaRPr sz="1200"/>
                    </a:p>
                  </a:txBody>
                  <a:tcPr marT="63500" marB="63500" marR="63500" marL="63500"/>
                </a:tc>
                <a:tc>
                  <a:txBody>
                    <a:bodyPr/>
                    <a:lstStyle/>
                    <a:p>
                      <a:pPr indent="0" lvl="0" marL="0" rtl="0" algn="ctr">
                        <a:spcBef>
                          <a:spcPts val="0"/>
                        </a:spcBef>
                        <a:spcAft>
                          <a:spcPts val="0"/>
                        </a:spcAft>
                        <a:buNone/>
                      </a:pPr>
                      <a:r>
                        <a:rPr lang="en" sz="1200"/>
                        <a:t>56.05%</a:t>
                      </a:r>
                      <a:endParaRPr sz="1200"/>
                    </a:p>
                  </a:txBody>
                  <a:tcPr marT="63500" marB="63500" marR="63500" marL="63500"/>
                </a:tc>
                <a:tc>
                  <a:txBody>
                    <a:bodyPr/>
                    <a:lstStyle/>
                    <a:p>
                      <a:pPr indent="0" lvl="0" marL="0" rtl="0" algn="ctr">
                        <a:spcBef>
                          <a:spcPts val="0"/>
                        </a:spcBef>
                        <a:spcAft>
                          <a:spcPts val="0"/>
                        </a:spcAft>
                        <a:buNone/>
                      </a:pPr>
                      <a:r>
                        <a:rPr lang="en" sz="1200"/>
                        <a:t>76.92%</a:t>
                      </a:r>
                      <a:endParaRPr sz="1200"/>
                    </a:p>
                  </a:txBody>
                  <a:tcPr marT="63500" marB="63500" marR="63500" marL="63500"/>
                </a:tc>
              </a:tr>
              <a:tr h="279400">
                <a:tc rowSpan="2">
                  <a:txBody>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en" sz="1200"/>
                        <a:t>Random Forest</a:t>
                      </a:r>
                      <a:endParaRPr b="1" sz="1200"/>
                    </a:p>
                  </a:txBody>
                  <a:tcPr marT="63500" marB="63500" marR="63500" marL="63500"/>
                </a:tc>
                <a:tc>
                  <a:txBody>
                    <a:bodyPr/>
                    <a:lstStyle/>
                    <a:p>
                      <a:pPr indent="0" lvl="0" marL="0" rtl="0" algn="ctr">
                        <a:spcBef>
                          <a:spcPts val="0"/>
                        </a:spcBef>
                        <a:spcAft>
                          <a:spcPts val="0"/>
                        </a:spcAft>
                        <a:buNone/>
                      </a:pPr>
                      <a:r>
                        <a:rPr lang="en" sz="1200"/>
                        <a:t>TFIDF</a:t>
                      </a:r>
                      <a:endParaRPr sz="1200"/>
                    </a:p>
                  </a:txBody>
                  <a:tcPr marT="63500" marB="63500" marR="63500" marL="63500"/>
                </a:tc>
                <a:tc>
                  <a:txBody>
                    <a:bodyPr/>
                    <a:lstStyle/>
                    <a:p>
                      <a:pPr indent="0" lvl="0" marL="0" rtl="0" algn="ctr">
                        <a:spcBef>
                          <a:spcPts val="0"/>
                        </a:spcBef>
                        <a:spcAft>
                          <a:spcPts val="0"/>
                        </a:spcAft>
                        <a:buNone/>
                      </a:pPr>
                      <a:r>
                        <a:rPr lang="en" sz="1200"/>
                        <a:t>55.43%</a:t>
                      </a:r>
                      <a:endParaRPr sz="1200"/>
                    </a:p>
                  </a:txBody>
                  <a:tcPr marT="63500" marB="63500" marR="63500" marL="63500"/>
                </a:tc>
                <a:tc>
                  <a:txBody>
                    <a:bodyPr/>
                    <a:lstStyle/>
                    <a:p>
                      <a:pPr indent="0" lvl="0" marL="0" rtl="0" algn="ctr">
                        <a:spcBef>
                          <a:spcPts val="0"/>
                        </a:spcBef>
                        <a:spcAft>
                          <a:spcPts val="0"/>
                        </a:spcAft>
                        <a:buNone/>
                      </a:pPr>
                      <a:r>
                        <a:rPr lang="en" sz="1200"/>
                        <a:t>69.60%</a:t>
                      </a:r>
                      <a:endParaRPr sz="1200"/>
                    </a:p>
                  </a:txBody>
                  <a:tcPr marT="63500" marB="63500" marR="63500" marL="63500"/>
                </a:tc>
                <a:tc>
                  <a:txBody>
                    <a:bodyPr/>
                    <a:lstStyle/>
                    <a:p>
                      <a:pPr indent="0" lvl="0" marL="0" rtl="0" algn="ctr">
                        <a:spcBef>
                          <a:spcPts val="0"/>
                        </a:spcBef>
                        <a:spcAft>
                          <a:spcPts val="0"/>
                        </a:spcAft>
                        <a:buNone/>
                      </a:pPr>
                      <a:r>
                        <a:rPr lang="en" sz="1200"/>
                        <a:t>63.85%</a:t>
                      </a:r>
                      <a:endParaRPr sz="1200"/>
                    </a:p>
                  </a:txBody>
                  <a:tcPr marT="63500" marB="63500" marR="63500" marL="63500"/>
                </a:tc>
              </a:tr>
              <a:tr h="279400">
                <a:tc vMerge="1"/>
                <a:tc>
                  <a:txBody>
                    <a:bodyPr/>
                    <a:lstStyle/>
                    <a:p>
                      <a:pPr indent="0" lvl="0" marL="0" rtl="0" algn="ctr">
                        <a:spcBef>
                          <a:spcPts val="0"/>
                        </a:spcBef>
                        <a:spcAft>
                          <a:spcPts val="0"/>
                        </a:spcAft>
                        <a:buNone/>
                      </a:pPr>
                      <a:r>
                        <a:rPr lang="en" sz="1200"/>
                        <a:t>CountVectorizer</a:t>
                      </a:r>
                      <a:endParaRPr sz="1200"/>
                    </a:p>
                  </a:txBody>
                  <a:tcPr marT="63500" marB="63500" marR="63500" marL="63500"/>
                </a:tc>
                <a:tc>
                  <a:txBody>
                    <a:bodyPr/>
                    <a:lstStyle/>
                    <a:p>
                      <a:pPr indent="0" lvl="0" marL="0" rtl="0" algn="ctr">
                        <a:spcBef>
                          <a:spcPts val="0"/>
                        </a:spcBef>
                        <a:spcAft>
                          <a:spcPts val="0"/>
                        </a:spcAft>
                        <a:buNone/>
                      </a:pPr>
                      <a:r>
                        <a:rPr lang="en" sz="1200"/>
                        <a:t>59.62%</a:t>
                      </a:r>
                      <a:endParaRPr sz="1200"/>
                    </a:p>
                  </a:txBody>
                  <a:tcPr marT="63500" marB="63500" marR="63500" marL="63500"/>
                </a:tc>
                <a:tc>
                  <a:txBody>
                    <a:bodyPr/>
                    <a:lstStyle/>
                    <a:p>
                      <a:pPr indent="0" lvl="0" marL="0" rtl="0" algn="ctr">
                        <a:spcBef>
                          <a:spcPts val="0"/>
                        </a:spcBef>
                        <a:spcAft>
                          <a:spcPts val="0"/>
                        </a:spcAft>
                        <a:buNone/>
                      </a:pPr>
                      <a:r>
                        <a:rPr lang="en" sz="1200"/>
                        <a:t>70.99%</a:t>
                      </a:r>
                      <a:endParaRPr sz="1200"/>
                    </a:p>
                  </a:txBody>
                  <a:tcPr marT="63500" marB="63500" marR="63500" marL="63500"/>
                </a:tc>
                <a:tc>
                  <a:txBody>
                    <a:bodyPr/>
                    <a:lstStyle/>
                    <a:p>
                      <a:pPr indent="0" lvl="0" marL="0" rtl="0" algn="ctr">
                        <a:spcBef>
                          <a:spcPts val="0"/>
                        </a:spcBef>
                        <a:spcAft>
                          <a:spcPts val="0"/>
                        </a:spcAft>
                        <a:buNone/>
                      </a:pPr>
                      <a:r>
                        <a:rPr lang="en" sz="1200"/>
                        <a:t>67.51%</a:t>
                      </a:r>
                      <a:endParaRPr sz="1200"/>
                    </a:p>
                  </a:txBody>
                  <a:tcPr marT="63500" marB="63500" marR="63500" marL="63500"/>
                </a:tc>
              </a:tr>
              <a:tr h="279400">
                <a:tc>
                  <a:txBody>
                    <a:bodyPr/>
                    <a:lstStyle/>
                    <a:p>
                      <a:pPr indent="0" lvl="0" marL="0" rtl="0" algn="ctr">
                        <a:spcBef>
                          <a:spcPts val="0"/>
                        </a:spcBef>
                        <a:spcAft>
                          <a:spcPts val="0"/>
                        </a:spcAft>
                        <a:buNone/>
                      </a:pPr>
                      <a:r>
                        <a:rPr b="1" lang="en" sz="1200"/>
                        <a:t>BERT</a:t>
                      </a:r>
                      <a:endParaRPr b="1" sz="1200"/>
                    </a:p>
                  </a:txBody>
                  <a:tcPr marT="63500" marB="63500" marR="63500" marL="63500"/>
                </a:tc>
                <a:tc>
                  <a:txBody>
                    <a:bodyPr/>
                    <a:lstStyle/>
                    <a:p>
                      <a:pPr indent="0" lvl="0" marL="0" rtl="0" algn="ctr">
                        <a:spcBef>
                          <a:spcPts val="0"/>
                        </a:spcBef>
                        <a:spcAft>
                          <a:spcPts val="0"/>
                        </a:spcAft>
                        <a:buNone/>
                      </a:pPr>
                      <a:r>
                        <a:rPr lang="en" sz="1200"/>
                        <a:t>BERT Tokenizer</a:t>
                      </a:r>
                      <a:endParaRPr sz="1200"/>
                    </a:p>
                  </a:txBody>
                  <a:tcPr marT="63500" marB="63500" marR="63500" marL="63500"/>
                </a:tc>
                <a:tc>
                  <a:txBody>
                    <a:bodyPr/>
                    <a:lstStyle/>
                    <a:p>
                      <a:pPr indent="0" lvl="0" marL="0" rtl="0" algn="ctr">
                        <a:spcBef>
                          <a:spcPts val="0"/>
                        </a:spcBef>
                        <a:spcAft>
                          <a:spcPts val="0"/>
                        </a:spcAft>
                        <a:buNone/>
                      </a:pPr>
                      <a:r>
                        <a:rPr lang="en" sz="1200"/>
                        <a:t>86.1%</a:t>
                      </a:r>
                      <a:endParaRPr sz="1200"/>
                    </a:p>
                  </a:txBody>
                  <a:tcPr marT="63500" marB="63500" marR="63500" marL="63500"/>
                </a:tc>
                <a:tc>
                  <a:txBody>
                    <a:bodyPr/>
                    <a:lstStyle/>
                    <a:p>
                      <a:pPr indent="0" lvl="0" marL="0" rtl="0" algn="ctr">
                        <a:spcBef>
                          <a:spcPts val="0"/>
                        </a:spcBef>
                        <a:spcAft>
                          <a:spcPts val="0"/>
                        </a:spcAft>
                        <a:buNone/>
                      </a:pPr>
                      <a:r>
                        <a:rPr lang="en" sz="1200"/>
                        <a:t>66%</a:t>
                      </a:r>
                      <a:endParaRPr sz="1200"/>
                    </a:p>
                  </a:txBody>
                  <a:tcPr marT="63500" marB="63500" marR="63500" marL="63500"/>
                </a:tc>
                <a:tc>
                  <a:txBody>
                    <a:bodyPr/>
                    <a:lstStyle/>
                    <a:p>
                      <a:pPr indent="0" lvl="0" marL="0" rtl="0" algn="ctr">
                        <a:spcBef>
                          <a:spcPts val="0"/>
                        </a:spcBef>
                        <a:spcAft>
                          <a:spcPts val="0"/>
                        </a:spcAft>
                        <a:buNone/>
                      </a:pPr>
                      <a:r>
                        <a:rPr lang="en" sz="1200"/>
                        <a:t>86.67%</a:t>
                      </a:r>
                      <a:endParaRPr sz="12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