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3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y="6858000" cx="9144000"/>
  <p:notesSz cx="7315200" cy="9601200"/>
  <p:embeddedFontLst>
    <p:embeddedFont>
      <p:font typeface="Tahoma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736">
          <p15:clr>
            <a:srgbClr val="000000"/>
          </p15:clr>
        </p15:guide>
      </p15:sldGuideLst>
    </p:ext>
    <p:ext uri="{2D200454-40CA-4A62-9FC3-DE9A4176ACB9}">
      <p15:notesGuideLst>
        <p15:guide id="1" orient="horz" pos="3025">
          <p15:clr>
            <a:srgbClr val="000000"/>
          </p15:clr>
        </p15:guide>
        <p15:guide id="2" pos="2305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48976F6-EEC8-40AC-9892-A9138A4BF4FC}">
  <a:tblStyle styleId="{748976F6-EEC8-40AC-9892-A9138A4BF4F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736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5" orient="horz"/>
        <p:guide pos="2305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slide" Target="slides/slide37.xml"/><Relationship Id="rId21" Type="http://schemas.openxmlformats.org/officeDocument/2006/relationships/slide" Target="slides/slide14.xml"/><Relationship Id="rId43" Type="http://schemas.openxmlformats.org/officeDocument/2006/relationships/slide" Target="slides/slide36.xml"/><Relationship Id="rId24" Type="http://schemas.openxmlformats.org/officeDocument/2006/relationships/slide" Target="slides/slide17.xml"/><Relationship Id="rId46" Type="http://schemas.openxmlformats.org/officeDocument/2006/relationships/slide" Target="slides/slide39.xml"/><Relationship Id="rId23" Type="http://schemas.openxmlformats.org/officeDocument/2006/relationships/slide" Target="slides/slide16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48" Type="http://schemas.openxmlformats.org/officeDocument/2006/relationships/font" Target="fonts/Tahoma-bold.fntdata"/><Relationship Id="rId25" Type="http://schemas.openxmlformats.org/officeDocument/2006/relationships/slide" Target="slides/slide18.xml"/><Relationship Id="rId47" Type="http://schemas.openxmlformats.org/officeDocument/2006/relationships/font" Target="fonts/Tahoma-regular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200" lIns="100425" spcFirstLastPara="1" rIns="100425" wrap="square" tIns="502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892fd846d_1_0:notes"/>
          <p:cNvSpPr txBox="1"/>
          <p:nvPr>
            <p:ph idx="1" type="body"/>
          </p:nvPr>
        </p:nvSpPr>
        <p:spPr>
          <a:xfrm>
            <a:off x="973137" y="4560887"/>
            <a:ext cx="5367300" cy="43179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4892fd846d_1_0:notes"/>
          <p:cNvSpPr/>
          <p:nvPr>
            <p:ph idx="2" type="sldImg"/>
          </p:nvPr>
        </p:nvSpPr>
        <p:spPr>
          <a:xfrm>
            <a:off x="1268412" y="728662"/>
            <a:ext cx="4781700" cy="3584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9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1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3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3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4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5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5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6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6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7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8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8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9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0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0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1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1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2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2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3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4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4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5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5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6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7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7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8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8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9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4a5500f6ad_0_5:notes"/>
          <p:cNvSpPr txBox="1"/>
          <p:nvPr>
            <p:ph idx="1" type="body"/>
          </p:nvPr>
        </p:nvSpPr>
        <p:spPr>
          <a:xfrm>
            <a:off x="973137" y="4560887"/>
            <a:ext cx="5367300" cy="43179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g4a5500f6ad_0_5:notes"/>
          <p:cNvSpPr/>
          <p:nvPr>
            <p:ph idx="2" type="sldImg"/>
          </p:nvPr>
        </p:nvSpPr>
        <p:spPr>
          <a:xfrm>
            <a:off x="1268412" y="728662"/>
            <a:ext cx="4781700" cy="3584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0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0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1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1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2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2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3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3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4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5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5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6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6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7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7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5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6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342900" lvl="0" marL="457200" algn="l">
              <a:spcBef>
                <a:spcPts val="24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342900" lvl="0" marL="457200" algn="l">
              <a:spcBef>
                <a:spcPts val="24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41116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361950" lvl="0" marL="457200" algn="l">
              <a:spcBef>
                <a:spcPts val="28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81000" lvl="1" marL="914400" algn="l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◆"/>
              <a:defRPr sz="2000"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464661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361950" lvl="0" marL="457200" algn="l">
              <a:spcBef>
                <a:spcPts val="28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81000" lvl="1" marL="914400" algn="l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◆"/>
              <a:defRPr sz="2000"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120"/>
              <a:buNone/>
              <a:defRPr sz="16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lvl="0" algn="ctr">
              <a:spcBef>
                <a:spcPts val="28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lv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lvl="0" rtl="0" algn="ctr">
              <a:spcBef>
                <a:spcPts val="28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2pPr>
            <a:lvl3pPr lvl="2" rt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81000" y="152400"/>
            <a:ext cx="8280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lv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411162" y="1143000"/>
            <a:ext cx="8318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314325" lvl="0" marL="457200" rtl="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rtl="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rtl="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and Clip Art" type="txAndClipArt">
  <p:cSld name="TEXT_AND_CLIPAR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81000" y="152400"/>
            <a:ext cx="8280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lv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411163" y="1143000"/>
            <a:ext cx="4083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314325" lvl="0" marL="457200" rtl="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rtl="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rtl="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8"/>
          <p:cNvSpPr/>
          <p:nvPr>
            <p:ph idx="2" type="clipArt"/>
          </p:nvPr>
        </p:nvSpPr>
        <p:spPr>
          <a:xfrm>
            <a:off x="4646613" y="1143000"/>
            <a:ext cx="4083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lvl="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81000" y="152400"/>
            <a:ext cx="8280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lv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4600613" y="2195550"/>
            <a:ext cx="6172200" cy="20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lv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349988" y="183300"/>
            <a:ext cx="6172200" cy="6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314325" lvl="0" marL="457200" rtl="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rtl="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rtl="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381000" y="152400"/>
            <a:ext cx="8280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lv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 rot="5400000">
            <a:off x="1979662" y="-425400"/>
            <a:ext cx="5181600" cy="83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314325" lvl="0" marL="457200" rtl="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rtl="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rtl="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lv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lvl="0" marR="0" rtl="0" algn="l">
              <a:spcBef>
                <a:spcPts val="32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23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228600" lvl="0" marL="457200" rtl="0" algn="l">
              <a:spcBef>
                <a:spcPts val="14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spcBef>
                <a:spcPts val="4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lv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381000" lvl="0" marL="457200" rtl="0" algn="l">
              <a:spcBef>
                <a:spcPts val="320"/>
              </a:spcBef>
              <a:spcAft>
                <a:spcPts val="0"/>
              </a:spcAft>
              <a:buSzPts val="2400"/>
              <a:buChar char="●"/>
              <a:defRPr sz="3200"/>
            </a:lvl1pPr>
            <a:lvl2pPr indent="-406400" lvl="1" marL="914400" rtl="0" algn="l">
              <a:spcBef>
                <a:spcPts val="40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35280" lvl="2" marL="1371600" rtl="0" algn="l">
              <a:spcBef>
                <a:spcPts val="400"/>
              </a:spcBef>
              <a:spcAft>
                <a:spcPts val="0"/>
              </a:spcAft>
              <a:buSzPts val="1680"/>
              <a:buChar char="◆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9pPr>
          </a:lstStyle>
          <a:p/>
        </p:txBody>
      </p:sp>
      <p:sp>
        <p:nvSpPr>
          <p:cNvPr id="91" name="Google Shape;91;p24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228600" lvl="0" marL="457200" rtl="0" algn="l">
              <a:spcBef>
                <a:spcPts val="14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spcBef>
                <a:spcPts val="4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lv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indent="-228600" lvl="0" marL="457200" rtl="0" algn="l">
              <a:spcBef>
                <a:spcPts val="24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spcBef>
                <a:spcPts val="4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95" name="Google Shape;95;p25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342900" lvl="0" marL="457200" rtl="0" algn="l">
              <a:spcBef>
                <a:spcPts val="24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08610" lvl="2" marL="1371600" rtl="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 sz="1800"/>
            </a:lvl3pPr>
            <a:lvl4pPr indent="-3302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9pPr>
          </a:lstStyle>
          <a:p/>
        </p:txBody>
      </p:sp>
      <p:sp>
        <p:nvSpPr>
          <p:cNvPr id="96" name="Google Shape;96;p25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indent="-228600" lvl="0" marL="457200" rtl="0" algn="l">
              <a:spcBef>
                <a:spcPts val="24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spcBef>
                <a:spcPts val="4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97" name="Google Shape;97;p25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342900" lvl="0" marL="457200" rtl="0" algn="l">
              <a:spcBef>
                <a:spcPts val="24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08610" lvl="2" marL="1371600" rtl="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 sz="1800"/>
            </a:lvl3pPr>
            <a:lvl4pPr indent="-3302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/>
          <p:nvPr>
            <p:ph type="title"/>
          </p:nvPr>
        </p:nvSpPr>
        <p:spPr>
          <a:xfrm>
            <a:off x="381000" y="152400"/>
            <a:ext cx="8280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lv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" type="body"/>
          </p:nvPr>
        </p:nvSpPr>
        <p:spPr>
          <a:xfrm>
            <a:off x="411163" y="1143000"/>
            <a:ext cx="4083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361950" lvl="0" marL="457200" rtl="0" algn="l">
              <a:spcBef>
                <a:spcPts val="28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81000" lvl="1" marL="914400" rtl="0" algn="l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17500" lvl="2" marL="1371600" rtl="0" algn="l">
              <a:spcBef>
                <a:spcPts val="400"/>
              </a:spcBef>
              <a:spcAft>
                <a:spcPts val="0"/>
              </a:spcAft>
              <a:buSzPts val="1400"/>
              <a:buChar char="◆"/>
              <a:defRPr sz="2000"/>
            </a:lvl3pPr>
            <a:lvl4pPr indent="-3429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9pPr>
          </a:lstStyle>
          <a:p/>
        </p:txBody>
      </p:sp>
      <p:sp>
        <p:nvSpPr>
          <p:cNvPr id="101" name="Google Shape;101;p26"/>
          <p:cNvSpPr txBox="1"/>
          <p:nvPr>
            <p:ph idx="2" type="body"/>
          </p:nvPr>
        </p:nvSpPr>
        <p:spPr>
          <a:xfrm>
            <a:off x="4646613" y="1143000"/>
            <a:ext cx="4083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361950" lvl="0" marL="457200" rtl="0" algn="l">
              <a:spcBef>
                <a:spcPts val="28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81000" lvl="1" marL="914400" rtl="0" algn="l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17500" lvl="2" marL="1371600" rtl="0" algn="l">
              <a:spcBef>
                <a:spcPts val="400"/>
              </a:spcBef>
              <a:spcAft>
                <a:spcPts val="0"/>
              </a:spcAft>
              <a:buSzPts val="1400"/>
              <a:buChar char="◆"/>
              <a:defRPr sz="2000"/>
            </a:lvl3pPr>
            <a:lvl4pPr indent="-3429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rtl="0" algn="l">
              <a:spcBef>
                <a:spcPts val="400"/>
              </a:spcBef>
              <a:spcAft>
                <a:spcPts val="0"/>
              </a:spcAft>
              <a:buSzPts val="1120"/>
              <a:buNone/>
              <a:defRPr sz="1600"/>
            </a:lvl3pPr>
            <a:lvl4pPr indent="-228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able" type="tbl">
  <p:cSld name="TAB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and Clip Art" type="txAndClipArt">
  <p:cSld name="TEXT_AND_CLIPAR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1116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/>
          <p:nvPr>
            <p:ph idx="2" type="clipArt"/>
          </p:nvPr>
        </p:nvSpPr>
        <p:spPr>
          <a:xfrm>
            <a:off x="464661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lvl="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 rot="5400000">
            <a:off x="4600576" y="2195512"/>
            <a:ext cx="6172200" cy="2085975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 rot="5400000">
            <a:off x="350044" y="183356"/>
            <a:ext cx="6172200" cy="611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 rot="5400000">
            <a:off x="1979612" y="-425450"/>
            <a:ext cx="5181600" cy="83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lvl="0" marR="0" rtl="0" algn="l">
              <a:spcBef>
                <a:spcPts val="32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228600" lvl="0" marL="457200" algn="l">
              <a:spcBef>
                <a:spcPts val="14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381000" lvl="0" marL="457200" algn="l">
              <a:spcBef>
                <a:spcPts val="320"/>
              </a:spcBef>
              <a:spcAft>
                <a:spcPts val="0"/>
              </a:spcAft>
              <a:buSzPts val="2400"/>
              <a:buChar char="●"/>
              <a:defRPr sz="3200"/>
            </a:lvl1pPr>
            <a:lvl2pPr indent="-406400" lvl="1" marL="914400" algn="l">
              <a:spcBef>
                <a:spcPts val="40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35280" lvl="2" marL="1371600" algn="l">
              <a:spcBef>
                <a:spcPts val="400"/>
              </a:spcBef>
              <a:spcAft>
                <a:spcPts val="0"/>
              </a:spcAft>
              <a:buSzPts val="1680"/>
              <a:buChar char="◆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228600" lvl="0" marL="457200" algn="l">
              <a:spcBef>
                <a:spcPts val="14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grpSp>
        <p:nvGrpSpPr>
          <p:cNvPr id="8" name="Google Shape;8;p1"/>
          <p:cNvGrpSpPr/>
          <p:nvPr/>
        </p:nvGrpSpPr>
        <p:grpSpPr>
          <a:xfrm>
            <a:off x="304800" y="838200"/>
            <a:ext cx="8534400" cy="152399"/>
            <a:chOff x="419100" y="1250950"/>
            <a:chExt cx="8305800" cy="196849"/>
          </a:xfrm>
        </p:grpSpPr>
        <p:sp>
          <p:nvSpPr>
            <p:cNvPr id="9" name="Google Shape;9;p1"/>
            <p:cNvSpPr txBox="1"/>
            <p:nvPr/>
          </p:nvSpPr>
          <p:spPr>
            <a:xfrm>
              <a:off x="419100" y="1250950"/>
              <a:ext cx="8305800" cy="96837"/>
            </a:xfrm>
            <a:prstGeom prst="rect">
              <a:avLst/>
            </a:prstGeom>
            <a:gradFill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1"/>
            <p:cNvSpPr txBox="1"/>
            <p:nvPr/>
          </p:nvSpPr>
          <p:spPr>
            <a:xfrm>
              <a:off x="419100" y="1398587"/>
              <a:ext cx="8305800" cy="49212"/>
            </a:xfrm>
            <a:prstGeom prst="rect">
              <a:avLst/>
            </a:prstGeom>
            <a:gradFill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" name="Google Shape;11;p1"/>
          <p:cNvGrpSpPr/>
          <p:nvPr/>
        </p:nvGrpSpPr>
        <p:grpSpPr>
          <a:xfrm>
            <a:off x="381000" y="6400800"/>
            <a:ext cx="8382000" cy="304800"/>
            <a:chOff x="457200" y="5410200"/>
            <a:chExt cx="8382000" cy="304800"/>
          </a:xfrm>
        </p:grpSpPr>
        <p:sp>
          <p:nvSpPr>
            <p:cNvPr id="12" name="Google Shape;12;p1"/>
            <p:cNvSpPr txBox="1"/>
            <p:nvPr/>
          </p:nvSpPr>
          <p:spPr>
            <a:xfrm>
              <a:off x="457200" y="5410200"/>
              <a:ext cx="8382000" cy="304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 txBox="1"/>
            <p:nvPr/>
          </p:nvSpPr>
          <p:spPr>
            <a:xfrm>
              <a:off x="457200" y="5410200"/>
              <a:ext cx="8364537" cy="2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6666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© Tan,Steinbach, Kumar 	    	Introduction to Data Mining        		      4/18/2004               </a:t>
              </a:r>
              <a:fld id="{00000000-1234-1234-1234-123412341234}" type="slidenum"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381000" y="152400"/>
            <a:ext cx="8280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411162" y="1143000"/>
            <a:ext cx="8318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grpSp>
        <p:nvGrpSpPr>
          <p:cNvPr id="59" name="Google Shape;59;p15"/>
          <p:cNvGrpSpPr/>
          <p:nvPr/>
        </p:nvGrpSpPr>
        <p:grpSpPr>
          <a:xfrm>
            <a:off x="304790" y="838208"/>
            <a:ext cx="8534210" cy="152391"/>
            <a:chOff x="419100" y="1250950"/>
            <a:chExt cx="8305800" cy="196837"/>
          </a:xfrm>
        </p:grpSpPr>
        <p:sp>
          <p:nvSpPr>
            <p:cNvPr id="60" name="Google Shape;60;p15"/>
            <p:cNvSpPr txBox="1"/>
            <p:nvPr/>
          </p:nvSpPr>
          <p:spPr>
            <a:xfrm>
              <a:off x="419100" y="1250950"/>
              <a:ext cx="8305800" cy="96900"/>
            </a:xfrm>
            <a:prstGeom prst="rect">
              <a:avLst/>
            </a:prstGeom>
            <a:gradFill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5"/>
            <p:cNvSpPr txBox="1"/>
            <p:nvPr/>
          </p:nvSpPr>
          <p:spPr>
            <a:xfrm>
              <a:off x="419100" y="1398587"/>
              <a:ext cx="8305800" cy="49200"/>
            </a:xfrm>
            <a:prstGeom prst="rect">
              <a:avLst/>
            </a:prstGeom>
            <a:gradFill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62;p15"/>
          <p:cNvGrpSpPr/>
          <p:nvPr/>
        </p:nvGrpSpPr>
        <p:grpSpPr>
          <a:xfrm>
            <a:off x="381000" y="6400800"/>
            <a:ext cx="8382000" cy="304800"/>
            <a:chOff x="457200" y="5410200"/>
            <a:chExt cx="8382000" cy="304800"/>
          </a:xfrm>
        </p:grpSpPr>
        <p:sp>
          <p:nvSpPr>
            <p:cNvPr id="63" name="Google Shape;63;p15"/>
            <p:cNvSpPr txBox="1"/>
            <p:nvPr/>
          </p:nvSpPr>
          <p:spPr>
            <a:xfrm>
              <a:off x="457200" y="5410200"/>
              <a:ext cx="8382000" cy="304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5"/>
            <p:cNvSpPr txBox="1"/>
            <p:nvPr/>
          </p:nvSpPr>
          <p:spPr>
            <a:xfrm>
              <a:off x="457200" y="5410200"/>
              <a:ext cx="8364600" cy="2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6666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© Tan,Steinbach, Kumar 	    	Introduction to Data Mining        		      4/18/2004               </a:t>
              </a:r>
              <a:fld id="{00000000-1234-1234-1234-123412341234}" type="slidenum"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8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Association Rule Mining - III</a:t>
            </a:r>
            <a:endParaRPr/>
          </a:p>
        </p:txBody>
      </p:sp>
      <p:sp>
        <p:nvSpPr>
          <p:cNvPr id="110" name="Google Shape;110;p2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</a:t>
            </a:r>
            <a:endParaRPr/>
          </a:p>
        </p:txBody>
      </p:sp>
      <p:sp>
        <p:nvSpPr>
          <p:cNvPr id="111" name="Google Shape;111;p28"/>
          <p:cNvSpPr txBox="1"/>
          <p:nvPr/>
        </p:nvSpPr>
        <p:spPr>
          <a:xfrm>
            <a:off x="0" y="6324600"/>
            <a:ext cx="9144000" cy="609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5656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Designing snippets\MSc Logs\ITU\TA\ITU-Lahore-Punjab.jpg" id="112" name="Google Shape;112;p28"/>
          <p:cNvPicPr preferRelativeResize="0"/>
          <p:nvPr/>
        </p:nvPicPr>
        <p:blipFill rotWithShape="1">
          <a:blip r:embed="rId3">
            <a:alphaModFix/>
          </a:blip>
          <a:srcRect b="5488" l="0" r="61473" t="1488"/>
          <a:stretch/>
        </p:blipFill>
        <p:spPr>
          <a:xfrm>
            <a:off x="4419600" y="6324600"/>
            <a:ext cx="352425" cy="43973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8"/>
          <p:cNvSpPr txBox="1"/>
          <p:nvPr/>
        </p:nvSpPr>
        <p:spPr>
          <a:xfrm>
            <a:off x="4741862" y="6397625"/>
            <a:ext cx="44925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656"/>
              </a:buClr>
              <a:buSzPts val="1400"/>
              <a:buFont typeface="Verdana"/>
              <a:buNone/>
            </a:pPr>
            <a:r>
              <a:rPr b="1" i="0" lang="en-US" sz="1400" u="none">
                <a:solidFill>
                  <a:srgbClr val="565656"/>
                </a:solidFill>
                <a:latin typeface="Verdana"/>
                <a:ea typeface="Verdana"/>
                <a:cs typeface="Verdana"/>
                <a:sym typeface="Verdana"/>
              </a:rPr>
              <a:t>INFORMATION TECHNOLOGY UNIVERSITY</a:t>
            </a:r>
            <a:endParaRPr/>
          </a:p>
        </p:txBody>
      </p:sp>
      <p:sp>
        <p:nvSpPr>
          <p:cNvPr id="114" name="Google Shape;114;p28"/>
          <p:cNvSpPr txBox="1"/>
          <p:nvPr/>
        </p:nvSpPr>
        <p:spPr>
          <a:xfrm>
            <a:off x="76200" y="6397625"/>
            <a:ext cx="23748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656"/>
              </a:buClr>
              <a:buSzPts val="1400"/>
              <a:buFont typeface="Verdana"/>
              <a:buNone/>
            </a:pPr>
            <a:r>
              <a:rPr b="1" i="0" lang="en-US" sz="1400" u="none">
                <a:solidFill>
                  <a:srgbClr val="565656"/>
                </a:solidFill>
                <a:latin typeface="Verdana"/>
                <a:ea typeface="Verdana"/>
                <a:cs typeface="Verdana"/>
                <a:sym typeface="Verdana"/>
              </a:rPr>
              <a:t>DR. FAISAL KAMIRAN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Drawback of Confidence</a:t>
            </a:r>
            <a:endParaRPr/>
          </a:p>
        </p:txBody>
      </p:sp>
      <p:graphicFrame>
        <p:nvGraphicFramePr>
          <p:cNvPr id="205" name="Google Shape;205;p37"/>
          <p:cNvGraphicFramePr/>
          <p:nvPr/>
        </p:nvGraphicFramePr>
        <p:xfrm>
          <a:off x="10668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{748976F6-EEC8-40AC-9892-A9138A4BF4FC}</a:tableStyleId>
              </a:tblPr>
              <a:tblGrid>
                <a:gridCol w="1009650"/>
                <a:gridCol w="1009650"/>
                <a:gridCol w="1009650"/>
                <a:gridCol w="1009650"/>
              </a:tblGrid>
              <a:tr h="782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Coffee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Coffee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Tea</a:t>
                      </a:r>
                      <a:endParaRPr/>
                    </a:p>
                  </a:txBody>
                  <a:tcPr marT="45725" marB="4572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Tea</a:t>
                      </a:r>
                      <a:endParaRPr/>
                    </a:p>
                  </a:txBody>
                  <a:tcPr marT="45725" marB="4572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75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90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6" name="Google Shape;206;p37"/>
          <p:cNvCxnSpPr/>
          <p:nvPr/>
        </p:nvCxnSpPr>
        <p:spPr>
          <a:xfrm>
            <a:off x="3200400" y="1600200"/>
            <a:ext cx="762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7" name="Google Shape;207;p37"/>
          <p:cNvCxnSpPr/>
          <p:nvPr/>
        </p:nvCxnSpPr>
        <p:spPr>
          <a:xfrm>
            <a:off x="1371600" y="2438400"/>
            <a:ext cx="38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08" name="Google Shape;208;p37"/>
          <p:cNvGrpSpPr/>
          <p:nvPr/>
        </p:nvGrpSpPr>
        <p:grpSpPr>
          <a:xfrm>
            <a:off x="685800" y="3444875"/>
            <a:ext cx="7391400" cy="2678112"/>
            <a:chOff x="685800" y="3444875"/>
            <a:chExt cx="7391400" cy="2678112"/>
          </a:xfrm>
        </p:grpSpPr>
        <p:sp>
          <p:nvSpPr>
            <p:cNvPr id="209" name="Google Shape;209;p37"/>
            <p:cNvSpPr txBox="1"/>
            <p:nvPr/>
          </p:nvSpPr>
          <p:spPr>
            <a:xfrm>
              <a:off x="685800" y="3444875"/>
              <a:ext cx="7391400" cy="2678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         </a:t>
              </a:r>
              <a:r>
                <a:rPr b="0" i="0" lang="en-US" sz="2400" u="none">
                  <a:solidFill>
                    <a:srgbClr val="CC3300"/>
                  </a:solidFill>
                  <a:latin typeface="Tahoma"/>
                  <a:ea typeface="Tahoma"/>
                  <a:cs typeface="Tahoma"/>
                  <a:sym typeface="Tahoma"/>
                </a:rPr>
                <a:t>Association Rule: Tea → Coffee</a:t>
              </a:r>
              <a:br>
                <a:rPr b="0" i="0" lang="en-US" sz="2400" u="none">
                  <a:solidFill>
                    <a:srgbClr val="CC3300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endParaRPr b="0" i="0" sz="2400" u="none">
                <a:solidFill>
                  <a:srgbClr val="CC3300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-127000" lvl="0" marL="0" marR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Confidence= P(Coffee|Tea) = </a:t>
              </a:r>
              <a:r>
                <a:rPr b="0" i="0" lang="en-US" sz="2000" u="non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0.75</a:t>
              </a:r>
              <a:endParaRPr/>
            </a:p>
            <a:p>
              <a:pPr indent="-127000" lvl="0" marL="0" marR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but P(Coffee) = </a:t>
              </a:r>
              <a:r>
                <a:rPr b="0" i="0" lang="en-US" sz="2000" u="non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0.9</a:t>
              </a:r>
              <a:endParaRPr/>
            </a:p>
            <a:p>
              <a:pPr indent="-127000" lvl="0" marL="0" marR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Although confidence is high, rule is misleading</a:t>
              </a:r>
              <a:endParaRPr/>
            </a:p>
            <a:p>
              <a:pPr indent="-127000" lvl="0" marL="0" marR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P(Coffee|Tea) = 0.9375</a:t>
              </a:r>
              <a:endParaRPr/>
            </a:p>
          </p:txBody>
        </p:sp>
        <p:cxnSp>
          <p:nvCxnSpPr>
            <p:cNvPr id="210" name="Google Shape;210;p37"/>
            <p:cNvCxnSpPr/>
            <p:nvPr/>
          </p:nvCxnSpPr>
          <p:spPr>
            <a:xfrm>
              <a:off x="2209800" y="5715000"/>
              <a:ext cx="3048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11" name="Google Shape;211;p37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  <p:sp>
        <p:nvSpPr>
          <p:cNvPr id="212" name="Google Shape;212;p37"/>
          <p:cNvSpPr txBox="1"/>
          <p:nvPr/>
        </p:nvSpPr>
        <p:spPr>
          <a:xfrm>
            <a:off x="4191000" y="4191000"/>
            <a:ext cx="990600" cy="60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7"/>
          <p:cNvSpPr txBox="1"/>
          <p:nvPr/>
        </p:nvSpPr>
        <p:spPr>
          <a:xfrm>
            <a:off x="2667000" y="4724400"/>
            <a:ext cx="990600" cy="60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7"/>
          <p:cNvSpPr txBox="1"/>
          <p:nvPr/>
        </p:nvSpPr>
        <p:spPr>
          <a:xfrm>
            <a:off x="2879725" y="5638800"/>
            <a:ext cx="990600" cy="60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Statistical-based Measures</a:t>
            </a:r>
            <a:endParaRPr/>
          </a:p>
        </p:txBody>
      </p:sp>
      <p:sp>
        <p:nvSpPr>
          <p:cNvPr id="220" name="Google Shape;220;p38"/>
          <p:cNvSpPr txBox="1"/>
          <p:nvPr>
            <p:ph idx="1" type="body"/>
          </p:nvPr>
        </p:nvSpPr>
        <p:spPr>
          <a:xfrm>
            <a:off x="381000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Measures that take into account statistical dependence</a:t>
            </a:r>
            <a:endParaRPr/>
          </a:p>
        </p:txBody>
      </p:sp>
      <p:pic>
        <p:nvPicPr>
          <p:cNvPr id="221" name="Google Shape;22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2475" y="3113087"/>
            <a:ext cx="2405062" cy="215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8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Lift/Interest</a:t>
            </a:r>
            <a:endParaRPr/>
          </a:p>
        </p:txBody>
      </p:sp>
      <p:graphicFrame>
        <p:nvGraphicFramePr>
          <p:cNvPr id="228" name="Google Shape;228;p39"/>
          <p:cNvGraphicFramePr/>
          <p:nvPr/>
        </p:nvGraphicFramePr>
        <p:xfrm>
          <a:off x="10668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{748976F6-EEC8-40AC-9892-A9138A4BF4FC}</a:tableStyleId>
              </a:tblPr>
              <a:tblGrid>
                <a:gridCol w="1009650"/>
                <a:gridCol w="1009650"/>
                <a:gridCol w="1009650"/>
                <a:gridCol w="1009650"/>
              </a:tblGrid>
              <a:tr h="782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Coffee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Coffee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Tea</a:t>
                      </a:r>
                      <a:endParaRPr/>
                    </a:p>
                  </a:txBody>
                  <a:tcPr marT="45725" marB="4572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Tea</a:t>
                      </a:r>
                      <a:endParaRPr/>
                    </a:p>
                  </a:txBody>
                  <a:tcPr marT="45725" marB="4572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75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90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9" name="Google Shape;229;p39"/>
          <p:cNvCxnSpPr/>
          <p:nvPr/>
        </p:nvCxnSpPr>
        <p:spPr>
          <a:xfrm>
            <a:off x="3200400" y="1600200"/>
            <a:ext cx="762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0" name="Google Shape;230;p39"/>
          <p:cNvCxnSpPr/>
          <p:nvPr/>
        </p:nvCxnSpPr>
        <p:spPr>
          <a:xfrm>
            <a:off x="1371600" y="2438400"/>
            <a:ext cx="38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1" name="Google Shape;231;p39"/>
          <p:cNvSpPr txBox="1"/>
          <p:nvPr/>
        </p:nvSpPr>
        <p:spPr>
          <a:xfrm>
            <a:off x="685800" y="3444875"/>
            <a:ext cx="8077200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</a:t>
            </a:r>
            <a:r>
              <a:rPr b="0" i="0" lang="en-US" sz="2400" u="none">
                <a:solidFill>
                  <a:srgbClr val="CC3300"/>
                </a:solidFill>
                <a:latin typeface="Tahoma"/>
                <a:ea typeface="Tahoma"/>
                <a:cs typeface="Tahoma"/>
                <a:sym typeface="Tahoma"/>
              </a:rPr>
              <a:t>Association Rule: Tea → Coffee</a:t>
            </a:r>
            <a:br>
              <a:rPr b="0" i="0" lang="en-US" sz="2400" u="none">
                <a:solidFill>
                  <a:srgbClr val="CC3300"/>
                </a:solidFill>
                <a:latin typeface="Tahoma"/>
                <a:ea typeface="Tahoma"/>
                <a:cs typeface="Tahoma"/>
                <a:sym typeface="Tahoma"/>
              </a:rPr>
            </a:br>
            <a:endParaRPr b="0" i="0" sz="2400" u="none">
              <a:solidFill>
                <a:srgbClr val="CC33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Confidence= P(Coffee|Tea) = </a:t>
            </a: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0.75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but P(Coffee) = </a:t>
            </a: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0.9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⇒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Lift = 0.75/0.9= 0.8333 (&lt; 1, therefore is negatively associated)</a:t>
            </a:r>
            <a:endParaRPr/>
          </a:p>
        </p:txBody>
      </p:sp>
      <p:sp>
        <p:nvSpPr>
          <p:cNvPr id="232" name="Google Shape;232;p39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Sequence Data</a:t>
            </a:r>
            <a:endParaRPr/>
          </a:p>
        </p:txBody>
      </p:sp>
      <p:cxnSp>
        <p:nvCxnSpPr>
          <p:cNvPr id="238" name="Google Shape;238;p40"/>
          <p:cNvCxnSpPr/>
          <p:nvPr/>
        </p:nvCxnSpPr>
        <p:spPr>
          <a:xfrm>
            <a:off x="3581400" y="3581400"/>
            <a:ext cx="533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239" name="Google Shape;239;p40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9700" y="1206500"/>
            <a:ext cx="4954200" cy="4962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" name="Google Shape;240;p40"/>
          <p:cNvGrpSpPr/>
          <p:nvPr/>
        </p:nvGrpSpPr>
        <p:grpSpPr>
          <a:xfrm>
            <a:off x="229845" y="2590773"/>
            <a:ext cx="3276661" cy="2393930"/>
            <a:chOff x="304800" y="2971800"/>
            <a:chExt cx="3124200" cy="2160587"/>
          </a:xfrm>
        </p:grpSpPr>
        <p:sp>
          <p:nvSpPr>
            <p:cNvPr id="241" name="Google Shape;241;p40"/>
            <p:cNvSpPr/>
            <p:nvPr/>
          </p:nvSpPr>
          <p:spPr>
            <a:xfrm>
              <a:off x="304800" y="2971800"/>
              <a:ext cx="3124200" cy="2160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0"/>
            <p:cNvSpPr txBox="1"/>
            <p:nvPr/>
          </p:nvSpPr>
          <p:spPr>
            <a:xfrm>
              <a:off x="314325" y="2981325"/>
              <a:ext cx="3105150" cy="23971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0"/>
            <p:cNvSpPr txBox="1"/>
            <p:nvPr/>
          </p:nvSpPr>
          <p:spPr>
            <a:xfrm>
              <a:off x="496887" y="2982912"/>
              <a:ext cx="592137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Object</a:t>
              </a:r>
              <a:endParaRPr/>
            </a:p>
          </p:txBody>
        </p:sp>
        <p:sp>
          <p:nvSpPr>
            <p:cNvPr id="244" name="Google Shape;244;p40"/>
            <p:cNvSpPr txBox="1"/>
            <p:nvPr/>
          </p:nvSpPr>
          <p:spPr>
            <a:xfrm>
              <a:off x="1336675" y="2982912"/>
              <a:ext cx="1006475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Timestamp</a:t>
              </a:r>
              <a:endParaRPr/>
            </a:p>
          </p:txBody>
        </p:sp>
        <p:sp>
          <p:nvSpPr>
            <p:cNvPr id="245" name="Google Shape;245;p40"/>
            <p:cNvSpPr txBox="1"/>
            <p:nvPr/>
          </p:nvSpPr>
          <p:spPr>
            <a:xfrm>
              <a:off x="2609850" y="2982912"/>
              <a:ext cx="625475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Events</a:t>
              </a:r>
              <a:endParaRPr/>
            </a:p>
          </p:txBody>
        </p:sp>
        <p:sp>
          <p:nvSpPr>
            <p:cNvPr id="246" name="Google Shape;246;p40"/>
            <p:cNvSpPr txBox="1"/>
            <p:nvPr/>
          </p:nvSpPr>
          <p:spPr>
            <a:xfrm>
              <a:off x="731837" y="3227387"/>
              <a:ext cx="1270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247" name="Google Shape;247;p40"/>
            <p:cNvSpPr txBox="1"/>
            <p:nvPr/>
          </p:nvSpPr>
          <p:spPr>
            <a:xfrm>
              <a:off x="1738312" y="3227387"/>
              <a:ext cx="212725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248" name="Google Shape;248;p40"/>
            <p:cNvSpPr txBox="1"/>
            <p:nvPr/>
          </p:nvSpPr>
          <p:spPr>
            <a:xfrm>
              <a:off x="2452687" y="3227387"/>
              <a:ext cx="528637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2, 3, 5</a:t>
              </a:r>
              <a:endParaRPr/>
            </a:p>
          </p:txBody>
        </p:sp>
        <p:sp>
          <p:nvSpPr>
            <p:cNvPr id="249" name="Google Shape;249;p40"/>
            <p:cNvSpPr txBox="1"/>
            <p:nvPr/>
          </p:nvSpPr>
          <p:spPr>
            <a:xfrm>
              <a:off x="731837" y="3465512"/>
              <a:ext cx="1270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250" name="Google Shape;250;p40"/>
            <p:cNvSpPr txBox="1"/>
            <p:nvPr/>
          </p:nvSpPr>
          <p:spPr>
            <a:xfrm>
              <a:off x="1738312" y="3465512"/>
              <a:ext cx="212725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20</a:t>
              </a:r>
              <a:endParaRPr/>
            </a:p>
          </p:txBody>
        </p:sp>
        <p:sp>
          <p:nvSpPr>
            <p:cNvPr id="251" name="Google Shape;251;p40"/>
            <p:cNvSpPr txBox="1"/>
            <p:nvPr/>
          </p:nvSpPr>
          <p:spPr>
            <a:xfrm>
              <a:off x="2452687" y="3465512"/>
              <a:ext cx="3175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6, 1</a:t>
              </a:r>
              <a:endParaRPr/>
            </a:p>
          </p:txBody>
        </p:sp>
        <p:sp>
          <p:nvSpPr>
            <p:cNvPr id="252" name="Google Shape;252;p40"/>
            <p:cNvSpPr txBox="1"/>
            <p:nvPr/>
          </p:nvSpPr>
          <p:spPr>
            <a:xfrm>
              <a:off x="731837" y="3703637"/>
              <a:ext cx="1270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253" name="Google Shape;253;p40"/>
            <p:cNvSpPr txBox="1"/>
            <p:nvPr/>
          </p:nvSpPr>
          <p:spPr>
            <a:xfrm>
              <a:off x="1738312" y="3703637"/>
              <a:ext cx="212725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/>
            </a:p>
          </p:txBody>
        </p:sp>
        <p:sp>
          <p:nvSpPr>
            <p:cNvPr id="254" name="Google Shape;254;p40"/>
            <p:cNvSpPr txBox="1"/>
            <p:nvPr/>
          </p:nvSpPr>
          <p:spPr>
            <a:xfrm>
              <a:off x="2452687" y="3703637"/>
              <a:ext cx="106362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55" name="Google Shape;255;p40"/>
            <p:cNvSpPr txBox="1"/>
            <p:nvPr/>
          </p:nvSpPr>
          <p:spPr>
            <a:xfrm>
              <a:off x="731837" y="3941762"/>
              <a:ext cx="1270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256" name="Google Shape;256;p40"/>
            <p:cNvSpPr txBox="1"/>
            <p:nvPr/>
          </p:nvSpPr>
          <p:spPr>
            <a:xfrm>
              <a:off x="1738312" y="3941762"/>
              <a:ext cx="212725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  <p:sp>
          <p:nvSpPr>
            <p:cNvPr id="257" name="Google Shape;257;p40"/>
            <p:cNvSpPr txBox="1"/>
            <p:nvPr/>
          </p:nvSpPr>
          <p:spPr>
            <a:xfrm>
              <a:off x="2452687" y="3941762"/>
              <a:ext cx="528637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4, 5, 6</a:t>
              </a:r>
              <a:endParaRPr/>
            </a:p>
          </p:txBody>
        </p:sp>
        <p:sp>
          <p:nvSpPr>
            <p:cNvPr id="258" name="Google Shape;258;p40"/>
            <p:cNvSpPr txBox="1"/>
            <p:nvPr/>
          </p:nvSpPr>
          <p:spPr>
            <a:xfrm>
              <a:off x="731837" y="4178300"/>
              <a:ext cx="1270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259" name="Google Shape;259;p40"/>
            <p:cNvSpPr txBox="1"/>
            <p:nvPr/>
          </p:nvSpPr>
          <p:spPr>
            <a:xfrm>
              <a:off x="1738312" y="4178300"/>
              <a:ext cx="212725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/>
            </a:p>
          </p:txBody>
        </p:sp>
        <p:sp>
          <p:nvSpPr>
            <p:cNvPr id="260" name="Google Shape;260;p40"/>
            <p:cNvSpPr txBox="1"/>
            <p:nvPr/>
          </p:nvSpPr>
          <p:spPr>
            <a:xfrm>
              <a:off x="2452687" y="4178300"/>
              <a:ext cx="106362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61" name="Google Shape;261;p40"/>
            <p:cNvSpPr txBox="1"/>
            <p:nvPr/>
          </p:nvSpPr>
          <p:spPr>
            <a:xfrm>
              <a:off x="731837" y="4416425"/>
              <a:ext cx="1270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262" name="Google Shape;262;p40"/>
            <p:cNvSpPr txBox="1"/>
            <p:nvPr/>
          </p:nvSpPr>
          <p:spPr>
            <a:xfrm>
              <a:off x="1738312" y="4416425"/>
              <a:ext cx="212725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21</a:t>
              </a:r>
              <a:endParaRPr/>
            </a:p>
          </p:txBody>
        </p:sp>
        <p:sp>
          <p:nvSpPr>
            <p:cNvPr id="263" name="Google Shape;263;p40"/>
            <p:cNvSpPr txBox="1"/>
            <p:nvPr/>
          </p:nvSpPr>
          <p:spPr>
            <a:xfrm>
              <a:off x="2452687" y="4416425"/>
              <a:ext cx="739775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7, 8, 1, 2</a:t>
              </a:r>
              <a:endParaRPr/>
            </a:p>
          </p:txBody>
        </p:sp>
        <p:sp>
          <p:nvSpPr>
            <p:cNvPr id="264" name="Google Shape;264;p40"/>
            <p:cNvSpPr txBox="1"/>
            <p:nvPr/>
          </p:nvSpPr>
          <p:spPr>
            <a:xfrm>
              <a:off x="731837" y="4654550"/>
              <a:ext cx="1270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265" name="Google Shape;265;p40"/>
            <p:cNvSpPr txBox="1"/>
            <p:nvPr/>
          </p:nvSpPr>
          <p:spPr>
            <a:xfrm>
              <a:off x="1738312" y="4654550"/>
              <a:ext cx="212725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28</a:t>
              </a:r>
              <a:endParaRPr/>
            </a:p>
          </p:txBody>
        </p:sp>
        <p:sp>
          <p:nvSpPr>
            <p:cNvPr id="266" name="Google Shape;266;p40"/>
            <p:cNvSpPr txBox="1"/>
            <p:nvPr/>
          </p:nvSpPr>
          <p:spPr>
            <a:xfrm>
              <a:off x="2452687" y="4654550"/>
              <a:ext cx="3175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1, 6</a:t>
              </a:r>
              <a:endParaRPr/>
            </a:p>
          </p:txBody>
        </p:sp>
        <p:sp>
          <p:nvSpPr>
            <p:cNvPr id="267" name="Google Shape;267;p40"/>
            <p:cNvSpPr txBox="1"/>
            <p:nvPr/>
          </p:nvSpPr>
          <p:spPr>
            <a:xfrm>
              <a:off x="725487" y="4892675"/>
              <a:ext cx="138112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268" name="Google Shape;268;p40"/>
            <p:cNvSpPr txBox="1"/>
            <p:nvPr/>
          </p:nvSpPr>
          <p:spPr>
            <a:xfrm>
              <a:off x="1738312" y="4892675"/>
              <a:ext cx="212725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269" name="Google Shape;269;p40"/>
            <p:cNvSpPr txBox="1"/>
            <p:nvPr/>
          </p:nvSpPr>
          <p:spPr>
            <a:xfrm>
              <a:off x="2452687" y="4892675"/>
              <a:ext cx="528637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1, 8, 7</a:t>
              </a:r>
              <a:endParaRPr/>
            </a:p>
          </p:txBody>
        </p:sp>
        <p:cxnSp>
          <p:nvCxnSpPr>
            <p:cNvPr id="270" name="Google Shape;270;p40"/>
            <p:cNvCxnSpPr/>
            <p:nvPr/>
          </p:nvCxnSpPr>
          <p:spPr>
            <a:xfrm>
              <a:off x="304800" y="2971800"/>
              <a:ext cx="1587" cy="2159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71" name="Google Shape;271;p40"/>
            <p:cNvSpPr txBox="1"/>
            <p:nvPr/>
          </p:nvSpPr>
          <p:spPr>
            <a:xfrm>
              <a:off x="304800" y="2971800"/>
              <a:ext cx="19050" cy="2159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2" name="Google Shape;272;p40"/>
            <p:cNvCxnSpPr/>
            <p:nvPr/>
          </p:nvCxnSpPr>
          <p:spPr>
            <a:xfrm>
              <a:off x="1249362" y="2990850"/>
              <a:ext cx="1587" cy="21399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73" name="Google Shape;273;p40"/>
            <p:cNvSpPr txBox="1"/>
            <p:nvPr/>
          </p:nvSpPr>
          <p:spPr>
            <a:xfrm>
              <a:off x="1249362" y="2990850"/>
              <a:ext cx="19050" cy="21399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4" name="Google Shape;274;p40"/>
            <p:cNvCxnSpPr/>
            <p:nvPr/>
          </p:nvCxnSpPr>
          <p:spPr>
            <a:xfrm>
              <a:off x="2406650" y="2990850"/>
              <a:ext cx="1587" cy="21399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75" name="Google Shape;275;p40"/>
            <p:cNvSpPr txBox="1"/>
            <p:nvPr/>
          </p:nvSpPr>
          <p:spPr>
            <a:xfrm>
              <a:off x="2406650" y="2990850"/>
              <a:ext cx="17462" cy="21399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6" name="Google Shape;276;p40"/>
            <p:cNvCxnSpPr/>
            <p:nvPr/>
          </p:nvCxnSpPr>
          <p:spPr>
            <a:xfrm>
              <a:off x="3408362" y="2990850"/>
              <a:ext cx="1587" cy="21399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77" name="Google Shape;277;p40"/>
            <p:cNvSpPr txBox="1"/>
            <p:nvPr/>
          </p:nvSpPr>
          <p:spPr>
            <a:xfrm>
              <a:off x="3408362" y="2990850"/>
              <a:ext cx="19050" cy="21399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8" name="Google Shape;278;p40"/>
            <p:cNvCxnSpPr/>
            <p:nvPr/>
          </p:nvCxnSpPr>
          <p:spPr>
            <a:xfrm>
              <a:off x="323850" y="2971800"/>
              <a:ext cx="3103562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79" name="Google Shape;279;p40"/>
            <p:cNvSpPr txBox="1"/>
            <p:nvPr/>
          </p:nvSpPr>
          <p:spPr>
            <a:xfrm>
              <a:off x="323850" y="2971800"/>
              <a:ext cx="3103562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0" name="Google Shape;280;p40"/>
            <p:cNvCxnSpPr/>
            <p:nvPr/>
          </p:nvCxnSpPr>
          <p:spPr>
            <a:xfrm>
              <a:off x="323850" y="3209925"/>
              <a:ext cx="3103562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81" name="Google Shape;281;p40"/>
            <p:cNvSpPr txBox="1"/>
            <p:nvPr/>
          </p:nvSpPr>
          <p:spPr>
            <a:xfrm>
              <a:off x="323850" y="3209925"/>
              <a:ext cx="3103562" cy="174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2" name="Google Shape;282;p40"/>
            <p:cNvCxnSpPr/>
            <p:nvPr/>
          </p:nvCxnSpPr>
          <p:spPr>
            <a:xfrm>
              <a:off x="323850" y="3448050"/>
              <a:ext cx="3103562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83" name="Google Shape;283;p40"/>
            <p:cNvSpPr txBox="1"/>
            <p:nvPr/>
          </p:nvSpPr>
          <p:spPr>
            <a:xfrm>
              <a:off x="323850" y="3448050"/>
              <a:ext cx="3103562" cy="174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4" name="Google Shape;284;p40"/>
            <p:cNvCxnSpPr/>
            <p:nvPr/>
          </p:nvCxnSpPr>
          <p:spPr>
            <a:xfrm>
              <a:off x="323850" y="3684587"/>
              <a:ext cx="3103562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85" name="Google Shape;285;p40"/>
            <p:cNvSpPr txBox="1"/>
            <p:nvPr/>
          </p:nvSpPr>
          <p:spPr>
            <a:xfrm>
              <a:off x="323850" y="3684587"/>
              <a:ext cx="3103562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6" name="Google Shape;286;p40"/>
            <p:cNvCxnSpPr/>
            <p:nvPr/>
          </p:nvCxnSpPr>
          <p:spPr>
            <a:xfrm>
              <a:off x="323850" y="3922712"/>
              <a:ext cx="3103562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87" name="Google Shape;287;p40"/>
            <p:cNvSpPr txBox="1"/>
            <p:nvPr/>
          </p:nvSpPr>
          <p:spPr>
            <a:xfrm>
              <a:off x="323850" y="3922712"/>
              <a:ext cx="3103562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8" name="Google Shape;288;p40"/>
            <p:cNvCxnSpPr/>
            <p:nvPr/>
          </p:nvCxnSpPr>
          <p:spPr>
            <a:xfrm>
              <a:off x="323850" y="4160837"/>
              <a:ext cx="3103562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89" name="Google Shape;289;p40"/>
            <p:cNvSpPr txBox="1"/>
            <p:nvPr/>
          </p:nvSpPr>
          <p:spPr>
            <a:xfrm>
              <a:off x="323850" y="4160837"/>
              <a:ext cx="3103562" cy="174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0" name="Google Shape;290;p40"/>
            <p:cNvCxnSpPr/>
            <p:nvPr/>
          </p:nvCxnSpPr>
          <p:spPr>
            <a:xfrm>
              <a:off x="323850" y="4398962"/>
              <a:ext cx="3103562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91" name="Google Shape;291;p40"/>
            <p:cNvSpPr txBox="1"/>
            <p:nvPr/>
          </p:nvSpPr>
          <p:spPr>
            <a:xfrm>
              <a:off x="323850" y="4398962"/>
              <a:ext cx="3103562" cy="174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2" name="Google Shape;292;p40"/>
            <p:cNvCxnSpPr/>
            <p:nvPr/>
          </p:nvCxnSpPr>
          <p:spPr>
            <a:xfrm>
              <a:off x="323850" y="4635500"/>
              <a:ext cx="3103562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93" name="Google Shape;293;p40"/>
            <p:cNvSpPr txBox="1"/>
            <p:nvPr/>
          </p:nvSpPr>
          <p:spPr>
            <a:xfrm>
              <a:off x="323850" y="4635500"/>
              <a:ext cx="3103562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4" name="Google Shape;294;p40"/>
            <p:cNvCxnSpPr/>
            <p:nvPr/>
          </p:nvCxnSpPr>
          <p:spPr>
            <a:xfrm>
              <a:off x="323850" y="4873625"/>
              <a:ext cx="3103562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95" name="Google Shape;295;p40"/>
            <p:cNvSpPr txBox="1"/>
            <p:nvPr/>
          </p:nvSpPr>
          <p:spPr>
            <a:xfrm>
              <a:off x="323850" y="4873625"/>
              <a:ext cx="3103562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6" name="Google Shape;296;p40"/>
            <p:cNvCxnSpPr/>
            <p:nvPr/>
          </p:nvCxnSpPr>
          <p:spPr>
            <a:xfrm>
              <a:off x="323850" y="5111750"/>
              <a:ext cx="3103562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97" name="Google Shape;297;p40"/>
            <p:cNvSpPr txBox="1"/>
            <p:nvPr/>
          </p:nvSpPr>
          <p:spPr>
            <a:xfrm>
              <a:off x="323850" y="5111750"/>
              <a:ext cx="3103562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p40"/>
          <p:cNvSpPr txBox="1"/>
          <p:nvPr/>
        </p:nvSpPr>
        <p:spPr>
          <a:xfrm>
            <a:off x="228600" y="2057400"/>
            <a:ext cx="2514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 Database:</a:t>
            </a:r>
            <a:endParaRPr/>
          </a:p>
        </p:txBody>
      </p:sp>
      <p:sp>
        <p:nvSpPr>
          <p:cNvPr id="299" name="Google Shape;299;p40"/>
          <p:cNvSpPr txBox="1"/>
          <p:nvPr/>
        </p:nvSpPr>
        <p:spPr>
          <a:xfrm>
            <a:off x="342900" y="6400800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Sequence Data</a:t>
            </a:r>
            <a:endParaRPr/>
          </a:p>
        </p:txBody>
      </p:sp>
      <p:graphicFrame>
        <p:nvGraphicFramePr>
          <p:cNvPr id="305" name="Google Shape;305;p41"/>
          <p:cNvGraphicFramePr/>
          <p:nvPr/>
        </p:nvGraphicFramePr>
        <p:xfrm>
          <a:off x="152400" y="111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{748976F6-EEC8-40AC-9892-A9138A4BF4FC}</a:tableStyleId>
              </a:tblPr>
              <a:tblGrid>
                <a:gridCol w="1447800"/>
                <a:gridCol w="2743200"/>
                <a:gridCol w="2514600"/>
                <a:gridCol w="2209800"/>
              </a:tblGrid>
              <a:tr h="701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Sequence Database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Sequence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Element (Transaction)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Event</a:t>
                      </a:r>
                      <a:b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(Item)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Purchase history of a given customer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set of items bought by a customer at time t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Books, diary products, CDs, etc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2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Web Data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Browsing activity of a particular Web visitor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collection of files viewed by a Web visitor after a single mouse click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Home page, index page, contact info, etc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7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Event data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History of events generated by a given sensor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Events triggered by a sensor at time t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Types of alarms generated by sensors 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0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Genome sequences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DNA sequence of a particular species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 element of the DNA sequence 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Bases A,T,G,C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06" name="Google Shape;306;p41"/>
          <p:cNvCxnSpPr/>
          <p:nvPr/>
        </p:nvCxnSpPr>
        <p:spPr>
          <a:xfrm>
            <a:off x="1828800" y="6172200"/>
            <a:ext cx="6324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07" name="Google Shape;307;p41"/>
          <p:cNvSpPr txBox="1"/>
          <p:nvPr/>
        </p:nvSpPr>
        <p:spPr>
          <a:xfrm>
            <a:off x="457200" y="5715000"/>
            <a:ext cx="15240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Sequence</a:t>
            </a:r>
            <a:endParaRPr/>
          </a:p>
        </p:txBody>
      </p:sp>
      <p:cxnSp>
        <p:nvCxnSpPr>
          <p:cNvPr id="308" name="Google Shape;308;p41"/>
          <p:cNvCxnSpPr/>
          <p:nvPr/>
        </p:nvCxnSpPr>
        <p:spPr>
          <a:xfrm>
            <a:off x="2286000" y="6096000"/>
            <a:ext cx="0" cy="76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9" name="Google Shape;309;p41"/>
          <p:cNvCxnSpPr/>
          <p:nvPr/>
        </p:nvCxnSpPr>
        <p:spPr>
          <a:xfrm>
            <a:off x="3048000" y="6096000"/>
            <a:ext cx="0" cy="76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0" name="Google Shape;310;p41"/>
          <p:cNvCxnSpPr/>
          <p:nvPr/>
        </p:nvCxnSpPr>
        <p:spPr>
          <a:xfrm>
            <a:off x="3810000" y="6096000"/>
            <a:ext cx="0" cy="76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1" name="Google Shape;311;p41"/>
          <p:cNvCxnSpPr/>
          <p:nvPr/>
        </p:nvCxnSpPr>
        <p:spPr>
          <a:xfrm>
            <a:off x="4572000" y="6096000"/>
            <a:ext cx="0" cy="76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2" name="Google Shape;312;p41"/>
          <p:cNvCxnSpPr/>
          <p:nvPr/>
        </p:nvCxnSpPr>
        <p:spPr>
          <a:xfrm>
            <a:off x="5334000" y="6172200"/>
            <a:ext cx="0" cy="76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3" name="Google Shape;313;p41"/>
          <p:cNvCxnSpPr/>
          <p:nvPr/>
        </p:nvCxnSpPr>
        <p:spPr>
          <a:xfrm>
            <a:off x="6096000" y="6096000"/>
            <a:ext cx="0" cy="76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4" name="Google Shape;314;p41"/>
          <p:cNvCxnSpPr/>
          <p:nvPr/>
        </p:nvCxnSpPr>
        <p:spPr>
          <a:xfrm>
            <a:off x="6858000" y="6096000"/>
            <a:ext cx="0" cy="76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5" name="Google Shape;315;p41"/>
          <p:cNvCxnSpPr/>
          <p:nvPr/>
        </p:nvCxnSpPr>
        <p:spPr>
          <a:xfrm>
            <a:off x="7620000" y="6096000"/>
            <a:ext cx="0" cy="76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6" name="Google Shape;316;p41"/>
          <p:cNvSpPr/>
          <p:nvPr/>
        </p:nvSpPr>
        <p:spPr>
          <a:xfrm>
            <a:off x="2819400" y="4797413"/>
            <a:ext cx="533400" cy="1146300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E1</a:t>
            </a:r>
            <a:b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E2</a:t>
            </a:r>
            <a:endParaRPr/>
          </a:p>
        </p:txBody>
      </p:sp>
      <p:sp>
        <p:nvSpPr>
          <p:cNvPr id="317" name="Google Shape;317;p41"/>
          <p:cNvSpPr/>
          <p:nvPr/>
        </p:nvSpPr>
        <p:spPr>
          <a:xfrm>
            <a:off x="3505200" y="4797300"/>
            <a:ext cx="533400" cy="1146300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E1</a:t>
            </a:r>
            <a:b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E3</a:t>
            </a:r>
            <a:endParaRPr/>
          </a:p>
        </p:txBody>
      </p:sp>
      <p:sp>
        <p:nvSpPr>
          <p:cNvPr id="318" name="Google Shape;318;p41"/>
          <p:cNvSpPr/>
          <p:nvPr/>
        </p:nvSpPr>
        <p:spPr>
          <a:xfrm>
            <a:off x="4267200" y="5105400"/>
            <a:ext cx="533400" cy="838200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E2</a:t>
            </a:r>
            <a:endParaRPr/>
          </a:p>
        </p:txBody>
      </p:sp>
      <p:sp>
        <p:nvSpPr>
          <p:cNvPr id="319" name="Google Shape;319;p41"/>
          <p:cNvSpPr/>
          <p:nvPr/>
        </p:nvSpPr>
        <p:spPr>
          <a:xfrm>
            <a:off x="6553200" y="4797300"/>
            <a:ext cx="533400" cy="1146300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E3</a:t>
            </a:r>
            <a:b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E4</a:t>
            </a:r>
            <a:endParaRPr/>
          </a:p>
        </p:txBody>
      </p:sp>
      <p:sp>
        <p:nvSpPr>
          <p:cNvPr id="320" name="Google Shape;320;p41"/>
          <p:cNvSpPr/>
          <p:nvPr/>
        </p:nvSpPr>
        <p:spPr>
          <a:xfrm>
            <a:off x="5791200" y="5121275"/>
            <a:ext cx="533400" cy="838200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E2</a:t>
            </a:r>
            <a:endParaRPr/>
          </a:p>
        </p:txBody>
      </p:sp>
      <p:cxnSp>
        <p:nvCxnSpPr>
          <p:cNvPr id="321" name="Google Shape;321;p41"/>
          <p:cNvCxnSpPr/>
          <p:nvPr/>
        </p:nvCxnSpPr>
        <p:spPr>
          <a:xfrm>
            <a:off x="2209800" y="4968875"/>
            <a:ext cx="762000" cy="152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22" name="Google Shape;322;p41"/>
          <p:cNvSpPr txBox="1"/>
          <p:nvPr/>
        </p:nvSpPr>
        <p:spPr>
          <a:xfrm>
            <a:off x="685800" y="4724400"/>
            <a:ext cx="18288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Element (Transaction)</a:t>
            </a:r>
            <a:endParaRPr/>
          </a:p>
        </p:txBody>
      </p:sp>
      <p:cxnSp>
        <p:nvCxnSpPr>
          <p:cNvPr id="323" name="Google Shape;323;p41"/>
          <p:cNvCxnSpPr/>
          <p:nvPr/>
        </p:nvCxnSpPr>
        <p:spPr>
          <a:xfrm flipH="1">
            <a:off x="6934200" y="5121275"/>
            <a:ext cx="53340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24" name="Google Shape;324;p41"/>
          <p:cNvSpPr txBox="1"/>
          <p:nvPr/>
        </p:nvSpPr>
        <p:spPr>
          <a:xfrm>
            <a:off x="7467600" y="4876800"/>
            <a:ext cx="990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Event </a:t>
            </a:r>
            <a:b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(Item)</a:t>
            </a:r>
            <a:endParaRPr/>
          </a:p>
        </p:txBody>
      </p:sp>
      <p:sp>
        <p:nvSpPr>
          <p:cNvPr id="325" name="Google Shape;325;p41"/>
          <p:cNvSpPr txBox="1"/>
          <p:nvPr/>
        </p:nvSpPr>
        <p:spPr>
          <a:xfrm>
            <a:off x="342900" y="6397625"/>
            <a:ext cx="8458200" cy="30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Formal Definition of a Sequence</a:t>
            </a:r>
            <a:endParaRPr/>
          </a:p>
        </p:txBody>
      </p:sp>
      <p:sp>
        <p:nvSpPr>
          <p:cNvPr id="331" name="Google Shape;331;p42"/>
          <p:cNvSpPr txBox="1"/>
          <p:nvPr>
            <p:ph idx="1" type="body"/>
          </p:nvPr>
        </p:nvSpPr>
        <p:spPr>
          <a:xfrm>
            <a:off x="374650" y="952500"/>
            <a:ext cx="8159700" cy="42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365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●"/>
            </a:pPr>
            <a:r>
              <a:rPr b="0" i="0" lang="en-US" sz="2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sequence is an ordered list of elements (transactions)</a:t>
            </a:r>
            <a:endParaRPr sz="2700"/>
          </a:p>
          <a:p>
            <a:pPr indent="-171450" lvl="4" marL="205740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2400"/>
              <a:buNone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s = &lt; 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baseline="-2500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baseline="-2500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</a:t>
            </a:r>
            <a:r>
              <a:rPr b="0" baseline="-2500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… &gt;</a:t>
            </a:r>
            <a:endParaRPr b="0" i="0" sz="2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4" marL="205740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1" marL="74295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0C7B9C"/>
              </a:buClr>
              <a:buSzPts val="2300"/>
              <a:buFont typeface="Arial"/>
              <a:buChar char="–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element contains a collection of events (items)</a:t>
            </a:r>
            <a:endParaRPr sz="2300"/>
          </a:p>
          <a:p>
            <a:pPr indent="-171450" lvl="4" marL="205740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2400"/>
              <a:buNone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e</a:t>
            </a:r>
            <a:r>
              <a:rPr b="0" baseline="-2500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{i</a:t>
            </a:r>
            <a:r>
              <a:rPr b="0" baseline="-2500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</a:t>
            </a:r>
            <a:r>
              <a:rPr b="0" baseline="-2500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…, i</a:t>
            </a:r>
            <a:r>
              <a:rPr b="0" baseline="-2500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00"/>
          </a:p>
          <a:p>
            <a:pPr indent="-171450" lvl="4" marL="205740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1" marL="74295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0C7B9C"/>
              </a:buClr>
              <a:buSzPts val="2300"/>
              <a:buFont typeface="Arial"/>
              <a:buChar char="–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element is attributed to a specific time or location</a:t>
            </a:r>
            <a:endParaRPr sz="2300"/>
          </a:p>
          <a:p>
            <a:pPr indent="-177800" lvl="4" marL="20574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t/>
            </a:r>
            <a:endParaRPr b="0" i="0" sz="7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●"/>
            </a:pPr>
            <a:r>
              <a:rPr b="0" i="0" lang="en-US" sz="2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Length of a sequence, |s|, is given by the number of elements of the sequence</a:t>
            </a:r>
            <a:endParaRPr sz="2700"/>
          </a:p>
          <a:p>
            <a:pPr indent="-177800" lvl="4" marL="20574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t/>
            </a:r>
            <a:endParaRPr b="0" i="0" sz="7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●"/>
            </a:pPr>
            <a:r>
              <a:rPr b="0" i="0" lang="en-US" sz="2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k-sequence is a sequence that contains k events (items)</a:t>
            </a:r>
            <a:endParaRPr sz="2700"/>
          </a:p>
        </p:txBody>
      </p:sp>
      <p:sp>
        <p:nvSpPr>
          <p:cNvPr id="332" name="Google Shape;332;p42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Examples of Sequence</a:t>
            </a:r>
            <a:endParaRPr/>
          </a:p>
        </p:txBody>
      </p:sp>
      <p:sp>
        <p:nvSpPr>
          <p:cNvPr id="338" name="Google Shape;338;p43"/>
          <p:cNvSpPr txBox="1"/>
          <p:nvPr>
            <p:ph idx="1" type="body"/>
          </p:nvPr>
        </p:nvSpPr>
        <p:spPr>
          <a:xfrm>
            <a:off x="411162" y="1143000"/>
            <a:ext cx="8428037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sequence: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&lt; {Homepage}  {Electronics}  {Digital Cameras}  {Canon Digital Camera} {Shopping Cart}  {Order Confirmation}  {Return to Shopping} &gt;</a:t>
            </a:r>
            <a:endParaRPr/>
          </a:p>
          <a:p>
            <a:pPr indent="-279400" lvl="1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C7B9C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 of books checked out at a library: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&lt;{Fellowship of the Ring} {The Two Towers}  {Return of the King}&gt;</a:t>
            </a:r>
            <a:endParaRPr/>
          </a:p>
        </p:txBody>
      </p:sp>
      <p:sp>
        <p:nvSpPr>
          <p:cNvPr id="339" name="Google Shape;339;p43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Formal Definition of a Subsequence</a:t>
            </a:r>
            <a:endParaRPr/>
          </a:p>
        </p:txBody>
      </p:sp>
      <p:sp>
        <p:nvSpPr>
          <p:cNvPr id="345" name="Google Shape;345;p44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8575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700"/>
              <a:buFont typeface="Arial"/>
              <a:buChar char="●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sequence &lt;a</a:t>
            </a:r>
            <a:r>
              <a:rPr b="0" baseline="-2500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 a</a:t>
            </a:r>
            <a:r>
              <a:rPr b="0" baseline="-2500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is contained in another sequence &lt;b</a:t>
            </a:r>
            <a:r>
              <a:rPr b="0" baseline="-2500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-2500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 b</a:t>
            </a:r>
            <a:r>
              <a:rPr b="0" baseline="-2500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(m ≥ n) if there exist integers </a:t>
            </a:r>
            <a:b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i</a:t>
            </a:r>
            <a:r>
              <a:rPr b="0" baseline="-2500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… &lt; i</a:t>
            </a:r>
            <a:r>
              <a:rPr b="0" baseline="-2500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such that a</a:t>
            </a:r>
            <a:r>
              <a:rPr b="0" baseline="-2500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⊆ b</a:t>
            </a:r>
            <a:r>
              <a:rPr b="0" baseline="-2500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i1 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0" baseline="-2500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⊆ b</a:t>
            </a:r>
            <a:r>
              <a:rPr b="0" baseline="-2500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i1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…, a</a:t>
            </a:r>
            <a:r>
              <a:rPr b="0" baseline="-2500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⊆ b</a:t>
            </a:r>
            <a:r>
              <a:rPr b="0" baseline="-2500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700"/>
          </a:p>
          <a:p>
            <a:pPr indent="-1778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700"/>
              <a:buFont typeface="Arial"/>
              <a:buChar char="●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support of a subsequence w is defined as the fraction of data sequences that contain w</a:t>
            </a:r>
            <a:endParaRPr sz="2700"/>
          </a:p>
          <a:p>
            <a:pPr indent="-28575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700"/>
              <a:buFont typeface="Arial"/>
              <a:buChar char="●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sequential pattern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frequent subsequence (i.e., a subsequence whose support is ≥ </a:t>
            </a:r>
            <a:r>
              <a:rPr b="0" i="1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minsup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700"/>
          </a:p>
        </p:txBody>
      </p:sp>
      <p:graphicFrame>
        <p:nvGraphicFramePr>
          <p:cNvPr id="346" name="Google Shape;346;p44"/>
          <p:cNvGraphicFramePr/>
          <p:nvPr/>
        </p:nvGraphicFramePr>
        <p:xfrm>
          <a:off x="304800" y="24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{748976F6-EEC8-40AC-9892-A9138A4BF4FC}</a:tableStyleId>
              </a:tblPr>
              <a:tblGrid>
                <a:gridCol w="3248025"/>
                <a:gridCol w="3248025"/>
                <a:gridCol w="2038350"/>
              </a:tblGrid>
              <a:tr h="47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sequence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Subsequence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Contain?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 {2,4} {3,5,6} {8} &gt;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 {2} {3,5} &gt;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 {1,2} {3,4} &gt; 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 {1} {2} &gt;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 {2,4} {2,4} {2,5} &gt;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 {2} {4} &gt;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7" name="Google Shape;347;p44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Sequential Pattern Mining: Definition</a:t>
            </a:r>
            <a:endParaRPr/>
          </a:p>
        </p:txBody>
      </p:sp>
      <p:sp>
        <p:nvSpPr>
          <p:cNvPr id="353" name="Google Shape;353;p45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Given: 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database of sequences 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user-specified minimum support threshold,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minsup</a:t>
            </a:r>
            <a:endParaRPr/>
          </a:p>
          <a:p>
            <a:pPr indent="-15875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Task: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all subsequences with support ≥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minsup</a:t>
            </a:r>
            <a:endParaRPr/>
          </a:p>
        </p:txBody>
      </p:sp>
      <p:sp>
        <p:nvSpPr>
          <p:cNvPr id="354" name="Google Shape;354;p45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Sequential Pattern Mining: Challenge</a:t>
            </a:r>
            <a:endParaRPr/>
          </a:p>
        </p:txBody>
      </p:sp>
      <p:sp>
        <p:nvSpPr>
          <p:cNvPr id="360" name="Google Shape;360;p46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 sequence:   &lt;{a b} {c d e} {f} {g h i}&gt;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of subsequences: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&lt;{a} {c d} {f} {g} &gt;, &lt; {c d e} &gt;, &lt; {b} {g} &gt;, etc.</a:t>
            </a:r>
            <a:endParaRPr/>
          </a:p>
          <a:p>
            <a:pPr indent="-177800" lvl="4" marL="2057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k-subsequences can be extracted from a given n-sequence?</a:t>
            </a:r>
            <a:endParaRPr/>
          </a:p>
          <a:p>
            <a:pPr indent="-177800" lvl="4" marL="2057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&lt;{a  b} {c d  e} {f} {g h  i}&gt;  n = 9</a:t>
            </a:r>
            <a:endParaRPr/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k=4:        Y _    _ Y Y   _  _  _ Y</a:t>
            </a:r>
            <a:endParaRPr/>
          </a:p>
          <a:p>
            <a:pPr indent="-292100" lvl="0" marL="2921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&lt;{a}         {d e}             {i}&gt;   </a:t>
            </a:r>
            <a:endParaRPr/>
          </a:p>
        </p:txBody>
      </p:sp>
      <p:cxnSp>
        <p:nvCxnSpPr>
          <p:cNvPr id="361" name="Google Shape;361;p46"/>
          <p:cNvCxnSpPr/>
          <p:nvPr/>
        </p:nvCxnSpPr>
        <p:spPr>
          <a:xfrm>
            <a:off x="2362200" y="4343400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62" name="Google Shape;362;p46"/>
          <p:cNvCxnSpPr/>
          <p:nvPr/>
        </p:nvCxnSpPr>
        <p:spPr>
          <a:xfrm>
            <a:off x="2743200" y="4343400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63" name="Google Shape;363;p46"/>
          <p:cNvCxnSpPr/>
          <p:nvPr/>
        </p:nvCxnSpPr>
        <p:spPr>
          <a:xfrm>
            <a:off x="3276600" y="4343400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64" name="Google Shape;364;p46"/>
          <p:cNvCxnSpPr/>
          <p:nvPr/>
        </p:nvCxnSpPr>
        <p:spPr>
          <a:xfrm>
            <a:off x="3581400" y="4343400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65" name="Google Shape;365;p46"/>
          <p:cNvCxnSpPr/>
          <p:nvPr/>
        </p:nvCxnSpPr>
        <p:spPr>
          <a:xfrm>
            <a:off x="3962400" y="4343400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66" name="Google Shape;366;p46"/>
          <p:cNvCxnSpPr/>
          <p:nvPr/>
        </p:nvCxnSpPr>
        <p:spPr>
          <a:xfrm>
            <a:off x="4419600" y="4343400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67" name="Google Shape;367;p46"/>
          <p:cNvCxnSpPr/>
          <p:nvPr/>
        </p:nvCxnSpPr>
        <p:spPr>
          <a:xfrm>
            <a:off x="4876800" y="4343400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68" name="Google Shape;368;p46"/>
          <p:cNvCxnSpPr/>
          <p:nvPr/>
        </p:nvCxnSpPr>
        <p:spPr>
          <a:xfrm>
            <a:off x="5181600" y="4343400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69" name="Google Shape;369;p46"/>
          <p:cNvCxnSpPr/>
          <p:nvPr/>
        </p:nvCxnSpPr>
        <p:spPr>
          <a:xfrm>
            <a:off x="5562600" y="4343400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70" name="Google Shape;370;p46"/>
          <p:cNvSpPr/>
          <p:nvPr/>
        </p:nvSpPr>
        <p:spPr>
          <a:xfrm rot="-5400000">
            <a:off x="3810000" y="3733800"/>
            <a:ext cx="304800" cy="35052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6600" y="4648200"/>
            <a:ext cx="1752600" cy="1182687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6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ECLAT</a:t>
            </a:r>
            <a:endParaRPr/>
          </a:p>
        </p:txBody>
      </p:sp>
      <p:sp>
        <p:nvSpPr>
          <p:cNvPr id="120" name="Google Shape;120;p29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item, store a list of transaction ids (tids)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29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92100" rtl="0" algn="l">
              <a:spcBef>
                <a:spcPts val="68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905000"/>
            <a:ext cx="1990725" cy="4284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400" y="2133600"/>
            <a:ext cx="3267075" cy="31892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29"/>
          <p:cNvCxnSpPr/>
          <p:nvPr/>
        </p:nvCxnSpPr>
        <p:spPr>
          <a:xfrm>
            <a:off x="5181600" y="5410200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4" name="Google Shape;124;p29"/>
          <p:cNvSpPr txBox="1"/>
          <p:nvPr/>
        </p:nvSpPr>
        <p:spPr>
          <a:xfrm>
            <a:off x="4800600" y="5791200"/>
            <a:ext cx="1143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TID-list</a:t>
            </a:r>
            <a:endParaRPr/>
          </a:p>
        </p:txBody>
      </p:sp>
      <p:sp>
        <p:nvSpPr>
          <p:cNvPr id="125" name="Google Shape;125;p29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7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Sequential Pattern Mining: Example</a:t>
            </a:r>
            <a:endParaRPr/>
          </a:p>
        </p:txBody>
      </p:sp>
      <p:sp>
        <p:nvSpPr>
          <p:cNvPr id="378" name="Google Shape;378;p47"/>
          <p:cNvSpPr txBox="1"/>
          <p:nvPr/>
        </p:nvSpPr>
        <p:spPr>
          <a:xfrm>
            <a:off x="4876800" y="1600200"/>
            <a:ext cx="3962400" cy="3733800"/>
          </a:xfrm>
          <a:prstGeom prst="rect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Minsup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50%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of Frequent Subsequences: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{1,2} &gt;       	s=60%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{2,3} &gt; 		s=60%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{2,4}&gt;		s=80%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{3} {5}&gt;		s=80%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{1} {2} &gt;		s=80%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{2} {2} &gt;		s=60%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{1} {2,3} &gt;	s=60%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{2} {2,3} &gt;	s=60%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{1,2} {2,3} &gt;	s=60%</a:t>
            </a:r>
            <a:endParaRPr/>
          </a:p>
        </p:txBody>
      </p:sp>
      <p:pic>
        <p:nvPicPr>
          <p:cNvPr id="379" name="Google Shape;379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600200"/>
            <a:ext cx="4114800" cy="37560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7"/>
          <p:cNvSpPr txBox="1"/>
          <p:nvPr/>
        </p:nvSpPr>
        <p:spPr>
          <a:xfrm>
            <a:off x="5943600" y="3086100"/>
            <a:ext cx="2743200" cy="2428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7"/>
          <p:cNvSpPr txBox="1"/>
          <p:nvPr/>
        </p:nvSpPr>
        <p:spPr>
          <a:xfrm>
            <a:off x="6019800" y="3352800"/>
            <a:ext cx="2743200" cy="2428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7"/>
          <p:cNvSpPr txBox="1"/>
          <p:nvPr/>
        </p:nvSpPr>
        <p:spPr>
          <a:xfrm>
            <a:off x="6705600" y="3595687"/>
            <a:ext cx="762000" cy="214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7"/>
          <p:cNvSpPr txBox="1"/>
          <p:nvPr/>
        </p:nvSpPr>
        <p:spPr>
          <a:xfrm>
            <a:off x="6705600" y="3824287"/>
            <a:ext cx="762000" cy="214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7"/>
          <p:cNvSpPr txBox="1"/>
          <p:nvPr/>
        </p:nvSpPr>
        <p:spPr>
          <a:xfrm>
            <a:off x="6705600" y="4116387"/>
            <a:ext cx="762000" cy="214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7"/>
          <p:cNvSpPr txBox="1"/>
          <p:nvPr/>
        </p:nvSpPr>
        <p:spPr>
          <a:xfrm>
            <a:off x="6705600" y="4343400"/>
            <a:ext cx="762000" cy="214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7"/>
          <p:cNvSpPr txBox="1"/>
          <p:nvPr/>
        </p:nvSpPr>
        <p:spPr>
          <a:xfrm>
            <a:off x="6705600" y="4586287"/>
            <a:ext cx="762000" cy="214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47"/>
          <p:cNvSpPr txBox="1"/>
          <p:nvPr/>
        </p:nvSpPr>
        <p:spPr>
          <a:xfrm>
            <a:off x="6781800" y="4814887"/>
            <a:ext cx="762000" cy="214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47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8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Sequential Pattern Mining: Example</a:t>
            </a:r>
            <a:endParaRPr/>
          </a:p>
        </p:txBody>
      </p:sp>
      <p:sp>
        <p:nvSpPr>
          <p:cNvPr id="394" name="Google Shape;394;p48"/>
          <p:cNvSpPr txBox="1"/>
          <p:nvPr/>
        </p:nvSpPr>
        <p:spPr>
          <a:xfrm>
            <a:off x="4876800" y="1600200"/>
            <a:ext cx="3962400" cy="3733800"/>
          </a:xfrm>
          <a:prstGeom prst="rect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Minsup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50%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of Frequent Subsequences: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{1,2} &gt;       	s=60%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{2,3} &gt; 		s=60%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{2,4}&gt;		s=80%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{3} {5}&gt;		s=80%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{1} {2} &gt;		s=80%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{2} {2} &gt;		s=60%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{1} {2,3} &gt;	s=60%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{2} {2,3} &gt;	s=60%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{1,2} {2,3} &gt;	s=60%</a:t>
            </a:r>
            <a:endParaRPr/>
          </a:p>
        </p:txBody>
      </p:sp>
      <p:pic>
        <p:nvPicPr>
          <p:cNvPr id="395" name="Google Shape;395;p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600200"/>
            <a:ext cx="4114800" cy="37560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8"/>
          <p:cNvSpPr txBox="1"/>
          <p:nvPr/>
        </p:nvSpPr>
        <p:spPr>
          <a:xfrm>
            <a:off x="6019800" y="3352800"/>
            <a:ext cx="2743200" cy="2428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8"/>
          <p:cNvSpPr txBox="1"/>
          <p:nvPr/>
        </p:nvSpPr>
        <p:spPr>
          <a:xfrm>
            <a:off x="6705600" y="3595687"/>
            <a:ext cx="762000" cy="214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48"/>
          <p:cNvSpPr txBox="1"/>
          <p:nvPr/>
        </p:nvSpPr>
        <p:spPr>
          <a:xfrm>
            <a:off x="6705600" y="3824287"/>
            <a:ext cx="762000" cy="214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8"/>
          <p:cNvSpPr txBox="1"/>
          <p:nvPr/>
        </p:nvSpPr>
        <p:spPr>
          <a:xfrm>
            <a:off x="6705600" y="4116387"/>
            <a:ext cx="762000" cy="214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8"/>
          <p:cNvSpPr txBox="1"/>
          <p:nvPr/>
        </p:nvSpPr>
        <p:spPr>
          <a:xfrm>
            <a:off x="6705600" y="4343400"/>
            <a:ext cx="762000" cy="214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48"/>
          <p:cNvSpPr txBox="1"/>
          <p:nvPr/>
        </p:nvSpPr>
        <p:spPr>
          <a:xfrm>
            <a:off x="6705600" y="4586287"/>
            <a:ext cx="762000" cy="214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48"/>
          <p:cNvSpPr txBox="1"/>
          <p:nvPr/>
        </p:nvSpPr>
        <p:spPr>
          <a:xfrm>
            <a:off x="6781800" y="4814887"/>
            <a:ext cx="762000" cy="214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8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9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Sequential Pattern Mining: Example</a:t>
            </a:r>
            <a:endParaRPr/>
          </a:p>
        </p:txBody>
      </p:sp>
      <p:sp>
        <p:nvSpPr>
          <p:cNvPr id="409" name="Google Shape;409;p49"/>
          <p:cNvSpPr txBox="1"/>
          <p:nvPr/>
        </p:nvSpPr>
        <p:spPr>
          <a:xfrm>
            <a:off x="4876800" y="1600200"/>
            <a:ext cx="3962400" cy="3733800"/>
          </a:xfrm>
          <a:prstGeom prst="rect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Minsup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50%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of Frequent Subsequences: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{1,2} &gt;       	s=60%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{2,3} &gt; 		s=60%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{2,4}&gt;		s=80%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{3} {5}&gt;		s=80%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{1} {2} &gt;		s=80%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{2} {2} &gt;		s=60%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{1} {2,3} &gt;	s=60%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{2} {2,3} &gt;	s=60%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{1,2} {2,3} &gt;	s=60%</a:t>
            </a:r>
            <a:endParaRPr/>
          </a:p>
        </p:txBody>
      </p:sp>
      <p:pic>
        <p:nvPicPr>
          <p:cNvPr id="410" name="Google Shape;410;p4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600200"/>
            <a:ext cx="4114800" cy="3756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9"/>
          <p:cNvSpPr txBox="1"/>
          <p:nvPr/>
        </p:nvSpPr>
        <p:spPr>
          <a:xfrm>
            <a:off x="6705600" y="3595687"/>
            <a:ext cx="762000" cy="214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49"/>
          <p:cNvSpPr txBox="1"/>
          <p:nvPr/>
        </p:nvSpPr>
        <p:spPr>
          <a:xfrm>
            <a:off x="6705600" y="3824287"/>
            <a:ext cx="762000" cy="214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49"/>
          <p:cNvSpPr txBox="1"/>
          <p:nvPr/>
        </p:nvSpPr>
        <p:spPr>
          <a:xfrm>
            <a:off x="6705600" y="4116387"/>
            <a:ext cx="762000" cy="214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49"/>
          <p:cNvSpPr txBox="1"/>
          <p:nvPr/>
        </p:nvSpPr>
        <p:spPr>
          <a:xfrm>
            <a:off x="6705600" y="4343400"/>
            <a:ext cx="762000" cy="214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49"/>
          <p:cNvSpPr txBox="1"/>
          <p:nvPr/>
        </p:nvSpPr>
        <p:spPr>
          <a:xfrm>
            <a:off x="6705600" y="4586287"/>
            <a:ext cx="762000" cy="214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49"/>
          <p:cNvSpPr txBox="1"/>
          <p:nvPr/>
        </p:nvSpPr>
        <p:spPr>
          <a:xfrm>
            <a:off x="6781800" y="4814887"/>
            <a:ext cx="762000" cy="214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9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0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Sequential Pattern Mining: Example</a:t>
            </a:r>
            <a:endParaRPr/>
          </a:p>
        </p:txBody>
      </p:sp>
      <p:sp>
        <p:nvSpPr>
          <p:cNvPr id="423" name="Google Shape;423;p50"/>
          <p:cNvSpPr txBox="1"/>
          <p:nvPr/>
        </p:nvSpPr>
        <p:spPr>
          <a:xfrm>
            <a:off x="4876800" y="1600200"/>
            <a:ext cx="3962400" cy="3733800"/>
          </a:xfrm>
          <a:prstGeom prst="rect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Minsup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50%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of Frequent Subsequences: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{1,2} &gt;       	s=60%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{2,3} &gt; 		s=60%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{2,4}&gt;		s=80%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{3} {5}&gt;		s=80%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{1} {2} &gt;		s=80%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{2} {2} &gt;		s=60%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{1} {2,3} &gt;	s=60%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{2} {2,3} &gt;	s=60%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{1,2} {2,3} &gt;	s=60%</a:t>
            </a:r>
            <a:endParaRPr/>
          </a:p>
        </p:txBody>
      </p:sp>
      <p:pic>
        <p:nvPicPr>
          <p:cNvPr id="424" name="Google Shape;424;p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600200"/>
            <a:ext cx="4114800" cy="375602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0"/>
          <p:cNvSpPr txBox="1"/>
          <p:nvPr/>
        </p:nvSpPr>
        <p:spPr>
          <a:xfrm>
            <a:off x="6705600" y="3824287"/>
            <a:ext cx="762000" cy="214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50"/>
          <p:cNvSpPr txBox="1"/>
          <p:nvPr/>
        </p:nvSpPr>
        <p:spPr>
          <a:xfrm>
            <a:off x="6705600" y="4116387"/>
            <a:ext cx="762000" cy="214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50"/>
          <p:cNvSpPr txBox="1"/>
          <p:nvPr/>
        </p:nvSpPr>
        <p:spPr>
          <a:xfrm>
            <a:off x="6705600" y="4343400"/>
            <a:ext cx="762000" cy="214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50"/>
          <p:cNvSpPr txBox="1"/>
          <p:nvPr/>
        </p:nvSpPr>
        <p:spPr>
          <a:xfrm>
            <a:off x="6705600" y="4586287"/>
            <a:ext cx="762000" cy="214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50"/>
          <p:cNvSpPr txBox="1"/>
          <p:nvPr/>
        </p:nvSpPr>
        <p:spPr>
          <a:xfrm>
            <a:off x="6781800" y="4814887"/>
            <a:ext cx="762000" cy="214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50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Sequential Pattern Mining: Example</a:t>
            </a:r>
            <a:endParaRPr/>
          </a:p>
        </p:txBody>
      </p:sp>
      <p:sp>
        <p:nvSpPr>
          <p:cNvPr id="436" name="Google Shape;436;p51"/>
          <p:cNvSpPr txBox="1"/>
          <p:nvPr/>
        </p:nvSpPr>
        <p:spPr>
          <a:xfrm>
            <a:off x="4876800" y="1600200"/>
            <a:ext cx="3962400" cy="3733800"/>
          </a:xfrm>
          <a:prstGeom prst="rect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Minsup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50%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of Frequent Subsequences: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{1,2} &gt;       	s=60%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{2,3} &gt; 		s=60%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{2,4}&gt;		s=80%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{3} {5}&gt;		s=80%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{1} {2} &gt;		s=80%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{2} {2} &gt;		s=60%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{1} {2,3} &gt;	s=60%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{2} {2,3} &gt;	s=60%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{1,2} {2,3} &gt;	s=60%</a:t>
            </a:r>
            <a:endParaRPr/>
          </a:p>
        </p:txBody>
      </p:sp>
      <p:pic>
        <p:nvPicPr>
          <p:cNvPr id="437" name="Google Shape;437;p5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600200"/>
            <a:ext cx="4114800" cy="375602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51"/>
          <p:cNvSpPr txBox="1"/>
          <p:nvPr/>
        </p:nvSpPr>
        <p:spPr>
          <a:xfrm>
            <a:off x="6705600" y="4116387"/>
            <a:ext cx="762000" cy="214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51"/>
          <p:cNvSpPr txBox="1"/>
          <p:nvPr/>
        </p:nvSpPr>
        <p:spPr>
          <a:xfrm>
            <a:off x="6705600" y="4343400"/>
            <a:ext cx="762000" cy="214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51"/>
          <p:cNvSpPr txBox="1"/>
          <p:nvPr/>
        </p:nvSpPr>
        <p:spPr>
          <a:xfrm>
            <a:off x="6705600" y="4586287"/>
            <a:ext cx="762000" cy="214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51"/>
          <p:cNvSpPr txBox="1"/>
          <p:nvPr/>
        </p:nvSpPr>
        <p:spPr>
          <a:xfrm>
            <a:off x="6781800" y="4814887"/>
            <a:ext cx="762000" cy="214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51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Sequential Pattern Mining: Example</a:t>
            </a:r>
            <a:endParaRPr/>
          </a:p>
        </p:txBody>
      </p:sp>
      <p:sp>
        <p:nvSpPr>
          <p:cNvPr id="448" name="Google Shape;448;p52"/>
          <p:cNvSpPr txBox="1"/>
          <p:nvPr/>
        </p:nvSpPr>
        <p:spPr>
          <a:xfrm>
            <a:off x="4876800" y="1600200"/>
            <a:ext cx="3962400" cy="3733800"/>
          </a:xfrm>
          <a:prstGeom prst="rect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Minsup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50%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of Frequent Subsequences: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{1,2} &gt;       	s=60%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{2,3} &gt; 		s=60%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{2,4}&gt;		s=80%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{3} {5}&gt;		s=80%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{1} {2} &gt;		s=80%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{2} {2} &gt;		s=60%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{1} {2,3} &gt;	s=60%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{2} {2,3} &gt;	s=60%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{1,2} {2,3} &gt;	s=60%</a:t>
            </a:r>
            <a:endParaRPr/>
          </a:p>
        </p:txBody>
      </p:sp>
      <p:pic>
        <p:nvPicPr>
          <p:cNvPr id="449" name="Google Shape;449;p5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600200"/>
            <a:ext cx="4114800" cy="375602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52"/>
          <p:cNvSpPr txBox="1"/>
          <p:nvPr/>
        </p:nvSpPr>
        <p:spPr>
          <a:xfrm>
            <a:off x="6705600" y="4343400"/>
            <a:ext cx="762000" cy="214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52"/>
          <p:cNvSpPr txBox="1"/>
          <p:nvPr/>
        </p:nvSpPr>
        <p:spPr>
          <a:xfrm>
            <a:off x="6705600" y="4586287"/>
            <a:ext cx="762000" cy="214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52"/>
          <p:cNvSpPr txBox="1"/>
          <p:nvPr/>
        </p:nvSpPr>
        <p:spPr>
          <a:xfrm>
            <a:off x="6781800" y="4814887"/>
            <a:ext cx="762000" cy="214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52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3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Sequential Pattern Mining: Example</a:t>
            </a:r>
            <a:endParaRPr/>
          </a:p>
        </p:txBody>
      </p:sp>
      <p:sp>
        <p:nvSpPr>
          <p:cNvPr id="459" name="Google Shape;459;p53"/>
          <p:cNvSpPr txBox="1"/>
          <p:nvPr/>
        </p:nvSpPr>
        <p:spPr>
          <a:xfrm>
            <a:off x="4876800" y="1600200"/>
            <a:ext cx="3962400" cy="3733800"/>
          </a:xfrm>
          <a:prstGeom prst="rect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Minsup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50%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of Frequent Subsequences: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{1,2} &gt;       	s=60%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{2,3} &gt; 		s=60%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{2,4}&gt;		s=80%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{3} {5}&gt;		s=80%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{1} {2} &gt;		s=80%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{2} {2} &gt;		s=60%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{1} {2,3} &gt;	s=60%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{2} {2,3} &gt;	s=60%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{1,2} {2,3} &gt;	s=60%</a:t>
            </a:r>
            <a:endParaRPr/>
          </a:p>
        </p:txBody>
      </p:sp>
      <p:pic>
        <p:nvPicPr>
          <p:cNvPr id="460" name="Google Shape;460;p5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600200"/>
            <a:ext cx="4114800" cy="3756025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53"/>
          <p:cNvSpPr txBox="1"/>
          <p:nvPr/>
        </p:nvSpPr>
        <p:spPr>
          <a:xfrm>
            <a:off x="6705600" y="4586287"/>
            <a:ext cx="762000" cy="214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53"/>
          <p:cNvSpPr txBox="1"/>
          <p:nvPr/>
        </p:nvSpPr>
        <p:spPr>
          <a:xfrm>
            <a:off x="6781800" y="4814887"/>
            <a:ext cx="762000" cy="214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53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Sequential Pattern Mining: Example</a:t>
            </a:r>
            <a:endParaRPr/>
          </a:p>
        </p:txBody>
      </p:sp>
      <p:sp>
        <p:nvSpPr>
          <p:cNvPr id="469" name="Google Shape;469;p54"/>
          <p:cNvSpPr txBox="1"/>
          <p:nvPr/>
        </p:nvSpPr>
        <p:spPr>
          <a:xfrm>
            <a:off x="4876800" y="1600200"/>
            <a:ext cx="3962400" cy="3733800"/>
          </a:xfrm>
          <a:prstGeom prst="rect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Minsup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50%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of Frequent Subsequences: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{1,2} &gt;       	s=60%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{2,3} &gt; 		s=60%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{2,4}&gt;		s=80%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{3} {5}&gt;		s=80%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{1} {2} &gt;		s=80%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{2} {2} &gt;		s=60%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{1} {2,3} &gt;	s=60%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{2} {2,3} &gt;	s=60%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{1,2} {2,3} &gt;	s=60%</a:t>
            </a:r>
            <a:endParaRPr/>
          </a:p>
        </p:txBody>
      </p:sp>
      <p:pic>
        <p:nvPicPr>
          <p:cNvPr id="470" name="Google Shape;470;p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600200"/>
            <a:ext cx="4114800" cy="3756025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4"/>
          <p:cNvSpPr txBox="1"/>
          <p:nvPr/>
        </p:nvSpPr>
        <p:spPr>
          <a:xfrm>
            <a:off x="6781800" y="4814887"/>
            <a:ext cx="762000" cy="214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54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Sequential Pattern Mining: Example</a:t>
            </a:r>
            <a:endParaRPr/>
          </a:p>
        </p:txBody>
      </p:sp>
      <p:sp>
        <p:nvSpPr>
          <p:cNvPr id="478" name="Google Shape;478;p55"/>
          <p:cNvSpPr txBox="1"/>
          <p:nvPr/>
        </p:nvSpPr>
        <p:spPr>
          <a:xfrm>
            <a:off x="4876800" y="1600200"/>
            <a:ext cx="3962400" cy="3733800"/>
          </a:xfrm>
          <a:prstGeom prst="rect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Minsup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50%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of Frequent Subsequences: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{1,2} &gt;       	s=60%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{2,3} &gt; 		s=60%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{2,4}&gt;		s=80%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{3} {5}&gt;		s=80%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{1} {2} &gt;		s=80%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{2} {2} &gt;		s=60%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{1} {2,3} &gt;	s=60%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{2} {2,3} &gt;	s=60%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{1,2} {2,3} &gt;	s=60%</a:t>
            </a:r>
            <a:endParaRPr/>
          </a:p>
        </p:txBody>
      </p:sp>
      <p:pic>
        <p:nvPicPr>
          <p:cNvPr id="479" name="Google Shape;479;p5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600200"/>
            <a:ext cx="4114800" cy="3756025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55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Extracting Sequential Patterns</a:t>
            </a:r>
            <a:endParaRPr/>
          </a:p>
        </p:txBody>
      </p:sp>
      <p:sp>
        <p:nvSpPr>
          <p:cNvPr id="486" name="Google Shape;486;p56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n events:   i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…, i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4" marL="2057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Candidate 1-subsequences: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&lt;{i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}&gt;, &lt;{i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}&gt;, &lt;{i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}&gt;, …, &lt;{i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}&gt;</a:t>
            </a:r>
            <a:endParaRPr/>
          </a:p>
          <a:p>
            <a:pPr indent="-177800" lvl="4" marL="2057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Candidate 2-subsequences: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&lt;{i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}&gt;, &lt;{i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}&gt;, …, &lt;{i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{i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}&gt;, &lt;{i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{i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}&gt;, …, &lt;{i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{i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}&gt;</a:t>
            </a:r>
            <a:endParaRPr/>
          </a:p>
          <a:p>
            <a:pPr indent="-177800" lvl="4" marL="2057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Candidate 3-subsequences: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&lt;{i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}&gt;, &lt;{i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}&gt;, …, &lt;{i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{i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}&gt;, &lt;{i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{i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}&gt;, …,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&lt;{i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{i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}&gt;, &lt;{i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{i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}&gt;, …, &lt;{i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{i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{i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}&gt;, &lt;{i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{i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{i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}&gt;, …</a:t>
            </a:r>
            <a:endParaRPr/>
          </a:p>
          <a:p>
            <a:pPr indent="-196850" lvl="0" marL="292100" rtl="0" algn="l"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56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ECLAT</a:t>
            </a:r>
            <a:endParaRPr/>
          </a:p>
        </p:txBody>
      </p:sp>
      <p:sp>
        <p:nvSpPr>
          <p:cNvPr id="131" name="Google Shape;131;p30"/>
          <p:cNvSpPr txBox="1"/>
          <p:nvPr>
            <p:ph idx="1" type="body"/>
          </p:nvPr>
        </p:nvSpPr>
        <p:spPr>
          <a:xfrm>
            <a:off x="381000" y="9906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support of any k-itemset by intersecting tid-lists of two of its (k-1) subsets.</a:t>
            </a:r>
            <a:endParaRPr/>
          </a:p>
          <a:p>
            <a:pPr indent="-1778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traversal approaches: 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top-down, bottom-up and hybrid</a:t>
            </a:r>
            <a:endParaRPr/>
          </a:p>
          <a:p>
            <a:pPr indent="-2921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Advantage: very fast support counting</a:t>
            </a:r>
            <a:endParaRPr/>
          </a:p>
          <a:p>
            <a:pPr indent="-2921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Disadvantage: intermediate tid-lists may become too large for memory</a:t>
            </a:r>
            <a:endParaRPr/>
          </a:p>
        </p:txBody>
      </p:sp>
      <p:pic>
        <p:nvPicPr>
          <p:cNvPr id="132" name="Google Shape;13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752600"/>
            <a:ext cx="581025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6200" y="1752600"/>
            <a:ext cx="560387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0"/>
          <p:cNvSpPr txBox="1"/>
          <p:nvPr/>
        </p:nvSpPr>
        <p:spPr>
          <a:xfrm>
            <a:off x="2971800" y="2362200"/>
            <a:ext cx="6096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∧</a:t>
            </a:r>
            <a:endParaRPr/>
          </a:p>
        </p:txBody>
      </p:sp>
      <p:sp>
        <p:nvSpPr>
          <p:cNvPr id="135" name="Google Shape;135;p30"/>
          <p:cNvSpPr txBox="1"/>
          <p:nvPr/>
        </p:nvSpPr>
        <p:spPr>
          <a:xfrm>
            <a:off x="5105400" y="2362200"/>
            <a:ext cx="8382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endParaRPr/>
          </a:p>
        </p:txBody>
      </p:sp>
      <p:pic>
        <p:nvPicPr>
          <p:cNvPr id="136" name="Google Shape;136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2200" y="1676400"/>
            <a:ext cx="619125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0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7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Generalized Sequential Pattern (GSP)</a:t>
            </a:r>
            <a:endParaRPr/>
          </a:p>
        </p:txBody>
      </p:sp>
      <p:sp>
        <p:nvSpPr>
          <p:cNvPr id="493" name="Google Shape;493;p57"/>
          <p:cNvSpPr txBox="1"/>
          <p:nvPr>
            <p:ph idx="1" type="body"/>
          </p:nvPr>
        </p:nvSpPr>
        <p:spPr>
          <a:xfrm>
            <a:off x="411162" y="1219200"/>
            <a:ext cx="8318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556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700"/>
              <a:buFont typeface="Arial"/>
              <a:buChar char="●"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3000"/>
          </a:p>
          <a:p>
            <a:pPr indent="-298450" lvl="1" marL="74295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the first pass over the sequence database D to yield all the 1-element frequent sequences</a:t>
            </a:r>
            <a:endParaRPr sz="2600"/>
          </a:p>
          <a:p>
            <a:pPr indent="-177800" lvl="4" marL="20574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3429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0C7B9C"/>
              </a:buClr>
              <a:buSzPts val="1700"/>
              <a:buFont typeface="Arial"/>
              <a:buChar char="●"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3000"/>
          </a:p>
          <a:p>
            <a:pPr indent="-177800" lvl="4" marL="20574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Repeat until no new frequent sequences are found</a:t>
            </a:r>
            <a:endParaRPr sz="3000"/>
          </a:p>
          <a:p>
            <a:pPr indent="-298450" lvl="1" marL="74295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Candidate Generation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2600"/>
          </a:p>
          <a:p>
            <a:pPr indent="-241300" lvl="2" marL="11430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ts val="1320"/>
              <a:buFont typeface="Noto Sans Symbols"/>
              <a:buChar char="◆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pairs of frequent subsequences found in the (k-1)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pass to generate candidate sequences that contain k items </a:t>
            </a:r>
            <a:endParaRPr sz="2200"/>
          </a:p>
          <a:p>
            <a:pPr indent="-184150" lvl="4" marL="205740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imes New Roman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74295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Candidate Pruning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600"/>
          </a:p>
          <a:p>
            <a:pPr indent="-241300" lvl="2" marL="11430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ts val="1320"/>
              <a:buFont typeface="Noto Sans Symbols"/>
              <a:buChar char="◆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Prune candidate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-sequences that contain infrequent (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k-1)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-subsequences</a:t>
            </a:r>
            <a:endParaRPr sz="2200"/>
          </a:p>
        </p:txBody>
      </p:sp>
      <p:sp>
        <p:nvSpPr>
          <p:cNvPr id="494" name="Google Shape;494;p57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8"/>
          <p:cNvSpPr txBox="1"/>
          <p:nvPr>
            <p:ph type="title"/>
          </p:nvPr>
        </p:nvSpPr>
        <p:spPr>
          <a:xfrm>
            <a:off x="381000" y="152400"/>
            <a:ext cx="8280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Generalized Sequential Pattern (GSP)</a:t>
            </a:r>
            <a:endParaRPr/>
          </a:p>
        </p:txBody>
      </p:sp>
      <p:sp>
        <p:nvSpPr>
          <p:cNvPr id="500" name="Google Shape;500;p58"/>
          <p:cNvSpPr txBox="1"/>
          <p:nvPr>
            <p:ph idx="1" type="body"/>
          </p:nvPr>
        </p:nvSpPr>
        <p:spPr>
          <a:xfrm>
            <a:off x="411162" y="914400"/>
            <a:ext cx="8318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177800" lvl="4" marL="20574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3429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0C7B9C"/>
              </a:buClr>
              <a:buSzPts val="1700"/>
              <a:buFont typeface="Arial"/>
              <a:buChar char="●"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3000"/>
          </a:p>
          <a:p>
            <a:pPr indent="-177800" lvl="4" marL="20574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200"/>
              <a:t>Repeat until no new frequent sequences are found</a:t>
            </a:r>
            <a:endParaRPr sz="2200"/>
          </a:p>
          <a:p>
            <a:pPr indent="-298450" lvl="1" marL="74295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00"/>
              <a:buChar char="–"/>
            </a:pPr>
            <a:r>
              <a:rPr b="1" lang="en-US" sz="2000"/>
              <a:t>Candidate Generation</a:t>
            </a:r>
            <a:r>
              <a:rPr lang="en-US" sz="2000"/>
              <a:t>: </a:t>
            </a:r>
            <a:endParaRPr sz="2200"/>
          </a:p>
          <a:p>
            <a:pPr indent="-184150" lvl="4" marL="205740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imes New Roman"/>
              <a:buNone/>
            </a:pPr>
            <a:r>
              <a:t/>
            </a:r>
            <a:endParaRPr sz="900"/>
          </a:p>
          <a:p>
            <a:pPr indent="-298450" lvl="1" marL="74295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2000"/>
              <a:buChar char="–"/>
            </a:pPr>
            <a:r>
              <a:rPr b="1" lang="en-US" sz="2000"/>
              <a:t>Candidate Pruning</a:t>
            </a:r>
            <a:r>
              <a:rPr lang="en-US" sz="2000"/>
              <a:t>:</a:t>
            </a:r>
            <a:endParaRPr sz="2200"/>
          </a:p>
          <a:p>
            <a:pPr indent="-184150" lvl="4" marL="205740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imes New Roman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74295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Counting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600"/>
          </a:p>
          <a:p>
            <a:pPr indent="-241300" lvl="2" marL="11430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ts val="1320"/>
              <a:buFont typeface="Noto Sans Symbols"/>
              <a:buChar char="◆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a new pass over the sequence database D to find the support for these candidate sequences</a:t>
            </a:r>
            <a:endParaRPr sz="2200"/>
          </a:p>
          <a:p>
            <a:pPr indent="-184150" lvl="4" marL="205740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imes New Roman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74295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Candidate Elimination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600"/>
          </a:p>
          <a:p>
            <a:pPr indent="-241300" lvl="2" marL="11430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ts val="1320"/>
              <a:buFont typeface="Noto Sans Symbols"/>
              <a:buChar char="◆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Eliminate candidate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-sequences whose actual support is less than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minsup</a:t>
            </a:r>
            <a:endParaRPr sz="2200"/>
          </a:p>
        </p:txBody>
      </p:sp>
      <p:sp>
        <p:nvSpPr>
          <p:cNvPr id="501" name="Google Shape;501;p58"/>
          <p:cNvSpPr txBox="1"/>
          <p:nvPr/>
        </p:nvSpPr>
        <p:spPr>
          <a:xfrm>
            <a:off x="342900" y="6397625"/>
            <a:ext cx="8458200" cy="30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9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Candidate Generation</a:t>
            </a:r>
            <a:endParaRPr/>
          </a:p>
        </p:txBody>
      </p:sp>
      <p:sp>
        <p:nvSpPr>
          <p:cNvPr id="507" name="Google Shape;507;p59"/>
          <p:cNvSpPr txBox="1"/>
          <p:nvPr>
            <p:ph idx="1" type="body"/>
          </p:nvPr>
        </p:nvSpPr>
        <p:spPr>
          <a:xfrm>
            <a:off x="381000" y="1143000"/>
            <a:ext cx="8610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case (k=2): 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Merging two frequent 1-sequences &lt;{i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}&gt;  and &lt;{i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}&gt; will produce two candidate 2-sequences:  &lt;{i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{i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}&gt;  and   &lt;{i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}&gt;</a:t>
            </a:r>
            <a:endParaRPr/>
          </a:p>
          <a:p>
            <a:pPr indent="-177800" lvl="4" marL="2057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case (k&gt;2):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frequent (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k-1)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-sequence w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merged with another frequent 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k-1)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-sequence w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produce a candidate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-sequence if the subsequence obtained by removing the first event in w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same as the subsequence obtained by removing the last event in w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0010" lvl="2" marL="9144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260"/>
              <a:buFont typeface="Noto Sans Symbols"/>
              <a:buChar char="◆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resulting candidate after merging is given by the sequence w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extended with the last event of w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last two events in w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belong to the same element, then the last event in w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becomes part of the last element in w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Otherwise, the last event in w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becomes a separate element appended to the end of w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08" name="Google Shape;508;p59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0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Candidate Generation Examples</a:t>
            </a:r>
            <a:endParaRPr/>
          </a:p>
        </p:txBody>
      </p:sp>
      <p:sp>
        <p:nvSpPr>
          <p:cNvPr id="514" name="Google Shape;514;p60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5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Merging the sequences 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=&lt;{1} {2 3} {4}&gt; and w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=&lt;{2 3} {4 5}&gt; 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produce the candidate sequence &lt; {1} {2 3} {4 5}&gt; because the last two events in w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(4 and 5) belong to the same element</a:t>
            </a:r>
            <a:endParaRPr/>
          </a:p>
          <a:p>
            <a:pPr indent="-196850" lvl="0" marL="292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5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5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Merging the sequences 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=&lt;{1} {2 3} {4}&gt; and w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=&lt;{2 3} {4} {5}&gt; 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produce the candidate sequence &lt; {1} {2 3} {4} {5}&gt; because the last two events in w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(4 and 5) do not belong to the same element</a:t>
            </a:r>
            <a:endParaRPr/>
          </a:p>
          <a:p>
            <a:pPr indent="-196850" lvl="0" marL="292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5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5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do not have to merge the sequences 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=&lt;{1} {2 } {3}&gt; and w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=&lt;{1} {2,5}&gt; 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515" name="Google Shape;515;p60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GSP Example</a:t>
            </a:r>
            <a:endParaRPr/>
          </a:p>
        </p:txBody>
      </p:sp>
      <p:pic>
        <p:nvPicPr>
          <p:cNvPr id="521" name="Google Shape;521;p6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676400"/>
            <a:ext cx="8272462" cy="3427412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61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Timing Constraints (I)</a:t>
            </a:r>
            <a:endParaRPr/>
          </a:p>
        </p:txBody>
      </p:sp>
      <p:sp>
        <p:nvSpPr>
          <p:cNvPr id="528" name="Google Shape;528;p62"/>
          <p:cNvSpPr txBox="1"/>
          <p:nvPr/>
        </p:nvSpPr>
        <p:spPr>
          <a:xfrm>
            <a:off x="838200" y="1143000"/>
            <a:ext cx="3733800" cy="17526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62"/>
          <p:cNvSpPr txBox="1"/>
          <p:nvPr/>
        </p:nvSpPr>
        <p:spPr>
          <a:xfrm>
            <a:off x="912812" y="1230312"/>
            <a:ext cx="3600600" cy="5190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{A   B}     {C}    {D   E}</a:t>
            </a:r>
            <a:endParaRPr/>
          </a:p>
        </p:txBody>
      </p:sp>
      <p:sp>
        <p:nvSpPr>
          <p:cNvPr id="530" name="Google Shape;530;p62"/>
          <p:cNvSpPr txBox="1"/>
          <p:nvPr/>
        </p:nvSpPr>
        <p:spPr>
          <a:xfrm>
            <a:off x="2317750" y="2305050"/>
            <a:ext cx="662100" cy="3048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&lt;= m</a:t>
            </a:r>
            <a:r>
              <a:rPr b="1" baseline="-25000" i="0" lang="en-US" sz="1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531" name="Google Shape;531;p62"/>
          <p:cNvSpPr txBox="1"/>
          <p:nvPr/>
        </p:nvSpPr>
        <p:spPr>
          <a:xfrm>
            <a:off x="1639887" y="1752600"/>
            <a:ext cx="608100" cy="3048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&lt;= x</a:t>
            </a:r>
            <a:r>
              <a:rPr b="1" baseline="-25000" i="0" lang="en-US" sz="1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532" name="Google Shape;532;p62"/>
          <p:cNvSpPr txBox="1"/>
          <p:nvPr/>
        </p:nvSpPr>
        <p:spPr>
          <a:xfrm>
            <a:off x="2952750" y="1752600"/>
            <a:ext cx="514500" cy="3048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&gt;n</a:t>
            </a:r>
            <a:r>
              <a:rPr b="1" baseline="-25000" i="0" lang="en-US" sz="1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cxnSp>
        <p:nvCxnSpPr>
          <p:cNvPr id="533" name="Google Shape;533;p62"/>
          <p:cNvCxnSpPr/>
          <p:nvPr/>
        </p:nvCxnSpPr>
        <p:spPr>
          <a:xfrm>
            <a:off x="990600" y="2057400"/>
            <a:ext cx="198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34" name="Google Shape;534;p62"/>
          <p:cNvCxnSpPr/>
          <p:nvPr/>
        </p:nvCxnSpPr>
        <p:spPr>
          <a:xfrm flipH="1" rot="10800000">
            <a:off x="2971800" y="2051100"/>
            <a:ext cx="533400" cy="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35" name="Google Shape;535;p62"/>
          <p:cNvCxnSpPr/>
          <p:nvPr/>
        </p:nvCxnSpPr>
        <p:spPr>
          <a:xfrm>
            <a:off x="985837" y="1676400"/>
            <a:ext cx="0" cy="112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6" name="Google Shape;536;p62"/>
          <p:cNvCxnSpPr/>
          <p:nvPr/>
        </p:nvCxnSpPr>
        <p:spPr>
          <a:xfrm rot="10800000">
            <a:off x="2971800" y="1763824"/>
            <a:ext cx="0" cy="51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37" name="Google Shape;537;p62"/>
          <p:cNvSpPr txBox="1"/>
          <p:nvPr/>
        </p:nvSpPr>
        <p:spPr>
          <a:xfrm>
            <a:off x="5410200" y="1344612"/>
            <a:ext cx="31242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max-gap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min-gap</a:t>
            </a:r>
            <a:endParaRPr/>
          </a:p>
        </p:txBody>
      </p:sp>
      <p:graphicFrame>
        <p:nvGraphicFramePr>
          <p:cNvPr id="538" name="Google Shape;538;p62"/>
          <p:cNvGraphicFramePr/>
          <p:nvPr/>
        </p:nvGraphicFramePr>
        <p:xfrm>
          <a:off x="411162" y="365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{748976F6-EEC8-40AC-9892-A9138A4BF4FC}</a:tableStyleId>
              </a:tblPr>
              <a:tblGrid>
                <a:gridCol w="3568700"/>
                <a:gridCol w="2763825"/>
                <a:gridCol w="1985950"/>
              </a:tblGrid>
              <a:tr h="50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sequence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Subsequence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Contain?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 {2,4} {3,5,6} {4,7} {4,5} {8} &gt;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 {6} {5} &gt;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 {1} {2} {3} {4} {5}&gt;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 {1} {4} &gt;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 {1} {2,3} {3,4} {4,5}&gt;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 {2} {3} {5} &gt; 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 {1,2} {3} {2,3} {3,4} {2,4} {4,5}&gt;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 {1,2} {5} &gt;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9" name="Google Shape;539;p62"/>
          <p:cNvSpPr txBox="1"/>
          <p:nvPr/>
        </p:nvSpPr>
        <p:spPr>
          <a:xfrm>
            <a:off x="381000" y="3124200"/>
            <a:ext cx="7848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2, n</a:t>
            </a:r>
            <a:r>
              <a:rPr b="1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</a:t>
            </a:r>
            <a:endParaRPr/>
          </a:p>
        </p:txBody>
      </p:sp>
      <p:cxnSp>
        <p:nvCxnSpPr>
          <p:cNvPr id="540" name="Google Shape;540;p62"/>
          <p:cNvCxnSpPr/>
          <p:nvPr/>
        </p:nvCxnSpPr>
        <p:spPr>
          <a:xfrm rot="10800000">
            <a:off x="3505200" y="1752712"/>
            <a:ext cx="0" cy="51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41" name="Google Shape;541;p62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3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Timing Constraints (I)</a:t>
            </a:r>
            <a:endParaRPr/>
          </a:p>
        </p:txBody>
      </p:sp>
      <p:sp>
        <p:nvSpPr>
          <p:cNvPr id="547" name="Google Shape;547;p63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Maxgap = 3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Mingap = 1</a:t>
            </a:r>
            <a:endParaRPr/>
          </a:p>
        </p:txBody>
      </p:sp>
      <p:pic>
        <p:nvPicPr>
          <p:cNvPr id="548" name="Google Shape;54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514600"/>
            <a:ext cx="8686800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63"/>
          <p:cNvSpPr txBox="1"/>
          <p:nvPr/>
        </p:nvSpPr>
        <p:spPr>
          <a:xfrm>
            <a:off x="6599237" y="2871787"/>
            <a:ext cx="2281237" cy="12207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63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Timing Constraints (I)</a:t>
            </a:r>
            <a:endParaRPr/>
          </a:p>
        </p:txBody>
      </p:sp>
      <p:sp>
        <p:nvSpPr>
          <p:cNvPr id="556" name="Google Shape;556;p64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Maxgap = 3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Mingap = 1</a:t>
            </a:r>
            <a:endParaRPr/>
          </a:p>
          <a:p>
            <a:pPr indent="-158750" lvl="0" marL="2921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921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921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92100" marR="0" rtl="0" algn="l"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7" name="Google Shape;557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514600"/>
            <a:ext cx="8686800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64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Sequential Patterns with Timing Constraints</a:t>
            </a:r>
            <a:endParaRPr/>
          </a:p>
        </p:txBody>
      </p:sp>
      <p:sp>
        <p:nvSpPr>
          <p:cNvPr id="564" name="Google Shape;564;p65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 1: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Mine sequential patterns without timing constraints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Postprocess the discovered patterns</a:t>
            </a:r>
            <a:endParaRPr/>
          </a:p>
          <a:p>
            <a:pPr indent="-1905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 2: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Modify GSP to directly prune candidates that violate timing constraints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Question: </a:t>
            </a:r>
            <a:endParaRPr/>
          </a:p>
          <a:p>
            <a:pPr indent="-88900" lvl="2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Does Apriori principle still hold?</a:t>
            </a:r>
            <a:endParaRPr/>
          </a:p>
        </p:txBody>
      </p:sp>
      <p:sp>
        <p:nvSpPr>
          <p:cNvPr id="565" name="Google Shape;565;p65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Apriori Principle for Sequence Data</a:t>
            </a:r>
            <a:endParaRPr/>
          </a:p>
        </p:txBody>
      </p:sp>
      <p:pic>
        <p:nvPicPr>
          <p:cNvPr id="571" name="Google Shape;571;p66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363662"/>
            <a:ext cx="4267200" cy="38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66"/>
          <p:cNvSpPr txBox="1"/>
          <p:nvPr/>
        </p:nvSpPr>
        <p:spPr>
          <a:xfrm>
            <a:off x="5181600" y="1295400"/>
            <a:ext cx="3581400" cy="30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Suppose:    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x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 (max-gap)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n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 (min-gap)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minsup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60%</a:t>
            </a:r>
            <a:endParaRPr b="0" i="1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&lt;{2} {5}&gt;   support = 40%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&lt;{2} {3} {5}&gt;   support = 60%</a:t>
            </a:r>
            <a:endParaRPr/>
          </a:p>
        </p:txBody>
      </p:sp>
      <p:sp>
        <p:nvSpPr>
          <p:cNvPr id="573" name="Google Shape;573;p66"/>
          <p:cNvSpPr txBox="1"/>
          <p:nvPr/>
        </p:nvSpPr>
        <p:spPr>
          <a:xfrm>
            <a:off x="4038600" y="5486400"/>
            <a:ext cx="48006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exists because of max-gap constraint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such problem if max-gap is infinite</a:t>
            </a:r>
            <a:endParaRPr/>
          </a:p>
        </p:txBody>
      </p:sp>
      <p:sp>
        <p:nvSpPr>
          <p:cNvPr id="574" name="Google Shape;574;p66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Rule Generation</a:t>
            </a:r>
            <a:endParaRPr/>
          </a:p>
        </p:txBody>
      </p:sp>
      <p:sp>
        <p:nvSpPr>
          <p:cNvPr id="143" name="Google Shape;143;p31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 frequent itemset L, find all non-empty subsets f ⊂ L such that f → L – f satisfies the minimum confidence requirement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{A,B,C,D} is a frequent itemset, candidate rules: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ABC →D, 	ABD →C, 	ACD →B, 	BCD →A, 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→BCD,	B →ACD,	C →ABD, 	D →ABC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 →CD,	AC → BD, 	AD → BC, 	BC →AD, 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BD →AC, 	CD →AB,	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|L| = k, then there are 2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2 candidate association rules (ignoring L → ∅ and ∅ → L)</a:t>
            </a:r>
            <a:endParaRPr/>
          </a:p>
        </p:txBody>
      </p:sp>
      <p:sp>
        <p:nvSpPr>
          <p:cNvPr id="144" name="Google Shape;144;p31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Rule Generation</a:t>
            </a:r>
            <a:endParaRPr/>
          </a:p>
        </p:txBody>
      </p:sp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efficiently generate rules from frequent itemsets?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general, confidence does not have an anti-monotone property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c(ABC →D) can be larger or smaller than c(AB →D)</a:t>
            </a:r>
            <a:endParaRPr/>
          </a:p>
          <a:p>
            <a:pPr indent="-101600" lvl="4" marL="2057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confidence of rules generated from the same itemset has an anti-monotone property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L = {A,B,C,D}: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c(ABC → D) ≥ c(AB → CD) ≥ c(A → BCD)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96850" lvl="0" marL="292100" rtl="0" algn="l"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2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Rule Generation for Apriori Algorithm</a:t>
            </a:r>
            <a:endParaRPr/>
          </a:p>
        </p:txBody>
      </p:sp>
      <p:pic>
        <p:nvPicPr>
          <p:cNvPr id="157" name="Google Shape;15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419225"/>
            <a:ext cx="7620000" cy="42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3"/>
          <p:cNvSpPr txBox="1"/>
          <p:nvPr/>
        </p:nvSpPr>
        <p:spPr>
          <a:xfrm>
            <a:off x="457200" y="1066800"/>
            <a:ext cx="20256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Lattice of rules</a:t>
            </a:r>
            <a:endParaRPr/>
          </a:p>
        </p:txBody>
      </p:sp>
      <p:grpSp>
        <p:nvGrpSpPr>
          <p:cNvPr id="159" name="Google Shape;159;p33"/>
          <p:cNvGrpSpPr/>
          <p:nvPr/>
        </p:nvGrpSpPr>
        <p:grpSpPr>
          <a:xfrm>
            <a:off x="381000" y="1419225"/>
            <a:ext cx="8153400" cy="4784725"/>
            <a:chOff x="152400" y="1419225"/>
            <a:chExt cx="8153400" cy="4784725"/>
          </a:xfrm>
        </p:grpSpPr>
        <p:pic>
          <p:nvPicPr>
            <p:cNvPr id="160" name="Google Shape;160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85800" y="1419225"/>
              <a:ext cx="7620000" cy="429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33"/>
            <p:cNvSpPr/>
            <p:nvPr/>
          </p:nvSpPr>
          <p:spPr>
            <a:xfrm>
              <a:off x="508000" y="1689100"/>
              <a:ext cx="5892800" cy="4457700"/>
            </a:xfrm>
            <a:custGeom>
              <a:rect b="b" l="l" r="r" t="t"/>
              <a:pathLst>
                <a:path extrusionOk="0" h="2808" w="3712">
                  <a:moveTo>
                    <a:pt x="256" y="376"/>
                  </a:moveTo>
                  <a:cubicBezTo>
                    <a:pt x="376" y="176"/>
                    <a:pt x="416" y="0"/>
                    <a:pt x="736" y="88"/>
                  </a:cubicBezTo>
                  <a:cubicBezTo>
                    <a:pt x="1056" y="176"/>
                    <a:pt x="1856" y="624"/>
                    <a:pt x="2176" y="904"/>
                  </a:cubicBezTo>
                  <a:cubicBezTo>
                    <a:pt x="2496" y="1184"/>
                    <a:pt x="2432" y="1536"/>
                    <a:pt x="2656" y="1768"/>
                  </a:cubicBezTo>
                  <a:cubicBezTo>
                    <a:pt x="2880" y="2000"/>
                    <a:pt x="3400" y="2160"/>
                    <a:pt x="3520" y="2296"/>
                  </a:cubicBezTo>
                  <a:cubicBezTo>
                    <a:pt x="3640" y="2432"/>
                    <a:pt x="3712" y="2504"/>
                    <a:pt x="3376" y="2584"/>
                  </a:cubicBezTo>
                  <a:cubicBezTo>
                    <a:pt x="3040" y="2664"/>
                    <a:pt x="2008" y="2808"/>
                    <a:pt x="1504" y="2776"/>
                  </a:cubicBezTo>
                  <a:cubicBezTo>
                    <a:pt x="1000" y="2744"/>
                    <a:pt x="600" y="2640"/>
                    <a:pt x="352" y="2392"/>
                  </a:cubicBezTo>
                  <a:cubicBezTo>
                    <a:pt x="104" y="2144"/>
                    <a:pt x="32" y="1624"/>
                    <a:pt x="16" y="1288"/>
                  </a:cubicBezTo>
                  <a:cubicBezTo>
                    <a:pt x="0" y="952"/>
                    <a:pt x="136" y="576"/>
                    <a:pt x="256" y="376"/>
                  </a:cubicBezTo>
                  <a:close/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3"/>
            <p:cNvSpPr txBox="1"/>
            <p:nvPr/>
          </p:nvSpPr>
          <p:spPr>
            <a:xfrm>
              <a:off x="152400" y="5562600"/>
              <a:ext cx="1143000" cy="641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Pruned Rules</a:t>
              </a:r>
              <a:endParaRPr/>
            </a:p>
          </p:txBody>
        </p:sp>
      </p:grpSp>
      <p:cxnSp>
        <p:nvCxnSpPr>
          <p:cNvPr id="163" name="Google Shape;163;p33"/>
          <p:cNvCxnSpPr/>
          <p:nvPr/>
        </p:nvCxnSpPr>
        <p:spPr>
          <a:xfrm>
            <a:off x="1066800" y="2286000"/>
            <a:ext cx="914400" cy="15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4" name="Google Shape;164;p33"/>
          <p:cNvSpPr txBox="1"/>
          <p:nvPr/>
        </p:nvSpPr>
        <p:spPr>
          <a:xfrm>
            <a:off x="304800" y="1600200"/>
            <a:ext cx="137160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Confidence Rule</a:t>
            </a:r>
            <a:endParaRPr/>
          </a:p>
        </p:txBody>
      </p:sp>
      <p:sp>
        <p:nvSpPr>
          <p:cNvPr id="165" name="Google Shape;165;p33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Rule Generation for Apriori Algorithm</a:t>
            </a:r>
            <a:endParaRPr/>
          </a:p>
        </p:txBody>
      </p:sp>
      <p:sp>
        <p:nvSpPr>
          <p:cNvPr id="171" name="Google Shape;171;p34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Candidate rule is generated by merging two rules that share the same prefix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rule consequent</a:t>
            </a:r>
            <a:endParaRPr/>
          </a:p>
          <a:p>
            <a:pPr indent="-15875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join(CD=&gt;AB,BD=&gt;AC)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would produce the candidate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 D =&gt; ABC</a:t>
            </a:r>
            <a:endParaRPr/>
          </a:p>
          <a:p>
            <a:pPr indent="-15875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Prune rule D=&gt;ABC if its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subset CD=&gt;AB does not have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confidence</a:t>
            </a:r>
            <a:endParaRPr/>
          </a:p>
        </p:txBody>
      </p:sp>
      <p:pic>
        <p:nvPicPr>
          <p:cNvPr id="172" name="Google Shape;17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2362200"/>
            <a:ext cx="3429000" cy="286543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4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 Evaluation</a:t>
            </a:r>
            <a:endParaRPr/>
          </a:p>
        </p:txBody>
      </p:sp>
      <p:sp>
        <p:nvSpPr>
          <p:cNvPr id="179" name="Google Shape;179;p35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Association rule algorithms tend to produce too many rules 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of them are uninteresting or redundant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Redundant if {A,B,C} → {D} and {A,B} → {D}  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same support &amp; confidence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Interestingness measures can be used to prune/rank the derived patterns</a:t>
            </a:r>
            <a:endParaRPr/>
          </a:p>
          <a:p>
            <a:pPr indent="-15875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original formulation of association rules, support &amp; confidence are the only measures used</a:t>
            </a:r>
            <a:endParaRPr/>
          </a:p>
        </p:txBody>
      </p:sp>
      <p:sp>
        <p:nvSpPr>
          <p:cNvPr id="180" name="Google Shape;180;p35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Computing Interestingness Measure</a:t>
            </a:r>
            <a:endParaRPr/>
          </a:p>
        </p:txBody>
      </p:sp>
      <p:sp>
        <p:nvSpPr>
          <p:cNvPr id="186" name="Google Shape;186;p36"/>
          <p:cNvSpPr txBox="1"/>
          <p:nvPr>
            <p:ph idx="1" type="body"/>
          </p:nvPr>
        </p:nvSpPr>
        <p:spPr>
          <a:xfrm>
            <a:off x="152400" y="1143000"/>
            <a:ext cx="8610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84162" lvl="0" marL="2841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 rule X → Y, information needed to compute rule interestingness can be obtained from a contingency table</a:t>
            </a:r>
            <a:endParaRPr/>
          </a:p>
        </p:txBody>
      </p:sp>
      <p:graphicFrame>
        <p:nvGraphicFramePr>
          <p:cNvPr id="187" name="Google Shape;187;p36"/>
          <p:cNvGraphicFramePr/>
          <p:nvPr/>
        </p:nvGraphicFramePr>
        <p:xfrm>
          <a:off x="533400" y="2595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{748976F6-EEC8-40AC-9892-A9138A4BF4FC}</a:tableStyleId>
              </a:tblPr>
              <a:tblGrid>
                <a:gridCol w="895350"/>
                <a:gridCol w="933450"/>
                <a:gridCol w="857250"/>
                <a:gridCol w="895350"/>
              </a:tblGrid>
              <a:tr h="41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 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1+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o+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|T|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8" name="Google Shape;188;p36"/>
          <p:cNvSpPr txBox="1"/>
          <p:nvPr/>
        </p:nvSpPr>
        <p:spPr>
          <a:xfrm>
            <a:off x="381000" y="21336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Contingency table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→ Y</a:t>
            </a:r>
            <a:endParaRPr/>
          </a:p>
        </p:txBody>
      </p:sp>
      <p:grpSp>
        <p:nvGrpSpPr>
          <p:cNvPr id="189" name="Google Shape;189;p36"/>
          <p:cNvGrpSpPr/>
          <p:nvPr/>
        </p:nvGrpSpPr>
        <p:grpSpPr>
          <a:xfrm>
            <a:off x="4800600" y="2590800"/>
            <a:ext cx="4114800" cy="1552575"/>
            <a:chOff x="1828800" y="4800600"/>
            <a:chExt cx="4114800" cy="1552575"/>
          </a:xfrm>
        </p:grpSpPr>
        <p:sp>
          <p:nvSpPr>
            <p:cNvPr id="190" name="Google Shape;190;p36"/>
            <p:cNvSpPr txBox="1"/>
            <p:nvPr/>
          </p:nvSpPr>
          <p:spPr>
            <a:xfrm>
              <a:off x="1828800" y="4800600"/>
              <a:ext cx="4114800" cy="1552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support of X and Y</a:t>
              </a:r>
              <a:b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support of X and Y</a:t>
              </a:r>
              <a:b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support of X and Y</a:t>
              </a:r>
              <a:b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support of X and Y</a:t>
              </a:r>
              <a:endParaRPr/>
            </a:p>
          </p:txBody>
        </p:sp>
        <p:cxnSp>
          <p:nvCxnSpPr>
            <p:cNvPr id="191" name="Google Shape;191;p36"/>
            <p:cNvCxnSpPr/>
            <p:nvPr/>
          </p:nvCxnSpPr>
          <p:spPr>
            <a:xfrm>
              <a:off x="4648200" y="5257800"/>
              <a:ext cx="2286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2" name="Google Shape;192;p36"/>
            <p:cNvCxnSpPr/>
            <p:nvPr/>
          </p:nvCxnSpPr>
          <p:spPr>
            <a:xfrm>
              <a:off x="3810000" y="5943600"/>
              <a:ext cx="2286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3" name="Google Shape;193;p36"/>
            <p:cNvCxnSpPr/>
            <p:nvPr/>
          </p:nvCxnSpPr>
          <p:spPr>
            <a:xfrm>
              <a:off x="3792537" y="5575300"/>
              <a:ext cx="2286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4" name="Google Shape;194;p36"/>
            <p:cNvCxnSpPr/>
            <p:nvPr/>
          </p:nvCxnSpPr>
          <p:spPr>
            <a:xfrm>
              <a:off x="4648200" y="5943600"/>
              <a:ext cx="2286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95" name="Google Shape;195;p36"/>
          <p:cNvSpPr txBox="1"/>
          <p:nvPr/>
        </p:nvSpPr>
        <p:spPr>
          <a:xfrm>
            <a:off x="4038600" y="4724400"/>
            <a:ext cx="4876800" cy="1382712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Used to define various measures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support, confidence, lift, Gini,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etc.</a:t>
            </a:r>
            <a:endParaRPr/>
          </a:p>
        </p:txBody>
      </p:sp>
      <p:cxnSp>
        <p:nvCxnSpPr>
          <p:cNvPr id="196" name="Google Shape;196;p36"/>
          <p:cNvCxnSpPr/>
          <p:nvPr/>
        </p:nvCxnSpPr>
        <p:spPr>
          <a:xfrm rot="10800000">
            <a:off x="2743200" y="4271962"/>
            <a:ext cx="1295400" cy="7620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lg" w="lg" type="triangle"/>
            <a:tailEnd len="med" w="med" type="none"/>
          </a:ln>
        </p:spPr>
      </p:cxnSp>
      <p:cxnSp>
        <p:nvCxnSpPr>
          <p:cNvPr id="197" name="Google Shape;197;p36"/>
          <p:cNvCxnSpPr/>
          <p:nvPr/>
        </p:nvCxnSpPr>
        <p:spPr>
          <a:xfrm rot="10800000">
            <a:off x="2667000" y="2667000"/>
            <a:ext cx="228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8" name="Google Shape;198;p36"/>
          <p:cNvCxnSpPr/>
          <p:nvPr/>
        </p:nvCxnSpPr>
        <p:spPr>
          <a:xfrm>
            <a:off x="914400" y="3505200"/>
            <a:ext cx="152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9" name="Google Shape;199;p36"/>
          <p:cNvSpPr txBox="1"/>
          <p:nvPr/>
        </p:nvSpPr>
        <p:spPr>
          <a:xfrm>
            <a:off x="342900" y="6397625"/>
            <a:ext cx="8458200" cy="307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                                                    Information Technology University of The Punjab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