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315200" cy="96012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Tahoma-bold.fntdata"/><Relationship Id="rId12" Type="http://schemas.openxmlformats.org/officeDocument/2006/relationships/slide" Target="slides/slide7.xml"/><Relationship Id="rId56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90da84be_0_0:notes"/>
          <p:cNvSpPr txBox="1"/>
          <p:nvPr>
            <p:ph idx="1" type="body"/>
          </p:nvPr>
        </p:nvSpPr>
        <p:spPr>
          <a:xfrm>
            <a:off x="973137" y="4560887"/>
            <a:ext cx="5367300" cy="43179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890da84be_0_0:notes"/>
          <p:cNvSpPr/>
          <p:nvPr>
            <p:ph idx="2" type="sldImg"/>
          </p:nvPr>
        </p:nvSpPr>
        <p:spPr>
          <a:xfrm>
            <a:off x="1268412" y="728662"/>
            <a:ext cx="47817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1116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>
            <p:ph idx="2" type="clipArt"/>
          </p:nvPr>
        </p:nvSpPr>
        <p:spPr>
          <a:xfrm>
            <a:off x="464661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 rot="5400000">
            <a:off x="4600576" y="2195512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Google Shape;9;p1"/>
            <p:cNvSpPr txBox="1"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33.png"/><Relationship Id="rId7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2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4.png"/><Relationship Id="rId8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5.png"/><Relationship Id="rId4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</a:t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esigning snippets\MSc Logs\ITU\TA\ITU-Lahore-Punjab.jpg" id="70" name="Google Shape;70;p16"/>
          <p:cNvPicPr preferRelativeResize="0"/>
          <p:nvPr/>
        </p:nvPicPr>
        <p:blipFill rotWithShape="1">
          <a:blip r:embed="rId3">
            <a:alphaModFix/>
          </a:blip>
          <a:srcRect b="5488" l="0" r="61473" t="1488"/>
          <a:stretch/>
        </p:blipFill>
        <p:spPr>
          <a:xfrm>
            <a:off x="4419600" y="6324600"/>
            <a:ext cx="352425" cy="439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4741862" y="6397625"/>
            <a:ext cx="4492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INFORMATION TECHNOLOGY UNIVERSITY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6200" y="6397625"/>
            <a:ext cx="2374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DR. FAISAL KAMIRAN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or Conceptual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 by an Objective Function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every other point in the cluster than to any point not in the cluster.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well-separated clusters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the “center” of a cluster, than to the center of any other cluster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center-based clusters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  <a:endParaRPr/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  <a:endParaRPr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19" name="Google Shape;319;p28"/>
            <p:cNvSpPr txBox="1"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 rot="-5400000">
              <a:off x="2175668" y="4771231"/>
              <a:ext cx="833437" cy="1374775"/>
            </a:xfrm>
            <a:custGeom>
              <a:rect b="b" l="l" r="r" t="t"/>
              <a:pathLst>
                <a:path extrusionOk="0" h="21600" w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28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density-based clusters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Conceptual Clusters</a:t>
            </a:r>
            <a:endParaRPr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Property or Conceptual Clusters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share some common property or represent a particular concept.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Overlapping Circles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28194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38862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Objective Function</a:t>
            </a:r>
            <a:endParaRPr/>
          </a:p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411162" y="1143000"/>
            <a:ext cx="85042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Defined by an Objective Function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minimize or maximize an objective function.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 all possible ways of dividing the points into clusters and evaluate the `goodness' of each potential set of clusters by using the given objective function.  (NP Hard)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have global or local objectives.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Hierarchical clustering algorithms typically have local objectives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Partitional algorithms typically have global objectives</a:t>
            </a:r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92100" rtl="0" algn="l"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  <a:endParaRPr/>
          </a:p>
        </p:txBody>
      </p:sp>
      <p:sp>
        <p:nvSpPr>
          <p:cNvPr id="365" name="Google Shape;365;p33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b="0" i="0" lang="en-US" sz="220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  <a:endParaRPr/>
          </a:p>
        </p:txBody>
      </p:sp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 b="0" l="0" r="0" t="20143"/>
          <a:stretch/>
        </p:blipFill>
        <p:spPr>
          <a:xfrm>
            <a:off x="457200" y="4133850"/>
            <a:ext cx="81534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  <a:endParaRPr/>
          </a:p>
        </p:txBody>
      </p:sp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80" name="Google Shape;80;p17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" name="Google Shape;81;p17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" name="Google Shape;82;p17"/>
            <p:cNvSpPr/>
            <p:nvPr/>
          </p:nvSpPr>
          <p:spPr>
            <a:xfrm>
              <a:off x="3533775" y="5867400"/>
              <a:ext cx="809625" cy="849312"/>
            </a:xfrm>
            <a:custGeom>
              <a:rect b="b" l="l" r="r" t="t"/>
              <a:pathLst>
                <a:path extrusionOk="0" h="535" w="51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flipH="1" rot="10800000">
              <a:off x="5562600" y="57912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107" name="Google Shape;107;p17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fmla="val -9398" name="adj1"/>
                <a:gd fmla="val 43393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110" name="Google Shape;110;p17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114" name="Google Shape;114;p17"/>
            <p:cNvCxnSpPr/>
            <p:nvPr/>
          </p:nvCxnSpPr>
          <p:spPr>
            <a:xfrm flipH="1" rot="10800000">
              <a:off x="3276600" y="4343400"/>
              <a:ext cx="304800" cy="152400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fmla="val 22950" name="adj1"/>
                <a:gd fmla="val 30857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  <a:endParaRPr/>
            </a:p>
          </p:txBody>
        </p:sp>
      </p:grpSp>
      <p:sp>
        <p:nvSpPr>
          <p:cNvPr id="116" name="Google Shape;116;p1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  <a:endParaRPr/>
          </a:p>
        </p:txBody>
      </p: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962" y="990600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83" name="Google Shape;38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05400" y="3660775"/>
              <a:ext cx="3043237" cy="228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5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  <a:endParaRPr/>
            </a:p>
          </p:txBody>
        </p:sp>
      </p:grpSp>
      <p:grpSp>
        <p:nvGrpSpPr>
          <p:cNvPr id="385" name="Google Shape;385;p35"/>
          <p:cNvGrpSpPr/>
          <p:nvPr/>
        </p:nvGrpSpPr>
        <p:grpSpPr>
          <a:xfrm>
            <a:off x="990600" y="3660775"/>
            <a:ext cx="3043237" cy="2587624"/>
            <a:chOff x="990600" y="3660775"/>
            <a:chExt cx="3043237" cy="2587624"/>
          </a:xfrm>
        </p:grpSpPr>
        <p:pic>
          <p:nvPicPr>
            <p:cNvPr id="386" name="Google Shape;386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0600" y="3660775"/>
              <a:ext cx="3043237" cy="228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35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  <a:endParaRPr/>
            </a:p>
          </p:txBody>
        </p:sp>
      </p:grpSp>
      <p:sp>
        <p:nvSpPr>
          <p:cNvPr id="388" name="Google Shape;388;p35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  <a:endParaRPr/>
          </a:p>
        </p:txBody>
      </p:sp>
      <p:sp>
        <p:nvSpPr>
          <p:cNvPr id="395" name="Google Shape;395;p36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  <a:endParaRPr/>
          </a:p>
        </p:txBody>
      </p:sp>
      <p:sp>
        <p:nvSpPr>
          <p:cNvPr id="408" name="Google Shape;408;p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80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  <a:endParaRPr/>
          </a:p>
        </p:txBody>
      </p:sp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80010" lvl="2" marL="914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  <a:endParaRPr/>
          </a:p>
          <a:p>
            <a:pPr indent="-80010" lvl="2" marL="914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  <a:endParaRPr/>
          </a:p>
        </p:txBody>
      </p:sp>
      <p:pic>
        <p:nvPicPr>
          <p:cNvPr id="422" name="Google Shape;422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41275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K=2</a:t>
            </a:r>
            <a:endParaRPr/>
          </a:p>
        </p:txBody>
      </p:sp>
      <p:sp>
        <p:nvSpPr>
          <p:cNvPr id="429" name="Google Shape;429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9"/>
          <p:cNvSpPr txBox="1"/>
          <p:nvPr/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Example of k-means working</a:t>
            </a:r>
            <a:endParaRPr/>
          </a:p>
        </p:txBody>
      </p:sp>
      <p:sp>
        <p:nvSpPr>
          <p:cNvPr id="432" name="Google Shape;432;p3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28600" y="1084262"/>
            <a:ext cx="80772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Randomly we choose following two centroids (k=2) for two clusters. In this case the 2 centroid are: m1=(1.0,1.0) and m2=(5.0,7.0).</a:t>
            </a:r>
            <a:endParaRPr/>
          </a:p>
        </p:txBody>
      </p:sp>
      <p:pic>
        <p:nvPicPr>
          <p:cNvPr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57150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181600"/>
            <a:ext cx="5867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0"/>
          <p:cNvSpPr txBox="1"/>
          <p:nvPr/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Example of k-means working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0" y="457200"/>
            <a:ext cx="4800600" cy="613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1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we obtain two clusters containing: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{1,2,3} and {4,5,6,7}.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new centroids are: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</a:t>
            </a:r>
            <a:endParaRPr/>
          </a:p>
        </p:txBody>
      </p:sp>
      <p:pic>
        <p:nvPicPr>
          <p:cNvPr id="447" name="Google Shape;447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0"/>
            <a:ext cx="42672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4800600"/>
            <a:ext cx="4343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200400"/>
            <a:ext cx="5029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962400"/>
            <a:ext cx="5029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600" y="4724400"/>
            <a:ext cx="13716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 txBox="1"/>
          <p:nvPr/>
        </p:nvSpPr>
        <p:spPr>
          <a:xfrm>
            <a:off x="6453187" y="773112"/>
            <a:ext cx="1143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7772400" y="762000"/>
            <a:ext cx="1143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idx="1" type="body"/>
          </p:nvPr>
        </p:nvSpPr>
        <p:spPr>
          <a:xfrm>
            <a:off x="0" y="152400"/>
            <a:ext cx="4495800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1" i="0" sz="2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1" i="0" sz="2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1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using these centroids we compute the Euclidean distance of each object, as shown in table.</a:t>
            </a:r>
            <a:endParaRPr/>
          </a:p>
          <a:p>
            <a:pPr indent="-168275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 new clusters are: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{1,2} and {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,4,5,6,7} </a:t>
            </a:r>
            <a:endParaRPr/>
          </a:p>
          <a:p>
            <a:pPr indent="-168275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centroids are: m1=(1.25,1.5) and m2 = (3.9,5.1)</a:t>
            </a:r>
            <a:endParaRPr/>
          </a:p>
        </p:txBody>
      </p:sp>
      <p:pic>
        <p:nvPicPr>
          <p:cNvPr id="460" name="Google Shape;460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719262"/>
            <a:ext cx="40386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 rotWithShape="1">
          <a:blip r:embed="rId4">
            <a:alphaModFix/>
          </a:blip>
          <a:srcRect b="0" l="0" r="0" t="6556"/>
          <a:stretch/>
        </p:blipFill>
        <p:spPr>
          <a:xfrm>
            <a:off x="4876800" y="1676400"/>
            <a:ext cx="40386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6224587" y="2286000"/>
            <a:ext cx="1143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7543800" y="2274887"/>
            <a:ext cx="1143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>
            <p:ph idx="1" type="body"/>
          </p:nvPr>
        </p:nvSpPr>
        <p:spPr>
          <a:xfrm>
            <a:off x="304800" y="304800"/>
            <a:ext cx="4495800" cy="585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68275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None/>
            </a:pPr>
            <a:r>
              <a:t/>
            </a:r>
            <a:endParaRPr b="0" i="0" sz="2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None/>
            </a:pPr>
            <a:r>
              <a:t/>
            </a:r>
            <a:endParaRPr b="0" i="0" sz="2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clusters obtained are: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{1,2} and {3,4,5,6,7}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there is no change in the cluster. 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the algorithm comes to a halt here and final result consist of 2 clusters {1,2} and {3,4,5,6,7}. </a:t>
            </a:r>
            <a:endParaRPr/>
          </a:p>
        </p:txBody>
      </p:sp>
      <p:pic>
        <p:nvPicPr>
          <p:cNvPr id="470" name="Google Shape;47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449" l="5356" r="3571" t="4225"/>
          <a:stretch/>
        </p:blipFill>
        <p:spPr>
          <a:xfrm>
            <a:off x="5105400" y="1752600"/>
            <a:ext cx="3886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</a:t>
            </a:r>
            <a:endParaRPr/>
          </a:p>
        </p:txBody>
      </p:sp>
      <p:pic>
        <p:nvPicPr>
          <p:cNvPr id="477" name="Google Shape;477;p44"/>
          <p:cNvPicPr preferRelativeResize="0"/>
          <p:nvPr/>
        </p:nvPicPr>
        <p:blipFill rotWithShape="1">
          <a:blip r:embed="rId3">
            <a:alphaModFix/>
          </a:blip>
          <a:srcRect b="5261" l="4672" r="20561" t="1754"/>
          <a:stretch/>
        </p:blipFill>
        <p:spPr>
          <a:xfrm>
            <a:off x="1752600" y="1828800"/>
            <a:ext cx="6096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related documents for browsing, group genes and proteins that have similar functionality, or group stocks with similar price fluctuations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size of large data sets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143000"/>
            <a:ext cx="4800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cip_aust" id="124" name="Google Shape;124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18181" l="16363" r="11071" t="12121"/>
          <a:stretch/>
        </p:blipFill>
        <p:spPr>
          <a:xfrm>
            <a:off x="4953000" y="3886200"/>
            <a:ext cx="3657600" cy="24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with K=3</a:t>
            </a:r>
            <a:endParaRPr/>
          </a:p>
        </p:txBody>
      </p:sp>
      <p:pic>
        <p:nvPicPr>
          <p:cNvPr id="484" name="Google Shape;48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030" l="5084" r="1695" t="6059"/>
          <a:stretch/>
        </p:blipFill>
        <p:spPr>
          <a:xfrm>
            <a:off x="228600" y="1447800"/>
            <a:ext cx="4191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3635" l="1785" r="1784" t="5455"/>
          <a:stretch/>
        </p:blipFill>
        <p:spPr>
          <a:xfrm>
            <a:off x="4572000" y="1752600"/>
            <a:ext cx="4114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5"/>
          <p:cNvSpPr txBox="1"/>
          <p:nvPr/>
        </p:nvSpPr>
        <p:spPr>
          <a:xfrm>
            <a:off x="457200" y="60198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5562600" y="59436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488" name="Google Shape;488;p4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</a:t>
            </a:r>
            <a:endParaRPr/>
          </a:p>
        </p:txBody>
      </p:sp>
      <p:pic>
        <p:nvPicPr>
          <p:cNvPr id="494" name="Google Shape;49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72" l="4878" r="3658" t="5661"/>
          <a:stretch/>
        </p:blipFill>
        <p:spPr>
          <a:xfrm>
            <a:off x="1828800" y="2286000"/>
            <a:ext cx="5715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  <a:endParaRPr/>
          </a:p>
        </p:txBody>
      </p:sp>
      <p:sp>
        <p:nvSpPr>
          <p:cNvPr id="501" name="Google Shape;501;p4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19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219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12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525" name="Google Shape;525;p4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9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  <a:endParaRPr/>
          </a:p>
        </p:txBody>
      </p:sp>
      <p:sp>
        <p:nvSpPr>
          <p:cNvPr id="531" name="Google Shape;531;p4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pic>
        <p:nvPicPr>
          <p:cNvPr id="537" name="Google Shape;53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36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0636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5020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3502025"/>
            <a:ext cx="3354387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0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  <a:endParaRPr/>
          </a:p>
        </p:txBody>
      </p:sp>
      <p:pic>
        <p:nvPicPr>
          <p:cNvPr id="550" name="Google Shape;55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560" name="Google Shape;560;p52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2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  <a:endParaRPr/>
          </a:p>
        </p:txBody>
      </p:sp>
      <p:pic>
        <p:nvPicPr>
          <p:cNvPr id="562" name="Google Shape;5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212" y="9906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3528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352800"/>
            <a:ext cx="3354387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  <a:endParaRPr/>
          </a:p>
        </p:txBody>
      </p:sp>
      <p:sp>
        <p:nvSpPr>
          <p:cNvPr id="572" name="Google Shape;572;p5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as susceptible to initialization issues</a:t>
            </a:r>
            <a:endParaRPr/>
          </a:p>
        </p:txBody>
      </p:sp>
      <p:sp>
        <p:nvSpPr>
          <p:cNvPr id="573" name="Google Shape;573;p5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Updating Centers Incrementally</a:t>
            </a:r>
            <a:endParaRPr/>
          </a:p>
        </p:txBody>
      </p:sp>
      <p:sp>
        <p:nvSpPr>
          <p:cNvPr id="579" name="Google Shape;579;p5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basic K-means algorithm, centroids are updated after all points are assigned to a centroid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is to update the centroids after each assignment (incremental approach)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assignment updates zero or two centroids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Introduces an order dependency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“weights” to change the impact</a:t>
            </a:r>
            <a:endParaRPr/>
          </a:p>
        </p:txBody>
      </p:sp>
      <p:sp>
        <p:nvSpPr>
          <p:cNvPr id="580" name="Google Shape;580;p5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39762" y="1143000"/>
            <a:ext cx="77724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specification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  <a:endParaRPr/>
          </a:p>
        </p:txBody>
      </p:sp>
      <p:sp>
        <p:nvSpPr>
          <p:cNvPr id="586" name="Google Shape;586;p5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these steps during the clustering process</a:t>
            </a:r>
            <a:endParaRPr/>
          </a:p>
        </p:txBody>
      </p:sp>
      <p:sp>
        <p:nvSpPr>
          <p:cNvPr id="587" name="Google Shape;587;p5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</a:t>
            </a:r>
            <a:endParaRPr/>
          </a:p>
        </p:txBody>
      </p:sp>
      <p:sp>
        <p:nvSpPr>
          <p:cNvPr id="593" name="Google Shape;593;p56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 algorithm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 of K-means that can produce a partitional or a hierarchical clustering</a:t>
            </a:r>
            <a:endParaRPr/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56"/>
          <p:cNvPicPr preferRelativeResize="0"/>
          <p:nvPr/>
        </p:nvPicPr>
        <p:blipFill rotWithShape="1">
          <a:blip r:embed="rId3">
            <a:alphaModFix/>
          </a:blip>
          <a:srcRect b="0" l="0" r="0" t="17028"/>
          <a:stretch/>
        </p:blipFill>
        <p:spPr>
          <a:xfrm>
            <a:off x="228600" y="2971800"/>
            <a:ext cx="8694737" cy="259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K-means</a:t>
            </a:r>
            <a:endParaRPr/>
          </a:p>
        </p:txBody>
      </p:sp>
      <p:sp>
        <p:nvSpPr>
          <p:cNvPr id="615" name="Google Shape;615;p5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algorithm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handle wide variety of data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Quite efficient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  <a:endParaRPr/>
          </a:p>
        </p:txBody>
      </p:sp>
      <p:sp>
        <p:nvSpPr>
          <p:cNvPr id="621" name="Google Shape;621;p5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  <a:endParaRPr/>
          </a:p>
        </p:txBody>
      </p:sp>
      <p:sp>
        <p:nvSpPr>
          <p:cNvPr id="627" name="Google Shape;627;p60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0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631" name="Google Shape;631;p60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39" name="Google Shape;63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1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2"/>
          <p:cNvSpPr txBox="1"/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  <a:endParaRPr/>
          </a:p>
        </p:txBody>
      </p:sp>
      <p:sp>
        <p:nvSpPr>
          <p:cNvPr id="647" name="Google Shape;647;p62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2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49" name="Google Shape;64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2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"/>
          <p:cNvSpPr txBox="1"/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57" name="Google Shape;657;p63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60" name="Google Shape;66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3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67" name="Google Shape;667;p64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69" name="Google Shape;66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524000"/>
            <a:ext cx="426878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of a Cluster can be Ambiguous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85800" y="1905000"/>
            <a:ext cx="3344862" cy="1479550"/>
            <a:chOff x="685800" y="1905000"/>
            <a:chExt cx="3344862" cy="1479550"/>
          </a:xfrm>
        </p:grpSpPr>
        <p:grpSp>
          <p:nvGrpSpPr>
            <p:cNvPr id="140" name="Google Shape;140;p20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 flipH="1" rot="10800000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flipH="1" rot="10800000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 flipH="1" rot="10800000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 flipH="1" rot="10800000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 flipH="1" rot="10800000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 flipH="1" rot="10800000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flipH="1" rot="10800000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flipH="1" rot="10800000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 flipH="1" rot="10800000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 flipH="1" rot="10800000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2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  <a:endParaRPr/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4960937" y="4114800"/>
            <a:ext cx="3344862" cy="1371600"/>
            <a:chOff x="4960937" y="4114800"/>
            <a:chExt cx="3344862" cy="1371600"/>
          </a:xfrm>
        </p:grpSpPr>
        <p:grpSp>
          <p:nvGrpSpPr>
            <p:cNvPr id="163" name="Google Shape;163;p20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64" name="Google Shape;164;p20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7324725" y="4346575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7112000" y="4275137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7218362" y="4114800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 flipH="1" rot="10800000">
                <a:off x="5476875" y="4275137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 flipH="1" rot="10800000">
                <a:off x="5156200" y="4132262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 flipH="1" rot="10800000">
                <a:off x="5351462" y="4114800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 rot="10800000">
                <a:off x="5281612" y="4257675"/>
                <a:ext cx="107950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 flipH="1" rot="10800000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 flipH="1" rot="10800000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 flipH="1" rot="10800000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 flipH="1" rot="10800000">
                <a:off x="5761037" y="4292600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 flipH="1" rot="10800000">
                <a:off x="6045200" y="4418012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 flipH="1" rot="10800000">
                <a:off x="5761037" y="4524375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20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  <a:endParaRPr/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685800" y="4114800"/>
            <a:ext cx="3344862" cy="1371600"/>
            <a:chOff x="685800" y="4114800"/>
            <a:chExt cx="3344862" cy="1371600"/>
          </a:xfrm>
        </p:grpSpPr>
        <p:grpSp>
          <p:nvGrpSpPr>
            <p:cNvPr id="186" name="Google Shape;186;p20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87" name="Google Shape;187;p20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 txBox="1"/>
              <p:nvPr/>
            </p:nvSpPr>
            <p:spPr>
              <a:xfrm flipH="1" rot="10800000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0"/>
              <p:cNvSpPr txBox="1"/>
              <p:nvPr/>
            </p:nvSpPr>
            <p:spPr>
              <a:xfrm flipH="1" rot="10800000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0"/>
              <p:cNvSpPr txBox="1"/>
              <p:nvPr/>
            </p:nvSpPr>
            <p:spPr>
              <a:xfrm flipH="1" rot="10800000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 txBox="1"/>
              <p:nvPr/>
            </p:nvSpPr>
            <p:spPr>
              <a:xfrm flipH="1" rot="10800000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 txBox="1"/>
              <p:nvPr/>
            </p:nvSpPr>
            <p:spPr>
              <a:xfrm flipH="1" rot="10800000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 txBox="1"/>
              <p:nvPr/>
            </p:nvSpPr>
            <p:spPr>
              <a:xfrm flipH="1" rot="10800000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0"/>
              <p:cNvSpPr txBox="1"/>
              <p:nvPr/>
            </p:nvSpPr>
            <p:spPr>
              <a:xfrm flipH="1" rot="10800000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 txBox="1"/>
              <p:nvPr/>
            </p:nvSpPr>
            <p:spPr>
              <a:xfrm flipH="1" rot="10800000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0"/>
              <p:cNvSpPr txBox="1"/>
              <p:nvPr/>
            </p:nvSpPr>
            <p:spPr>
              <a:xfrm flipH="1" rot="10800000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 flipH="1" rot="10800000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7" name="Google Shape;207;p20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  <a:endParaRPr/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4960937" y="1905000"/>
            <a:ext cx="3344862" cy="1479550"/>
            <a:chOff x="4960937" y="1905000"/>
            <a:chExt cx="3344862" cy="1479550"/>
          </a:xfrm>
        </p:grpSpPr>
        <p:grpSp>
          <p:nvGrpSpPr>
            <p:cNvPr id="209" name="Google Shape;209;p20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210" name="Google Shape;210;p20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7324725" y="2136775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7112000" y="2065337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218362" y="1905000"/>
                <a:ext cx="109537" cy="109537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0"/>
              <p:cNvSpPr txBox="1"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0"/>
              <p:cNvSpPr txBox="1"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 flipH="1" rot="10800000">
                <a:off x="5476875" y="2065337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 flipH="1" rot="10800000">
                <a:off x="5156200" y="1922462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 flipH="1" rot="10800000">
                <a:off x="5351462" y="1905000"/>
                <a:ext cx="109537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 flipH="1" rot="10800000">
                <a:off x="5281612" y="2047875"/>
                <a:ext cx="107950" cy="109537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 flipH="1" rot="10800000">
                <a:off x="5173662" y="2386012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 flipH="1" rot="10800000">
                <a:off x="4960937" y="2457450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 flipH="1" rot="10800000">
                <a:off x="5067300" y="2617787"/>
                <a:ext cx="109537" cy="109537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 flipH="1" rot="10800000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 flipH="1" rot="10800000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 flipH="1" rot="10800000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" name="Google Shape;230;p20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  <a:endParaRPr/>
            </a:p>
          </p:txBody>
        </p:sp>
      </p:grpSp>
      <p:sp>
        <p:nvSpPr>
          <p:cNvPr id="231" name="Google Shape;231;p2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5"/>
          <p:cNvSpPr txBox="1"/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76" name="Google Shape;676;p65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78" name="Google Shape;67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612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9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b="0" i="0" lang="en-US" sz="280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  <a:endParaRPr b="0" i="0" sz="28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900"/>
              <a:buFont typeface="Arial"/>
              <a:buNone/>
            </a:pPr>
            <a:r>
              <a:t/>
            </a:r>
            <a:endParaRPr b="0" i="0" sz="12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of data objects into non-overlapping subsets (clusters) such that each data object is in exactly one subset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254125" y="2517775"/>
            <a:ext cx="96837" cy="101600"/>
          </a:xfrm>
          <a:custGeom>
            <a:rect b="b" l="l" r="r" t="t"/>
            <a:pathLst>
              <a:path extrusionOk="0" h="64" w="61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1254125" y="2716212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1951037" y="4711700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1550987" y="2619375"/>
            <a:ext cx="96837" cy="96837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1951037" y="3914775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2120900" y="18256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2351087" y="2020887"/>
            <a:ext cx="96837" cy="96837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2447925" y="2317750"/>
            <a:ext cx="96837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2847975" y="2317750"/>
            <a:ext cx="96837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647950" y="2117725"/>
            <a:ext cx="96837" cy="103187"/>
          </a:xfrm>
          <a:custGeom>
            <a:rect b="b" l="l" r="r" t="t"/>
            <a:pathLst>
              <a:path extrusionOk="0" h="65" w="61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2647950" y="1724025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344862" y="4711700"/>
            <a:ext cx="103187" cy="98425"/>
          </a:xfrm>
          <a:custGeom>
            <a:rect b="b" l="l" r="r" t="t"/>
            <a:pathLst>
              <a:path extrusionOk="0" h="62" w="65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1550987" y="2220912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1223962" y="441007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1254125" y="5008562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1720850" y="19907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261" name="Google Shape;261;p22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62" name="Google Shape;26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4400" y="1295400"/>
              <a:ext cx="3373437" cy="456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2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  <a:endParaRPr/>
            </a:p>
          </p:txBody>
        </p:sp>
      </p:grpSp>
      <p:sp>
        <p:nvSpPr>
          <p:cNvPr id="264" name="Google Shape;264;p2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2760662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675" y="2362200"/>
            <a:ext cx="1773237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914400" y="44958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4800600" y="44958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Distinctions Between Sets of Clusters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versus non-exclusive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non-exclusive clusterings, points may belong to multiple clusters.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represent multiple classes or ‘border’ points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versus non-fuzzy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fuzzy clustering, a point belongs to every cluster with some weight between 0 and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must sum to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clustering has similar characteristics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versus complete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we only want to cluster some of the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 versus homogeneous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of widely different sizes, shapes, and densities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