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16.jpg" ContentType="image/jpeg"/>
  <Override PartName="/ppt/theme/themeOverride2.xml" ContentType="application/vnd.openxmlformats-officedocument.themeOverride+xml"/>
  <Override PartName="/ppt/notesSlides/notesSlide11.xml" ContentType="application/vnd.openxmlformats-officedocument.presentationml.notesSlide+xml"/>
  <Override PartName="/ppt/media/image17.jpg" ContentType="image/jpeg"/>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2"/>
  </p:sldMasterIdLst>
  <p:notesMasterIdLst>
    <p:notesMasterId r:id="rId24"/>
  </p:notesMasterIdLst>
  <p:sldIdLst>
    <p:sldId id="261" r:id="rId3"/>
    <p:sldId id="262" r:id="rId4"/>
    <p:sldId id="259" r:id="rId5"/>
    <p:sldId id="258" r:id="rId6"/>
    <p:sldId id="265" r:id="rId7"/>
    <p:sldId id="266" r:id="rId8"/>
    <p:sldId id="267" r:id="rId9"/>
    <p:sldId id="268" r:id="rId10"/>
    <p:sldId id="272" r:id="rId11"/>
    <p:sldId id="269" r:id="rId12"/>
    <p:sldId id="270" r:id="rId13"/>
    <p:sldId id="271" r:id="rId14"/>
    <p:sldId id="273" r:id="rId15"/>
    <p:sldId id="274" r:id="rId16"/>
    <p:sldId id="275" r:id="rId17"/>
    <p:sldId id="276" r:id="rId18"/>
    <p:sldId id="277" r:id="rId19"/>
    <p:sldId id="279" r:id="rId20"/>
    <p:sldId id="278" r:id="rId21"/>
    <p:sldId id="280" r:id="rId22"/>
    <p:sldId id="260" r:id="rId23"/>
  </p:sldIdLst>
  <p:sldSz cx="18288000" cy="10287000"/>
  <p:notesSz cx="18288000" cy="10287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9A74"/>
    <a:srgbClr val="F8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06" autoAdjust="0"/>
  </p:normalViewPr>
  <p:slideViewPr>
    <p:cSldViewPr>
      <p:cViewPr varScale="1">
        <p:scale>
          <a:sx n="55" d="100"/>
          <a:sy n="55" d="100"/>
        </p:scale>
        <p:origin x="658"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43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4350"/>
          </a:xfrm>
          <a:prstGeom prst="rect">
            <a:avLst/>
          </a:prstGeom>
        </p:spPr>
        <p:txBody>
          <a:bodyPr vert="horz" lIns="91440" tIns="45720" rIns="91440" bIns="45720" rtlCol="0"/>
          <a:lstStyle>
            <a:lvl1pPr algn="r">
              <a:defRPr sz="1200"/>
            </a:lvl1pPr>
          </a:lstStyle>
          <a:p>
            <a:fld id="{09BE7060-D666-4389-A150-695191AF3F12}" type="datetimeFigureOut">
              <a:rPr lang="en-US" smtClean="0"/>
              <a:t>1/30/2023</a:t>
            </a:fld>
            <a:endParaRPr lang="en-US"/>
          </a:p>
        </p:txBody>
      </p:sp>
      <p:sp>
        <p:nvSpPr>
          <p:cNvPr id="4" name="Slide Image Placeholder 3"/>
          <p:cNvSpPr>
            <a:spLocks noGrp="1" noRot="1" noChangeAspect="1"/>
          </p:cNvSpPr>
          <p:nvPr>
            <p:ph type="sldImg" idx="2"/>
          </p:nvPr>
        </p:nvSpPr>
        <p:spPr>
          <a:xfrm>
            <a:off x="5715000" y="771525"/>
            <a:ext cx="6858000" cy="3857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886325"/>
            <a:ext cx="14630400" cy="46291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71063"/>
            <a:ext cx="7924800" cy="5143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4350"/>
          </a:xfrm>
          <a:prstGeom prst="rect">
            <a:avLst/>
          </a:prstGeom>
        </p:spPr>
        <p:txBody>
          <a:bodyPr vert="horz" lIns="91440" tIns="45720" rIns="91440" bIns="45720" rtlCol="0" anchor="b"/>
          <a:lstStyle>
            <a:lvl1pPr algn="r">
              <a:defRPr sz="1200"/>
            </a:lvl1pPr>
          </a:lstStyle>
          <a:p>
            <a:fld id="{317988A8-63AB-493F-86C8-43A6C20E0285}" type="slidenum">
              <a:rPr lang="en-US" smtClean="0"/>
              <a:t>‹#›</a:t>
            </a:fld>
            <a:endParaRPr lang="en-US"/>
          </a:p>
        </p:txBody>
      </p:sp>
    </p:spTree>
    <p:extLst>
      <p:ext uri="{BB962C8B-B14F-4D97-AF65-F5344CB8AC3E}">
        <p14:creationId xmlns:p14="http://schemas.microsoft.com/office/powerpoint/2010/main" val="2295952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7988A8-63AB-493F-86C8-43A6C20E0285}" type="slidenum">
              <a:rPr lang="en-US" smtClean="0"/>
              <a:t>1</a:t>
            </a:fld>
            <a:endParaRPr lang="en-US"/>
          </a:p>
        </p:txBody>
      </p:sp>
    </p:spTree>
    <p:extLst>
      <p:ext uri="{BB962C8B-B14F-4D97-AF65-F5344CB8AC3E}">
        <p14:creationId xmlns:p14="http://schemas.microsoft.com/office/powerpoint/2010/main" val="7014523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7988A8-63AB-493F-86C8-43A6C20E0285}" type="slidenum">
              <a:rPr lang="en-US" smtClean="0"/>
              <a:t>10</a:t>
            </a:fld>
            <a:endParaRPr lang="en-US"/>
          </a:p>
        </p:txBody>
      </p:sp>
    </p:spTree>
    <p:extLst>
      <p:ext uri="{BB962C8B-B14F-4D97-AF65-F5344CB8AC3E}">
        <p14:creationId xmlns:p14="http://schemas.microsoft.com/office/powerpoint/2010/main" val="3664271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7988A8-63AB-493F-86C8-43A6C20E0285}" type="slidenum">
              <a:rPr lang="en-US" smtClean="0"/>
              <a:t>11</a:t>
            </a:fld>
            <a:endParaRPr lang="en-US"/>
          </a:p>
        </p:txBody>
      </p:sp>
    </p:spTree>
    <p:extLst>
      <p:ext uri="{BB962C8B-B14F-4D97-AF65-F5344CB8AC3E}">
        <p14:creationId xmlns:p14="http://schemas.microsoft.com/office/powerpoint/2010/main" val="3751604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7988A8-63AB-493F-86C8-43A6C20E0285}" type="slidenum">
              <a:rPr lang="en-US" smtClean="0"/>
              <a:t>12</a:t>
            </a:fld>
            <a:endParaRPr lang="en-US"/>
          </a:p>
        </p:txBody>
      </p:sp>
    </p:spTree>
    <p:extLst>
      <p:ext uri="{BB962C8B-B14F-4D97-AF65-F5344CB8AC3E}">
        <p14:creationId xmlns:p14="http://schemas.microsoft.com/office/powerpoint/2010/main" val="1633980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7988A8-63AB-493F-86C8-43A6C20E0285}" type="slidenum">
              <a:rPr lang="en-US" smtClean="0"/>
              <a:t>13</a:t>
            </a:fld>
            <a:endParaRPr lang="en-US"/>
          </a:p>
        </p:txBody>
      </p:sp>
    </p:spTree>
    <p:extLst>
      <p:ext uri="{BB962C8B-B14F-4D97-AF65-F5344CB8AC3E}">
        <p14:creationId xmlns:p14="http://schemas.microsoft.com/office/powerpoint/2010/main" val="2905632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7988A8-63AB-493F-86C8-43A6C20E0285}" type="slidenum">
              <a:rPr lang="en-US" smtClean="0"/>
              <a:t>14</a:t>
            </a:fld>
            <a:endParaRPr lang="en-US"/>
          </a:p>
        </p:txBody>
      </p:sp>
    </p:spTree>
    <p:extLst>
      <p:ext uri="{BB962C8B-B14F-4D97-AF65-F5344CB8AC3E}">
        <p14:creationId xmlns:p14="http://schemas.microsoft.com/office/powerpoint/2010/main" val="2779802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7988A8-63AB-493F-86C8-43A6C20E0285}" type="slidenum">
              <a:rPr lang="en-US" smtClean="0"/>
              <a:t>15</a:t>
            </a:fld>
            <a:endParaRPr lang="en-US"/>
          </a:p>
        </p:txBody>
      </p:sp>
    </p:spTree>
    <p:extLst>
      <p:ext uri="{BB962C8B-B14F-4D97-AF65-F5344CB8AC3E}">
        <p14:creationId xmlns:p14="http://schemas.microsoft.com/office/powerpoint/2010/main" val="1249020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7988A8-63AB-493F-86C8-43A6C20E0285}" type="slidenum">
              <a:rPr lang="en-US" smtClean="0"/>
              <a:t>16</a:t>
            </a:fld>
            <a:endParaRPr lang="en-US"/>
          </a:p>
        </p:txBody>
      </p:sp>
    </p:spTree>
    <p:extLst>
      <p:ext uri="{BB962C8B-B14F-4D97-AF65-F5344CB8AC3E}">
        <p14:creationId xmlns:p14="http://schemas.microsoft.com/office/powerpoint/2010/main" val="1307616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7988A8-63AB-493F-86C8-43A6C20E0285}" type="slidenum">
              <a:rPr lang="en-US" smtClean="0"/>
              <a:t>17</a:t>
            </a:fld>
            <a:endParaRPr lang="en-US"/>
          </a:p>
        </p:txBody>
      </p:sp>
    </p:spTree>
    <p:extLst>
      <p:ext uri="{BB962C8B-B14F-4D97-AF65-F5344CB8AC3E}">
        <p14:creationId xmlns:p14="http://schemas.microsoft.com/office/powerpoint/2010/main" val="1462121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7988A8-63AB-493F-86C8-43A6C20E0285}" type="slidenum">
              <a:rPr lang="en-US" smtClean="0"/>
              <a:t>18</a:t>
            </a:fld>
            <a:endParaRPr lang="en-US"/>
          </a:p>
        </p:txBody>
      </p:sp>
    </p:spTree>
    <p:extLst>
      <p:ext uri="{BB962C8B-B14F-4D97-AF65-F5344CB8AC3E}">
        <p14:creationId xmlns:p14="http://schemas.microsoft.com/office/powerpoint/2010/main" val="1205413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7988A8-63AB-493F-86C8-43A6C20E0285}" type="slidenum">
              <a:rPr lang="en-US" smtClean="0"/>
              <a:t>19</a:t>
            </a:fld>
            <a:endParaRPr lang="en-US"/>
          </a:p>
        </p:txBody>
      </p:sp>
    </p:spTree>
    <p:extLst>
      <p:ext uri="{BB962C8B-B14F-4D97-AF65-F5344CB8AC3E}">
        <p14:creationId xmlns:p14="http://schemas.microsoft.com/office/powerpoint/2010/main" val="1898533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7988A8-63AB-493F-86C8-43A6C20E0285}" type="slidenum">
              <a:rPr lang="en-US" smtClean="0"/>
              <a:t>2</a:t>
            </a:fld>
            <a:endParaRPr lang="en-US"/>
          </a:p>
        </p:txBody>
      </p:sp>
    </p:spTree>
    <p:extLst>
      <p:ext uri="{BB962C8B-B14F-4D97-AF65-F5344CB8AC3E}">
        <p14:creationId xmlns:p14="http://schemas.microsoft.com/office/powerpoint/2010/main" val="33460805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7988A8-63AB-493F-86C8-43A6C20E0285}" type="slidenum">
              <a:rPr lang="en-US" smtClean="0"/>
              <a:t>20</a:t>
            </a:fld>
            <a:endParaRPr lang="en-US"/>
          </a:p>
        </p:txBody>
      </p:sp>
    </p:spTree>
    <p:extLst>
      <p:ext uri="{BB962C8B-B14F-4D97-AF65-F5344CB8AC3E}">
        <p14:creationId xmlns:p14="http://schemas.microsoft.com/office/powerpoint/2010/main" val="1738058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7988A8-63AB-493F-86C8-43A6C20E0285}" type="slidenum">
              <a:rPr lang="en-US" smtClean="0"/>
              <a:t>3</a:t>
            </a:fld>
            <a:endParaRPr lang="en-US"/>
          </a:p>
        </p:txBody>
      </p:sp>
    </p:spTree>
    <p:extLst>
      <p:ext uri="{BB962C8B-B14F-4D97-AF65-F5344CB8AC3E}">
        <p14:creationId xmlns:p14="http://schemas.microsoft.com/office/powerpoint/2010/main" val="2196942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7988A8-63AB-493F-86C8-43A6C20E0285}" type="slidenum">
              <a:rPr lang="en-US" smtClean="0"/>
              <a:t>4</a:t>
            </a:fld>
            <a:endParaRPr lang="en-US"/>
          </a:p>
        </p:txBody>
      </p:sp>
    </p:spTree>
    <p:extLst>
      <p:ext uri="{BB962C8B-B14F-4D97-AF65-F5344CB8AC3E}">
        <p14:creationId xmlns:p14="http://schemas.microsoft.com/office/powerpoint/2010/main" val="1185693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7988A8-63AB-493F-86C8-43A6C20E0285}" type="slidenum">
              <a:rPr lang="en-US" smtClean="0"/>
              <a:t>5</a:t>
            </a:fld>
            <a:endParaRPr lang="en-US"/>
          </a:p>
        </p:txBody>
      </p:sp>
    </p:spTree>
    <p:extLst>
      <p:ext uri="{BB962C8B-B14F-4D97-AF65-F5344CB8AC3E}">
        <p14:creationId xmlns:p14="http://schemas.microsoft.com/office/powerpoint/2010/main" val="1214510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7988A8-63AB-493F-86C8-43A6C20E0285}" type="slidenum">
              <a:rPr lang="en-US" smtClean="0"/>
              <a:t>6</a:t>
            </a:fld>
            <a:endParaRPr lang="en-US"/>
          </a:p>
        </p:txBody>
      </p:sp>
    </p:spTree>
    <p:extLst>
      <p:ext uri="{BB962C8B-B14F-4D97-AF65-F5344CB8AC3E}">
        <p14:creationId xmlns:p14="http://schemas.microsoft.com/office/powerpoint/2010/main" val="1156673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7988A8-63AB-493F-86C8-43A6C20E0285}" type="slidenum">
              <a:rPr lang="en-US" smtClean="0"/>
              <a:t>7</a:t>
            </a:fld>
            <a:endParaRPr lang="en-US"/>
          </a:p>
        </p:txBody>
      </p:sp>
    </p:spTree>
    <p:extLst>
      <p:ext uri="{BB962C8B-B14F-4D97-AF65-F5344CB8AC3E}">
        <p14:creationId xmlns:p14="http://schemas.microsoft.com/office/powerpoint/2010/main" val="3145070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7988A8-63AB-493F-86C8-43A6C20E0285}" type="slidenum">
              <a:rPr lang="en-US" smtClean="0"/>
              <a:t>8</a:t>
            </a:fld>
            <a:endParaRPr lang="en-US"/>
          </a:p>
        </p:txBody>
      </p:sp>
    </p:spTree>
    <p:extLst>
      <p:ext uri="{BB962C8B-B14F-4D97-AF65-F5344CB8AC3E}">
        <p14:creationId xmlns:p14="http://schemas.microsoft.com/office/powerpoint/2010/main" val="1486924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7988A8-63AB-493F-86C8-43A6C20E0285}" type="slidenum">
              <a:rPr lang="en-US" smtClean="0"/>
              <a:t>9</a:t>
            </a:fld>
            <a:endParaRPr lang="en-US"/>
          </a:p>
        </p:txBody>
      </p:sp>
    </p:spTree>
    <p:extLst>
      <p:ext uri="{BB962C8B-B14F-4D97-AF65-F5344CB8AC3E}">
        <p14:creationId xmlns:p14="http://schemas.microsoft.com/office/powerpoint/2010/main" val="1644380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114925" y="2"/>
            <a:ext cx="13171169" cy="10287000"/>
          </a:xfrm>
          <a:custGeom>
            <a:avLst/>
            <a:gdLst/>
            <a:ahLst/>
            <a:cxnLst/>
            <a:rect l="l" t="t" r="r" b="b"/>
            <a:pathLst>
              <a:path w="13171169" h="10287000">
                <a:moveTo>
                  <a:pt x="0" y="10287000"/>
                </a:moveTo>
                <a:lnTo>
                  <a:pt x="13170819" y="10287000"/>
                </a:lnTo>
                <a:lnTo>
                  <a:pt x="13170819" y="0"/>
                </a:lnTo>
                <a:lnTo>
                  <a:pt x="0" y="0"/>
                </a:lnTo>
                <a:lnTo>
                  <a:pt x="0" y="10287000"/>
                </a:lnTo>
                <a:close/>
              </a:path>
            </a:pathLst>
          </a:custGeom>
          <a:solidFill>
            <a:srgbClr val="FDC112"/>
          </a:solidFill>
        </p:spPr>
        <p:txBody>
          <a:bodyPr wrap="square" lIns="0" tIns="0" rIns="0" bIns="0" rtlCol="0"/>
          <a:lstStyle/>
          <a:p>
            <a:endParaRPr/>
          </a:p>
        </p:txBody>
      </p:sp>
      <p:sp>
        <p:nvSpPr>
          <p:cNvPr id="17" name="bg object 17"/>
          <p:cNvSpPr/>
          <p:nvPr/>
        </p:nvSpPr>
        <p:spPr>
          <a:xfrm>
            <a:off x="0" y="2"/>
            <a:ext cx="5114925" cy="10287000"/>
          </a:xfrm>
          <a:custGeom>
            <a:avLst/>
            <a:gdLst/>
            <a:ahLst/>
            <a:cxnLst/>
            <a:rect l="l" t="t" r="r" b="b"/>
            <a:pathLst>
              <a:path w="5114925" h="10287000">
                <a:moveTo>
                  <a:pt x="5114925" y="10287000"/>
                </a:moveTo>
                <a:lnTo>
                  <a:pt x="0" y="10287000"/>
                </a:lnTo>
                <a:lnTo>
                  <a:pt x="0" y="0"/>
                </a:lnTo>
                <a:lnTo>
                  <a:pt x="5114925" y="0"/>
                </a:lnTo>
                <a:lnTo>
                  <a:pt x="5114925" y="10287000"/>
                </a:lnTo>
                <a:close/>
              </a:path>
            </a:pathLst>
          </a:custGeom>
          <a:solidFill>
            <a:srgbClr val="292628"/>
          </a:solidFill>
        </p:spPr>
        <p:txBody>
          <a:bodyPr wrap="square" lIns="0" tIns="0" rIns="0" bIns="0" rtlCol="0"/>
          <a:lstStyle/>
          <a:p>
            <a:endParaRPr/>
          </a:p>
        </p:txBody>
      </p:sp>
      <p:sp>
        <p:nvSpPr>
          <p:cNvPr id="2" name="Holder 2"/>
          <p:cNvSpPr>
            <a:spLocks noGrp="1"/>
          </p:cNvSpPr>
          <p:nvPr>
            <p:ph type="ctrTitle"/>
          </p:nvPr>
        </p:nvSpPr>
        <p:spPr>
          <a:xfrm>
            <a:off x="1149107" y="2937966"/>
            <a:ext cx="15989784" cy="1853564"/>
          </a:xfrm>
          <a:prstGeom prst="rect">
            <a:avLst/>
          </a:prstGeom>
        </p:spPr>
        <p:txBody>
          <a:bodyPr wrap="square" lIns="0" tIns="0" rIns="0" bIns="0">
            <a:spAutoFit/>
          </a:bodyPr>
          <a:lstStyle>
            <a:lvl1pPr>
              <a:defRPr sz="3500" b="0" i="0">
                <a:solidFill>
                  <a:schemeClr val="tx1"/>
                </a:solidFill>
                <a:latin typeface="Arial"/>
                <a:cs typeface="Arial"/>
              </a:defRPr>
            </a:lvl1pPr>
          </a:lstStyle>
          <a:p>
            <a:endParaRPr/>
          </a:p>
        </p:txBody>
      </p:sp>
      <p:sp>
        <p:nvSpPr>
          <p:cNvPr id="3" name="Holder 3"/>
          <p:cNvSpPr>
            <a:spLocks noGrp="1"/>
          </p:cNvSpPr>
          <p:nvPr>
            <p:ph type="subTitle" idx="4"/>
          </p:nvPr>
        </p:nvSpPr>
        <p:spPr>
          <a:xfrm>
            <a:off x="1048142" y="5375474"/>
            <a:ext cx="16191714" cy="1853565"/>
          </a:xfrm>
          <a:prstGeom prst="rect">
            <a:avLst/>
          </a:prstGeom>
        </p:spPr>
        <p:txBody>
          <a:bodyPr wrap="square" lIns="0" tIns="0" rIns="0" bIns="0">
            <a:spAutoFit/>
          </a:bodyPr>
          <a:lstStyle>
            <a:lvl1pPr>
              <a:defRPr sz="35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0EECF9-89D6-4778-BE19-20B91CA940D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2A5F963D-D467-4F2F-B83D-40C3A6E3AB03}"/>
              </a:ext>
            </a:extLst>
          </p:cNvPr>
          <p:cNvSpPr>
            <a:spLocks noGrp="1"/>
          </p:cNvSpPr>
          <p:nvPr>
            <p:ph sz="half" idx="1"/>
          </p:nvPr>
        </p:nvSpPr>
        <p:spPr>
          <a:xfrm>
            <a:off x="1257300" y="2738437"/>
            <a:ext cx="7772400" cy="65270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xmlns="" id="{2C288100-7CBF-460E-ACCA-E5E45A3183FC}"/>
              </a:ext>
            </a:extLst>
          </p:cNvPr>
          <p:cNvSpPr>
            <a:spLocks noGrp="1"/>
          </p:cNvSpPr>
          <p:nvPr>
            <p:ph sz="half" idx="2"/>
          </p:nvPr>
        </p:nvSpPr>
        <p:spPr>
          <a:xfrm>
            <a:off x="9258300" y="2738437"/>
            <a:ext cx="7772400" cy="65270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xmlns="" id="{274ABD7A-5D18-4F87-BDCC-27B1098049F5}"/>
              </a:ext>
            </a:extLst>
          </p:cNvPr>
          <p:cNvSpPr>
            <a:spLocks noGrp="1"/>
          </p:cNvSpPr>
          <p:nvPr>
            <p:ph type="dt" sz="half" idx="10"/>
          </p:nvPr>
        </p:nvSpPr>
        <p:spPr/>
        <p:txBody>
          <a:bodyPr/>
          <a:lstStyle/>
          <a:p>
            <a:fld id="{1D8BD707-D9CF-40AE-B4C6-C98DA3205C09}" type="datetimeFigureOut">
              <a:rPr lang="en-US" smtClean="0"/>
              <a:t>1/30/2023</a:t>
            </a:fld>
            <a:endParaRPr lang="en-US"/>
          </a:p>
        </p:txBody>
      </p:sp>
      <p:sp>
        <p:nvSpPr>
          <p:cNvPr id="6" name="Footer Placeholder 5">
            <a:extLst>
              <a:ext uri="{FF2B5EF4-FFF2-40B4-BE49-F238E27FC236}">
                <a16:creationId xmlns:a16="http://schemas.microsoft.com/office/drawing/2014/main" xmlns="" id="{F7259BDD-EACB-4C3B-89D4-9D67D48CCA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E5350C1-D78C-4344-A15B-D0104A35E9E1}"/>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790113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EF0D72-3580-4891-AD92-987340A90059}"/>
              </a:ext>
            </a:extLst>
          </p:cNvPr>
          <p:cNvSpPr>
            <a:spLocks noGrp="1"/>
          </p:cNvSpPr>
          <p:nvPr>
            <p:ph type="title"/>
          </p:nvPr>
        </p:nvSpPr>
        <p:spPr>
          <a:xfrm>
            <a:off x="1259682" y="547688"/>
            <a:ext cx="15773400" cy="1988345"/>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C8857663-38F4-440E-807A-A0F49A766BA6}"/>
              </a:ext>
            </a:extLst>
          </p:cNvPr>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272FDC0B-AB97-4881-A4D7-F17D56926C8E}"/>
              </a:ext>
            </a:extLst>
          </p:cNvPr>
          <p:cNvSpPr>
            <a:spLocks noGrp="1"/>
          </p:cNvSpPr>
          <p:nvPr>
            <p:ph sz="half" idx="2"/>
          </p:nvPr>
        </p:nvSpPr>
        <p:spPr>
          <a:xfrm>
            <a:off x="1259683" y="3757613"/>
            <a:ext cx="7736681" cy="55268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xmlns="" id="{DFF9ACB5-A4C9-4D4D-BA2C-136FF174350F}"/>
              </a:ext>
            </a:extLst>
          </p:cNvPr>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EE665DD6-DC4A-43E7-A2AB-F735F410EB76}"/>
              </a:ext>
            </a:extLst>
          </p:cNvPr>
          <p:cNvSpPr>
            <a:spLocks noGrp="1"/>
          </p:cNvSpPr>
          <p:nvPr>
            <p:ph sz="quarter" idx="4"/>
          </p:nvPr>
        </p:nvSpPr>
        <p:spPr>
          <a:xfrm>
            <a:off x="9258300" y="3757613"/>
            <a:ext cx="7774782" cy="55268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xmlns="" id="{F427B2AA-0C24-4074-97DD-F4584EAEC94B}"/>
              </a:ext>
            </a:extLst>
          </p:cNvPr>
          <p:cNvSpPr>
            <a:spLocks noGrp="1"/>
          </p:cNvSpPr>
          <p:nvPr>
            <p:ph type="dt" sz="half" idx="10"/>
          </p:nvPr>
        </p:nvSpPr>
        <p:spPr/>
        <p:txBody>
          <a:bodyPr/>
          <a:lstStyle/>
          <a:p>
            <a:fld id="{1D8BD707-D9CF-40AE-B4C6-C98DA3205C09}" type="datetimeFigureOut">
              <a:rPr lang="en-US" smtClean="0"/>
              <a:t>1/30/2023</a:t>
            </a:fld>
            <a:endParaRPr lang="en-US"/>
          </a:p>
        </p:txBody>
      </p:sp>
      <p:sp>
        <p:nvSpPr>
          <p:cNvPr id="8" name="Footer Placeholder 7">
            <a:extLst>
              <a:ext uri="{FF2B5EF4-FFF2-40B4-BE49-F238E27FC236}">
                <a16:creationId xmlns:a16="http://schemas.microsoft.com/office/drawing/2014/main" xmlns="" id="{3105D62A-4A9B-4778-89E9-71CD356FFC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5DA6C32-98AF-4179-B5C3-82D7A7EF289D}"/>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76969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8E9B79-A8C5-4EAB-BD5B-C0A041F2C8FD}"/>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DB47B4B7-A093-4199-AC05-8472ED9D8021}"/>
              </a:ext>
            </a:extLst>
          </p:cNvPr>
          <p:cNvSpPr>
            <a:spLocks noGrp="1"/>
          </p:cNvSpPr>
          <p:nvPr>
            <p:ph type="dt" sz="half" idx="10"/>
          </p:nvPr>
        </p:nvSpPr>
        <p:spPr/>
        <p:txBody>
          <a:bodyPr/>
          <a:lstStyle/>
          <a:p>
            <a:fld id="{1D8BD707-D9CF-40AE-B4C6-C98DA3205C09}" type="datetimeFigureOut">
              <a:rPr lang="en-US" smtClean="0"/>
              <a:t>1/30/2023</a:t>
            </a:fld>
            <a:endParaRPr lang="en-US"/>
          </a:p>
        </p:txBody>
      </p:sp>
      <p:sp>
        <p:nvSpPr>
          <p:cNvPr id="4" name="Footer Placeholder 3">
            <a:extLst>
              <a:ext uri="{FF2B5EF4-FFF2-40B4-BE49-F238E27FC236}">
                <a16:creationId xmlns:a16="http://schemas.microsoft.com/office/drawing/2014/main" xmlns="" id="{0632F322-8217-4BAA-A616-2A8F293ED9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35942BC1-3038-4A08-9607-1AC25F0609DC}"/>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762936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0778201-A6D8-47C0-9CF9-DBB1DDE593D8}"/>
              </a:ext>
            </a:extLst>
          </p:cNvPr>
          <p:cNvSpPr>
            <a:spLocks noGrp="1"/>
          </p:cNvSpPr>
          <p:nvPr>
            <p:ph type="dt" sz="half" idx="10"/>
          </p:nvPr>
        </p:nvSpPr>
        <p:spPr/>
        <p:txBody>
          <a:bodyPr/>
          <a:lstStyle/>
          <a:p>
            <a:fld id="{1D8BD707-D9CF-40AE-B4C6-C98DA3205C09}" type="datetimeFigureOut">
              <a:rPr lang="en-US" smtClean="0"/>
              <a:t>1/30/2023</a:t>
            </a:fld>
            <a:endParaRPr lang="en-US"/>
          </a:p>
        </p:txBody>
      </p:sp>
      <p:sp>
        <p:nvSpPr>
          <p:cNvPr id="3" name="Footer Placeholder 2">
            <a:extLst>
              <a:ext uri="{FF2B5EF4-FFF2-40B4-BE49-F238E27FC236}">
                <a16:creationId xmlns:a16="http://schemas.microsoft.com/office/drawing/2014/main" xmlns="" id="{C97355F0-7A48-440B-9FA4-0D41AAF9F5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8FD1708-49DC-4B8D-903A-E5D88268D185}"/>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70736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82A640-4893-453C-A886-0160B27CF70D}"/>
              </a:ext>
            </a:extLst>
          </p:cNvPr>
          <p:cNvSpPr>
            <a:spLocks noGrp="1"/>
          </p:cNvSpPr>
          <p:nvPr>
            <p:ph type="title"/>
          </p:nvPr>
        </p:nvSpPr>
        <p:spPr>
          <a:xfrm>
            <a:off x="1259683" y="685800"/>
            <a:ext cx="5898356" cy="2400300"/>
          </a:xfrm>
        </p:spPr>
        <p:txBody>
          <a:bodyPr anchor="b"/>
          <a:lstStyle>
            <a:lvl1pPr>
              <a:defRPr sz="48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DE1E228A-DBAB-45D4-AF4A-463AF2EC34F8}"/>
              </a:ext>
            </a:extLst>
          </p:cNvPr>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FE4718B4-C0AD-4223-B2FF-1F8924E1E9BC}"/>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0645ED1F-2ADF-4D13-87BE-BC5F8B6FC6AC}"/>
              </a:ext>
            </a:extLst>
          </p:cNvPr>
          <p:cNvSpPr>
            <a:spLocks noGrp="1"/>
          </p:cNvSpPr>
          <p:nvPr>
            <p:ph type="dt" sz="half" idx="10"/>
          </p:nvPr>
        </p:nvSpPr>
        <p:spPr/>
        <p:txBody>
          <a:bodyPr/>
          <a:lstStyle/>
          <a:p>
            <a:fld id="{1D8BD707-D9CF-40AE-B4C6-C98DA3205C09}" type="datetimeFigureOut">
              <a:rPr lang="en-US" smtClean="0"/>
              <a:t>1/30/2023</a:t>
            </a:fld>
            <a:endParaRPr lang="en-US"/>
          </a:p>
        </p:txBody>
      </p:sp>
      <p:sp>
        <p:nvSpPr>
          <p:cNvPr id="6" name="Footer Placeholder 5">
            <a:extLst>
              <a:ext uri="{FF2B5EF4-FFF2-40B4-BE49-F238E27FC236}">
                <a16:creationId xmlns:a16="http://schemas.microsoft.com/office/drawing/2014/main" xmlns="" id="{EC9518EB-86C2-4308-912B-DBDC9A55B9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7035FD7-4B18-47CA-96EE-C961E9B6DAED}"/>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10207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CCFADB-2F8F-4AEE-A5F6-43F960520356}"/>
              </a:ext>
            </a:extLst>
          </p:cNvPr>
          <p:cNvSpPr>
            <a:spLocks noGrp="1"/>
          </p:cNvSpPr>
          <p:nvPr>
            <p:ph type="title"/>
          </p:nvPr>
        </p:nvSpPr>
        <p:spPr>
          <a:xfrm>
            <a:off x="1259683" y="685800"/>
            <a:ext cx="5898356" cy="2400300"/>
          </a:xfrm>
        </p:spPr>
        <p:txBody>
          <a:bodyPr anchor="b"/>
          <a:lstStyle>
            <a:lvl1pPr>
              <a:defRPr sz="48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xmlns="" id="{DA63B05C-A4AC-4500-BA1A-69E82D0EE5E6}"/>
              </a:ext>
            </a:extLst>
          </p:cNvPr>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smtClean="0"/>
              <a:t>Click icon to add picture</a:t>
            </a:r>
            <a:endParaRPr lang="en-US"/>
          </a:p>
        </p:txBody>
      </p:sp>
      <p:sp>
        <p:nvSpPr>
          <p:cNvPr id="4" name="Text Placeholder 3">
            <a:extLst>
              <a:ext uri="{FF2B5EF4-FFF2-40B4-BE49-F238E27FC236}">
                <a16:creationId xmlns:a16="http://schemas.microsoft.com/office/drawing/2014/main" xmlns="" id="{5CDD5F0F-7EED-4B7A-8A32-4EE33D913983}"/>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77899E7A-ED2A-4BCB-8581-0DA6C12CF261}"/>
              </a:ext>
            </a:extLst>
          </p:cNvPr>
          <p:cNvSpPr>
            <a:spLocks noGrp="1"/>
          </p:cNvSpPr>
          <p:nvPr>
            <p:ph type="dt" sz="half" idx="10"/>
          </p:nvPr>
        </p:nvSpPr>
        <p:spPr/>
        <p:txBody>
          <a:bodyPr/>
          <a:lstStyle/>
          <a:p>
            <a:fld id="{1D8BD707-D9CF-40AE-B4C6-C98DA3205C09}" type="datetimeFigureOut">
              <a:rPr lang="en-US" smtClean="0"/>
              <a:t>1/30/2023</a:t>
            </a:fld>
            <a:endParaRPr lang="en-US"/>
          </a:p>
        </p:txBody>
      </p:sp>
      <p:sp>
        <p:nvSpPr>
          <p:cNvPr id="6" name="Footer Placeholder 5">
            <a:extLst>
              <a:ext uri="{FF2B5EF4-FFF2-40B4-BE49-F238E27FC236}">
                <a16:creationId xmlns:a16="http://schemas.microsoft.com/office/drawing/2014/main" xmlns="" id="{33581423-2019-4B52-822D-100E6D89C9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865D702-FCDC-421C-9EFC-302C8DA45322}"/>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2518883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EC2496-DD39-49C8-BB97-8A448D555938}"/>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309C1EB8-E96C-4569-86EE-FCAA67F31888}"/>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0EEF5774-E23B-46DF-BB52-0F14076CEA3D}"/>
              </a:ext>
            </a:extLst>
          </p:cNvPr>
          <p:cNvSpPr>
            <a:spLocks noGrp="1"/>
          </p:cNvSpPr>
          <p:nvPr>
            <p:ph type="dt" sz="half" idx="10"/>
          </p:nvPr>
        </p:nvSpPr>
        <p:spPr/>
        <p:txBody>
          <a:bodyPr/>
          <a:lstStyle/>
          <a:p>
            <a:fld id="{1D8BD707-D9CF-40AE-B4C6-C98DA3205C09}" type="datetimeFigureOut">
              <a:rPr lang="en-US" smtClean="0"/>
              <a:t>1/30/2023</a:t>
            </a:fld>
            <a:endParaRPr lang="en-US"/>
          </a:p>
        </p:txBody>
      </p:sp>
      <p:sp>
        <p:nvSpPr>
          <p:cNvPr id="5" name="Footer Placeholder 4">
            <a:extLst>
              <a:ext uri="{FF2B5EF4-FFF2-40B4-BE49-F238E27FC236}">
                <a16:creationId xmlns:a16="http://schemas.microsoft.com/office/drawing/2014/main" xmlns="" id="{F4396FC6-EF3F-4429-AFAB-8CD81BAB7F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DA2FA3C-62AB-4AFC-AF99-99EFD3F2F8DE}"/>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78626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A315F31-4871-431B-834C-A6BDC539E507}"/>
              </a:ext>
            </a:extLst>
          </p:cNvPr>
          <p:cNvSpPr>
            <a:spLocks noGrp="1"/>
          </p:cNvSpPr>
          <p:nvPr>
            <p:ph type="title" orient="vert"/>
          </p:nvPr>
        </p:nvSpPr>
        <p:spPr>
          <a:xfrm>
            <a:off x="13087350" y="547687"/>
            <a:ext cx="3943350" cy="8717757"/>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8A721BBE-C73E-4EF7-BB24-A9FA2A462E5F}"/>
              </a:ext>
            </a:extLst>
          </p:cNvPr>
          <p:cNvSpPr>
            <a:spLocks noGrp="1"/>
          </p:cNvSpPr>
          <p:nvPr>
            <p:ph type="body" orient="vert" idx="1"/>
          </p:nvPr>
        </p:nvSpPr>
        <p:spPr>
          <a:xfrm>
            <a:off x="1257300" y="547687"/>
            <a:ext cx="11601450" cy="871775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0EE3741F-EAAE-4162-8BBF-3B4F5DB9C394}"/>
              </a:ext>
            </a:extLst>
          </p:cNvPr>
          <p:cNvSpPr>
            <a:spLocks noGrp="1"/>
          </p:cNvSpPr>
          <p:nvPr>
            <p:ph type="dt" sz="half" idx="10"/>
          </p:nvPr>
        </p:nvSpPr>
        <p:spPr/>
        <p:txBody>
          <a:bodyPr/>
          <a:lstStyle/>
          <a:p>
            <a:fld id="{1D8BD707-D9CF-40AE-B4C6-C98DA3205C09}" type="datetimeFigureOut">
              <a:rPr lang="en-US" smtClean="0"/>
              <a:t>1/30/2023</a:t>
            </a:fld>
            <a:endParaRPr lang="en-US"/>
          </a:p>
        </p:txBody>
      </p:sp>
      <p:sp>
        <p:nvSpPr>
          <p:cNvPr id="5" name="Footer Placeholder 4">
            <a:extLst>
              <a:ext uri="{FF2B5EF4-FFF2-40B4-BE49-F238E27FC236}">
                <a16:creationId xmlns:a16="http://schemas.microsoft.com/office/drawing/2014/main" xmlns="" id="{45DAFC50-F884-445B-9E61-E5A2CAD05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758FF67-DD84-4A58-89BE-EA5053842B53}"/>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700999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750" b="1" i="0">
                <a:solidFill>
                  <a:srgbClr val="28242B"/>
                </a:solidFill>
                <a:latin typeface="Noto Sans"/>
                <a:cs typeface="Noto Sans"/>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750" b="1" i="0">
                <a:solidFill>
                  <a:srgbClr val="28242B"/>
                </a:solidFill>
                <a:latin typeface="Noto Sans"/>
                <a:cs typeface="Noto San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9258300"/>
            <a:ext cx="18288000" cy="1028700"/>
          </a:xfrm>
          <a:custGeom>
            <a:avLst/>
            <a:gdLst/>
            <a:ahLst/>
            <a:cxnLst/>
            <a:rect l="l" t="t" r="r" b="b"/>
            <a:pathLst>
              <a:path w="18288000" h="1028700">
                <a:moveTo>
                  <a:pt x="18288000" y="1028700"/>
                </a:moveTo>
                <a:lnTo>
                  <a:pt x="0" y="1028700"/>
                </a:lnTo>
                <a:lnTo>
                  <a:pt x="0" y="0"/>
                </a:lnTo>
                <a:lnTo>
                  <a:pt x="18288000" y="0"/>
                </a:lnTo>
                <a:lnTo>
                  <a:pt x="18288000" y="1028700"/>
                </a:lnTo>
                <a:close/>
              </a:path>
            </a:pathLst>
          </a:custGeom>
          <a:solidFill>
            <a:srgbClr val="292628"/>
          </a:solidFill>
        </p:spPr>
        <p:txBody>
          <a:bodyPr wrap="square" lIns="0" tIns="0" rIns="0" bIns="0" rtlCol="0"/>
          <a:lstStyle/>
          <a:p>
            <a:endParaRPr/>
          </a:p>
        </p:txBody>
      </p:sp>
      <p:sp>
        <p:nvSpPr>
          <p:cNvPr id="17" name="bg object 17"/>
          <p:cNvSpPr/>
          <p:nvPr/>
        </p:nvSpPr>
        <p:spPr>
          <a:xfrm>
            <a:off x="543104" y="343119"/>
            <a:ext cx="4524359" cy="1009649"/>
          </a:xfrm>
          <a:prstGeom prst="rect">
            <a:avLst/>
          </a:prstGeom>
          <a:blipFill>
            <a:blip r:embed="rId2" cstate="print"/>
            <a:stretch>
              <a:fillRect/>
            </a:stretch>
          </a:blipFill>
        </p:spPr>
        <p:txBody>
          <a:bodyPr wrap="square" lIns="0" tIns="0" rIns="0" bIns="0" rtlCol="0"/>
          <a:lstStyle/>
          <a:p>
            <a:endParaRPr/>
          </a:p>
        </p:txBody>
      </p:sp>
      <p:sp>
        <p:nvSpPr>
          <p:cNvPr id="18" name="bg object 18"/>
          <p:cNvSpPr/>
          <p:nvPr/>
        </p:nvSpPr>
        <p:spPr>
          <a:xfrm>
            <a:off x="8254319" y="343119"/>
            <a:ext cx="9001109" cy="8572493"/>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7750" b="1" i="0">
                <a:solidFill>
                  <a:srgbClr val="28242B"/>
                </a:solidFill>
                <a:latin typeface="Noto Sans"/>
                <a:cs typeface="Noto San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E25B09-9275-481F-9230-DAAC5CA13B5B}"/>
              </a:ext>
            </a:extLst>
          </p:cNvPr>
          <p:cNvSpPr>
            <a:spLocks noGrp="1"/>
          </p:cNvSpPr>
          <p:nvPr>
            <p:ph type="title"/>
          </p:nvPr>
        </p:nvSpPr>
        <p:spPr>
          <a:xfrm>
            <a:off x="1247775" y="5458718"/>
            <a:ext cx="15773400" cy="1384995"/>
          </a:xfrm>
        </p:spPr>
        <p:txBody>
          <a:bodyPr anchor="b"/>
          <a:lstStyle>
            <a:lvl1pPr>
              <a:defRPr sz="9000"/>
            </a:lvl1pPr>
          </a:lstStyle>
          <a:p>
            <a:r>
              <a:rPr lang="en-US"/>
              <a:t>Click to edit Master title style</a:t>
            </a:r>
          </a:p>
        </p:txBody>
      </p:sp>
      <p:sp>
        <p:nvSpPr>
          <p:cNvPr id="3" name="Text Placeholder 2">
            <a:extLst>
              <a:ext uri="{FF2B5EF4-FFF2-40B4-BE49-F238E27FC236}">
                <a16:creationId xmlns:a16="http://schemas.microsoft.com/office/drawing/2014/main" xmlns="" id="{EDE1DD9A-0F72-4D5D-9C9B-87256E39E431}"/>
              </a:ext>
            </a:extLst>
          </p:cNvPr>
          <p:cNvSpPr>
            <a:spLocks noGrp="1"/>
          </p:cNvSpPr>
          <p:nvPr>
            <p:ph type="body" idx="1"/>
          </p:nvPr>
        </p:nvSpPr>
        <p:spPr>
          <a:xfrm>
            <a:off x="1247775" y="6884195"/>
            <a:ext cx="15773400" cy="553998"/>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2A8872BF-E2AF-4291-884B-646AE9DAC2C9}"/>
              </a:ext>
            </a:extLst>
          </p:cNvPr>
          <p:cNvSpPr>
            <a:spLocks noGrp="1"/>
          </p:cNvSpPr>
          <p:nvPr>
            <p:ph type="dt" sz="half" idx="10"/>
          </p:nvPr>
        </p:nvSpPr>
        <p:spPr>
          <a:xfrm>
            <a:off x="914400" y="9566910"/>
            <a:ext cx="4206240" cy="276999"/>
          </a:xfrm>
        </p:spPr>
        <p:txBody>
          <a:bodyPr/>
          <a:lstStyle/>
          <a:p>
            <a:fld id="{A6449D82-6253-4D71-BD62-972315CC1FC8}" type="datetimeFigureOut">
              <a:rPr lang="en-US" smtClean="0"/>
              <a:t>1/30/2023</a:t>
            </a:fld>
            <a:endParaRPr lang="en-US"/>
          </a:p>
        </p:txBody>
      </p:sp>
      <p:sp>
        <p:nvSpPr>
          <p:cNvPr id="5" name="Footer Placeholder 4">
            <a:extLst>
              <a:ext uri="{FF2B5EF4-FFF2-40B4-BE49-F238E27FC236}">
                <a16:creationId xmlns:a16="http://schemas.microsoft.com/office/drawing/2014/main" xmlns="" id="{BFD45A7B-C604-4CBD-8676-38A87CE3B570}"/>
              </a:ext>
            </a:extLst>
          </p:cNvPr>
          <p:cNvSpPr>
            <a:spLocks noGrp="1"/>
          </p:cNvSpPr>
          <p:nvPr>
            <p:ph type="ftr" sz="quarter" idx="11"/>
          </p:nvPr>
        </p:nvSpPr>
        <p:spPr>
          <a:xfrm>
            <a:off x="6217920" y="9566910"/>
            <a:ext cx="5852160" cy="276999"/>
          </a:xfrm>
        </p:spPr>
        <p:txBody>
          <a:bodyPr/>
          <a:lstStyle/>
          <a:p>
            <a:endParaRPr lang="en-US"/>
          </a:p>
        </p:txBody>
      </p:sp>
      <p:sp>
        <p:nvSpPr>
          <p:cNvPr id="6" name="Slide Number Placeholder 5">
            <a:extLst>
              <a:ext uri="{FF2B5EF4-FFF2-40B4-BE49-F238E27FC236}">
                <a16:creationId xmlns:a16="http://schemas.microsoft.com/office/drawing/2014/main" xmlns="" id="{9A891E9B-D809-4BC3-9AB9-0991EA2AB0B5}"/>
              </a:ext>
            </a:extLst>
          </p:cNvPr>
          <p:cNvSpPr>
            <a:spLocks noGrp="1"/>
          </p:cNvSpPr>
          <p:nvPr>
            <p:ph type="sldNum" sz="quarter" idx="12"/>
          </p:nvPr>
        </p:nvSpPr>
        <p:spPr>
          <a:xfrm>
            <a:off x="13167361" y="9566910"/>
            <a:ext cx="4206240" cy="276999"/>
          </a:xfrm>
        </p:spPr>
        <p:txBody>
          <a:bodyPr/>
          <a:lstStyle/>
          <a:p>
            <a:fld id="{D7E2C728-AFC5-43F6-9AF5-E1D67C4656FF}" type="slidenum">
              <a:rPr lang="en-US" smtClean="0"/>
              <a:t>‹#›</a:t>
            </a:fld>
            <a:endParaRPr lang="en-US"/>
          </a:p>
        </p:txBody>
      </p:sp>
    </p:spTree>
    <p:extLst>
      <p:ext uri="{BB962C8B-B14F-4D97-AF65-F5344CB8AC3E}">
        <p14:creationId xmlns:p14="http://schemas.microsoft.com/office/powerpoint/2010/main" val="3024509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2A7EC5-6D81-4A7B-A5D3-1F072E346358}"/>
              </a:ext>
            </a:extLst>
          </p:cNvPr>
          <p:cNvSpPr>
            <a:spLocks noGrp="1"/>
          </p:cNvSpPr>
          <p:nvPr>
            <p:ph type="ctrTitle"/>
          </p:nvPr>
        </p:nvSpPr>
        <p:spPr>
          <a:xfrm>
            <a:off x="2286000" y="1683544"/>
            <a:ext cx="13716000" cy="3581400"/>
          </a:xfrm>
        </p:spPr>
        <p:txBody>
          <a:bodyPr anchor="b"/>
          <a:lstStyle>
            <a:lvl1pPr algn="ctr">
              <a:defRPr sz="9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xmlns="" id="{4ACEA8A3-41E5-4748-847B-7483CBB349B5}"/>
              </a:ext>
            </a:extLst>
          </p:cNvPr>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xmlns="" id="{DB48B941-6824-4C05-9F28-0E4F7C4957C6}"/>
              </a:ext>
            </a:extLst>
          </p:cNvPr>
          <p:cNvSpPr>
            <a:spLocks noGrp="1"/>
          </p:cNvSpPr>
          <p:nvPr>
            <p:ph type="dt" sz="half" idx="10"/>
          </p:nvPr>
        </p:nvSpPr>
        <p:spPr/>
        <p:txBody>
          <a:bodyPr/>
          <a:lstStyle/>
          <a:p>
            <a:fld id="{1D8BD707-D9CF-40AE-B4C6-C98DA3205C09}" type="datetimeFigureOut">
              <a:rPr lang="en-US" smtClean="0"/>
              <a:t>1/30/2023</a:t>
            </a:fld>
            <a:endParaRPr lang="en-US"/>
          </a:p>
        </p:txBody>
      </p:sp>
      <p:sp>
        <p:nvSpPr>
          <p:cNvPr id="5" name="Footer Placeholder 4">
            <a:extLst>
              <a:ext uri="{FF2B5EF4-FFF2-40B4-BE49-F238E27FC236}">
                <a16:creationId xmlns:a16="http://schemas.microsoft.com/office/drawing/2014/main" xmlns="" id="{E8AE1036-D24C-4B09-B7A4-2568F5E46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A383DEF-D4F2-40E6-A414-61F0C2C61090}"/>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595242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09297F-13FD-4737-B985-83CA9863701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58FBFCDA-226F-43E0-9021-B16CC2E6B99C}"/>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E4E54FF1-2DEA-47ED-8EC2-42F0FD9A5BB1}"/>
              </a:ext>
            </a:extLst>
          </p:cNvPr>
          <p:cNvSpPr>
            <a:spLocks noGrp="1"/>
          </p:cNvSpPr>
          <p:nvPr>
            <p:ph type="dt" sz="half" idx="10"/>
          </p:nvPr>
        </p:nvSpPr>
        <p:spPr/>
        <p:txBody>
          <a:bodyPr/>
          <a:lstStyle/>
          <a:p>
            <a:fld id="{1D8BD707-D9CF-40AE-B4C6-C98DA3205C09}" type="datetimeFigureOut">
              <a:rPr lang="en-US" smtClean="0"/>
              <a:t>1/30/2023</a:t>
            </a:fld>
            <a:endParaRPr lang="en-US"/>
          </a:p>
        </p:txBody>
      </p:sp>
      <p:sp>
        <p:nvSpPr>
          <p:cNvPr id="5" name="Footer Placeholder 4">
            <a:extLst>
              <a:ext uri="{FF2B5EF4-FFF2-40B4-BE49-F238E27FC236}">
                <a16:creationId xmlns:a16="http://schemas.microsoft.com/office/drawing/2014/main" xmlns="" id="{17217FE0-E622-4335-A589-48B5E970F5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50E4BAD-2472-4715-8D98-4D262BBEF65F}"/>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075702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E25B09-9275-481F-9230-DAAC5CA13B5B}"/>
              </a:ext>
            </a:extLst>
          </p:cNvPr>
          <p:cNvSpPr>
            <a:spLocks noGrp="1"/>
          </p:cNvSpPr>
          <p:nvPr>
            <p:ph type="title"/>
          </p:nvPr>
        </p:nvSpPr>
        <p:spPr>
          <a:xfrm>
            <a:off x="1247775" y="2564607"/>
            <a:ext cx="15773400" cy="4279106"/>
          </a:xfrm>
        </p:spPr>
        <p:txBody>
          <a:bodyPr anchor="b"/>
          <a:lstStyle>
            <a:lvl1pPr>
              <a:defRPr sz="9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EDE1DD9A-0F72-4D5D-9C9B-87256E39E431}"/>
              </a:ext>
            </a:extLst>
          </p:cNvPr>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2A8872BF-E2AF-4291-884B-646AE9DAC2C9}"/>
              </a:ext>
            </a:extLst>
          </p:cNvPr>
          <p:cNvSpPr>
            <a:spLocks noGrp="1"/>
          </p:cNvSpPr>
          <p:nvPr>
            <p:ph type="dt" sz="half" idx="10"/>
          </p:nvPr>
        </p:nvSpPr>
        <p:spPr/>
        <p:txBody>
          <a:bodyPr/>
          <a:lstStyle/>
          <a:p>
            <a:fld id="{A6449D82-6253-4D71-BD62-972315CC1FC8}" type="datetimeFigureOut">
              <a:rPr lang="en-US" smtClean="0"/>
              <a:t>1/30/2023</a:t>
            </a:fld>
            <a:endParaRPr lang="en-US"/>
          </a:p>
        </p:txBody>
      </p:sp>
      <p:sp>
        <p:nvSpPr>
          <p:cNvPr id="5" name="Footer Placeholder 4">
            <a:extLst>
              <a:ext uri="{FF2B5EF4-FFF2-40B4-BE49-F238E27FC236}">
                <a16:creationId xmlns:a16="http://schemas.microsoft.com/office/drawing/2014/main" xmlns="" id="{BFD45A7B-C604-4CBD-8676-38A87CE3B5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A891E9B-D809-4BC3-9AB9-0991EA2AB0B5}"/>
              </a:ext>
            </a:extLst>
          </p:cNvPr>
          <p:cNvSpPr>
            <a:spLocks noGrp="1"/>
          </p:cNvSpPr>
          <p:nvPr>
            <p:ph type="sldNum" sz="quarter" idx="12"/>
          </p:nvPr>
        </p:nvSpPr>
        <p:spPr/>
        <p:txBody>
          <a:bodyPr/>
          <a:lstStyle/>
          <a:p>
            <a:fld id="{D7E2C728-AFC5-43F6-9AF5-E1D67C4656FF}" type="slidenum">
              <a:rPr lang="en-US" smtClean="0"/>
              <a:t>‹#›</a:t>
            </a:fld>
            <a:endParaRPr lang="en-US"/>
          </a:p>
        </p:txBody>
      </p:sp>
    </p:spTree>
    <p:extLst>
      <p:ext uri="{BB962C8B-B14F-4D97-AF65-F5344CB8AC3E}">
        <p14:creationId xmlns:p14="http://schemas.microsoft.com/office/powerpoint/2010/main" val="302450913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25649" y="955707"/>
            <a:ext cx="15636701" cy="1205230"/>
          </a:xfrm>
          <a:prstGeom prst="rect">
            <a:avLst/>
          </a:prstGeom>
        </p:spPr>
        <p:txBody>
          <a:bodyPr wrap="square" lIns="0" tIns="0" rIns="0" bIns="0">
            <a:spAutoFit/>
          </a:bodyPr>
          <a:lstStyle>
            <a:lvl1pPr>
              <a:defRPr sz="7750" b="1" i="0">
                <a:solidFill>
                  <a:srgbClr val="28242B"/>
                </a:solidFill>
                <a:latin typeface="Noto Sans"/>
                <a:cs typeface="Noto Sans"/>
              </a:defRPr>
            </a:lvl1pPr>
          </a:lstStyle>
          <a:p>
            <a:endParaRPr/>
          </a:p>
        </p:txBody>
      </p:sp>
      <p:sp>
        <p:nvSpPr>
          <p:cNvPr id="3" name="Holder 3"/>
          <p:cNvSpPr>
            <a:spLocks noGrp="1"/>
          </p:cNvSpPr>
          <p:nvPr>
            <p:ph type="body" idx="1"/>
          </p:nvPr>
        </p:nvSpPr>
        <p:spPr>
          <a:xfrm>
            <a:off x="839760" y="2680987"/>
            <a:ext cx="16608479" cy="5536565"/>
          </a:xfrm>
          <a:prstGeom prst="rect">
            <a:avLst/>
          </a:prstGeom>
        </p:spPr>
        <p:txBody>
          <a:bodyPr wrap="square" lIns="0" tIns="0" rIns="0" bIns="0">
            <a:spAutoFit/>
          </a:bodyPr>
          <a:lstStyle>
            <a:lvl1pPr>
              <a:defRPr sz="32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1/30/2023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mc:AlternateContent xmlns:mc="http://schemas.openxmlformats.org/markup-compatibility/2006" xmlns:p14="http://schemas.microsoft.com/office/powerpoint/2010/main">
    <mc:Choice Requires="p14">
      <p:transition spd="slow" p14:dur="2000">
        <p:sndAc>
          <p:endSnd/>
        </p:sndAc>
      </p:transition>
    </mc:Choice>
    <mc:Fallback xmlns="">
      <p:transition spd="slow">
        <p:sndAc>
          <p:endSnd/>
        </p:sndAc>
      </p:transition>
    </mc:Fallback>
  </mc:AlternateContent>
  <p:timing>
    <p:tnLst>
      <p:par>
        <p:cTn id="1" dur="indefinite" restart="never" nodeType="tmRoot"/>
      </p:par>
    </p:tnLst>
  </p:timing>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3616376-0473-4C1B-B6EC-33DDB5A5A730}"/>
              </a:ext>
            </a:extLst>
          </p:cNvPr>
          <p:cNvSpPr>
            <a:spLocks noGrp="1"/>
          </p:cNvSpPr>
          <p:nvPr>
            <p:ph type="title"/>
          </p:nvPr>
        </p:nvSpPr>
        <p:spPr>
          <a:xfrm>
            <a:off x="1257300" y="547688"/>
            <a:ext cx="15773400" cy="1988345"/>
          </a:xfrm>
          <a:prstGeom prst="rect">
            <a:avLst/>
          </a:prstGeom>
        </p:spPr>
        <p:txBody>
          <a:bodyPr vert="horz" lIns="137160" tIns="68580" rIns="137160" bIns="6858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3A8B121D-5C03-483D-BBBF-63E7E3DD97F9}"/>
              </a:ext>
            </a:extLst>
          </p:cNvPr>
          <p:cNvSpPr>
            <a:spLocks noGrp="1"/>
          </p:cNvSpPr>
          <p:nvPr>
            <p:ph type="body" idx="1"/>
          </p:nvPr>
        </p:nvSpPr>
        <p:spPr>
          <a:xfrm>
            <a:off x="1257300" y="2738437"/>
            <a:ext cx="15773400" cy="6527007"/>
          </a:xfrm>
          <a:prstGeom prst="rect">
            <a:avLst/>
          </a:prstGeom>
        </p:spPr>
        <p:txBody>
          <a:bodyPr vert="horz" lIns="137160" tIns="68580" rIns="137160" bIns="6858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1B57886-FA3E-46D7-99D3-C81CDDE235DE}"/>
              </a:ext>
            </a:extLst>
          </p:cNvPr>
          <p:cNvSpPr>
            <a:spLocks noGrp="1"/>
          </p:cNvSpPr>
          <p:nvPr>
            <p:ph type="dt" sz="half" idx="2"/>
          </p:nvPr>
        </p:nvSpPr>
        <p:spPr>
          <a:xfrm>
            <a:off x="1257300" y="9534526"/>
            <a:ext cx="4114800" cy="547688"/>
          </a:xfrm>
          <a:prstGeom prst="rect">
            <a:avLst/>
          </a:prstGeom>
        </p:spPr>
        <p:txBody>
          <a:bodyPr vert="horz" lIns="137160" tIns="68580" rIns="137160" bIns="68580" rtlCol="0" anchor="ctr"/>
          <a:lstStyle>
            <a:lvl1pPr algn="l">
              <a:defRPr sz="1800">
                <a:solidFill>
                  <a:schemeClr val="tx1">
                    <a:tint val="75000"/>
                  </a:schemeClr>
                </a:solidFill>
              </a:defRPr>
            </a:lvl1pPr>
          </a:lstStyle>
          <a:p>
            <a:fld id="{1D8BD707-D9CF-40AE-B4C6-C98DA3205C09}" type="datetimeFigureOut">
              <a:rPr lang="en-US" smtClean="0"/>
              <a:t>1/30/2023</a:t>
            </a:fld>
            <a:endParaRPr lang="en-US"/>
          </a:p>
        </p:txBody>
      </p:sp>
      <p:sp>
        <p:nvSpPr>
          <p:cNvPr id="5" name="Footer Placeholder 4">
            <a:extLst>
              <a:ext uri="{FF2B5EF4-FFF2-40B4-BE49-F238E27FC236}">
                <a16:creationId xmlns:a16="http://schemas.microsoft.com/office/drawing/2014/main" xmlns="" id="{E21D4242-F4C5-4247-8D80-33E4B38786EA}"/>
              </a:ext>
            </a:extLst>
          </p:cNvPr>
          <p:cNvSpPr>
            <a:spLocks noGrp="1"/>
          </p:cNvSpPr>
          <p:nvPr>
            <p:ph type="ftr" sz="quarter" idx="3"/>
          </p:nvPr>
        </p:nvSpPr>
        <p:spPr>
          <a:xfrm>
            <a:off x="6057900" y="9534526"/>
            <a:ext cx="6172200" cy="547688"/>
          </a:xfrm>
          <a:prstGeom prst="rect">
            <a:avLst/>
          </a:prstGeom>
        </p:spPr>
        <p:txBody>
          <a:bodyPr vert="horz" lIns="137160" tIns="68580" rIns="137160" bIns="68580" rtlCol="0" anchor="ctr"/>
          <a:lstStyle>
            <a:lvl1pPr algn="ctr">
              <a:defRPr sz="18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62A0FAE-A205-4A6D-8EA2-A9DD5C44F019}"/>
              </a:ext>
            </a:extLst>
          </p:cNvPr>
          <p:cNvSpPr>
            <a:spLocks noGrp="1"/>
          </p:cNvSpPr>
          <p:nvPr>
            <p:ph type="sldNum" sz="quarter" idx="4"/>
          </p:nvPr>
        </p:nvSpPr>
        <p:spPr>
          <a:xfrm>
            <a:off x="12915900" y="9534526"/>
            <a:ext cx="4114800" cy="547688"/>
          </a:xfrm>
          <a:prstGeom prst="rect">
            <a:avLst/>
          </a:prstGeom>
        </p:spPr>
        <p:txBody>
          <a:bodyPr vert="horz" lIns="137160" tIns="68580" rIns="137160" bIns="68580" rtlCol="0" anchor="ctr"/>
          <a:lstStyle>
            <a:lvl1pPr algn="r">
              <a:defRPr sz="18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324346627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slow" p14:dur="2000">
        <p:sndAc>
          <p:endSnd/>
        </p:sndAc>
      </p:transition>
    </mc:Choice>
    <mc:Fallback xmlns="">
      <p:transition spd="slow">
        <p:sndAc>
          <p:endSnd/>
        </p:sndAc>
      </p:transition>
    </mc:Fallback>
  </mc:AlternateContent>
  <p:timing>
    <p:tnLst>
      <p:par>
        <p:cTn id="1" dur="indefinite" restart="never" nodeType="tmRoot"/>
      </p:par>
    </p:tnLst>
  </p:timing>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17.jp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12.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8287999" cy="10286999"/>
            <a:chOff x="0" y="0"/>
            <a:chExt cx="18287999" cy="10286999"/>
          </a:xfrm>
        </p:grpSpPr>
        <p:sp>
          <p:nvSpPr>
            <p:cNvPr id="3" name="object 3"/>
            <p:cNvSpPr/>
            <p:nvPr/>
          </p:nvSpPr>
          <p:spPr>
            <a:xfrm>
              <a:off x="0" y="0"/>
              <a:ext cx="18287999" cy="1028699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186641" y="6136294"/>
              <a:ext cx="14097000" cy="152400"/>
            </a:xfrm>
            <a:custGeom>
              <a:avLst/>
              <a:gdLst/>
              <a:ahLst/>
              <a:cxnLst/>
              <a:rect l="l" t="t" r="r" b="b"/>
              <a:pathLst>
                <a:path w="14097000" h="152400">
                  <a:moveTo>
                    <a:pt x="14097000" y="152400"/>
                  </a:moveTo>
                  <a:lnTo>
                    <a:pt x="0" y="152400"/>
                  </a:lnTo>
                  <a:lnTo>
                    <a:pt x="0" y="0"/>
                  </a:lnTo>
                  <a:lnTo>
                    <a:pt x="14097000" y="0"/>
                  </a:lnTo>
                  <a:lnTo>
                    <a:pt x="14097000" y="152400"/>
                  </a:lnTo>
                  <a:close/>
                </a:path>
              </a:pathLst>
            </a:custGeom>
            <a:solidFill>
              <a:srgbClr val="000000"/>
            </a:solidFill>
          </p:spPr>
          <p:txBody>
            <a:bodyPr wrap="square" lIns="0" tIns="0" rIns="0" bIns="0" rtlCol="0"/>
            <a:lstStyle/>
            <a:p>
              <a:endParaRPr/>
            </a:p>
          </p:txBody>
        </p:sp>
      </p:grpSp>
      <p:sp>
        <p:nvSpPr>
          <p:cNvPr id="6" name="object 6"/>
          <p:cNvSpPr txBox="1"/>
          <p:nvPr/>
        </p:nvSpPr>
        <p:spPr>
          <a:xfrm>
            <a:off x="4953000" y="1458362"/>
            <a:ext cx="10727041" cy="4124206"/>
          </a:xfrm>
          <a:prstGeom prst="rect">
            <a:avLst/>
          </a:prstGeom>
        </p:spPr>
        <p:txBody>
          <a:bodyPr vert="horz" wrap="square" lIns="0" tIns="71120" rIns="0" bIns="0" rtlCol="0">
            <a:spAutoFit/>
          </a:bodyPr>
          <a:lstStyle/>
          <a:p>
            <a:pPr marL="12700" marR="5080">
              <a:lnSpc>
                <a:spcPts val="7880"/>
              </a:lnSpc>
              <a:spcBef>
                <a:spcPts val="560"/>
              </a:spcBef>
            </a:pPr>
            <a:r>
              <a:rPr lang="en-US" sz="7200" dirty="0" smtClean="0"/>
              <a:t>The Future of the Web: From Cloud </a:t>
            </a:r>
            <a:r>
              <a:rPr lang="en-US" sz="7200" dirty="0"/>
              <a:t>to Edge using Server-Side Components, React 18, </a:t>
            </a:r>
            <a:r>
              <a:rPr lang="en-US" sz="6750" b="1" spc="-125" dirty="0">
                <a:solidFill>
                  <a:srgbClr val="FF1616"/>
                </a:solidFill>
                <a:latin typeface="Noto Sans"/>
                <a:cs typeface="Noto Sans"/>
              </a:rPr>
              <a:t>&amp; Next.js 13</a:t>
            </a:r>
            <a:endParaRPr sz="6750" b="1" spc="-125" dirty="0">
              <a:solidFill>
                <a:srgbClr val="FF1616"/>
              </a:solidFill>
              <a:latin typeface="Noto Sans"/>
              <a:cs typeface="Noto Sans"/>
            </a:endParaRPr>
          </a:p>
        </p:txBody>
      </p:sp>
      <p:sp>
        <p:nvSpPr>
          <p:cNvPr id="7" name="object 7"/>
          <p:cNvSpPr txBox="1"/>
          <p:nvPr/>
        </p:nvSpPr>
        <p:spPr>
          <a:xfrm>
            <a:off x="6120485" y="7042971"/>
            <a:ext cx="11828145" cy="2754600"/>
          </a:xfrm>
          <a:prstGeom prst="rect">
            <a:avLst/>
          </a:prstGeom>
        </p:spPr>
        <p:txBody>
          <a:bodyPr vert="horz" wrap="square" lIns="0" tIns="83820" rIns="0" bIns="0" rtlCol="0">
            <a:spAutoFit/>
          </a:bodyPr>
          <a:lstStyle/>
          <a:p>
            <a:pPr marL="12700">
              <a:spcBef>
                <a:spcPts val="660"/>
              </a:spcBef>
            </a:pPr>
            <a:r>
              <a:rPr sz="3050" b="1" spc="15" dirty="0" smtClean="0">
                <a:latin typeface="Noto Sans"/>
                <a:cs typeface="Noto Sans"/>
              </a:rPr>
              <a:t>presentation</a:t>
            </a:r>
            <a:r>
              <a:rPr sz="3050" b="1" spc="-25" dirty="0" smtClean="0">
                <a:latin typeface="Noto Sans"/>
                <a:cs typeface="Noto Sans"/>
              </a:rPr>
              <a:t> </a:t>
            </a:r>
            <a:r>
              <a:rPr sz="3050" b="1" spc="20" dirty="0" smtClean="0">
                <a:latin typeface="Noto Sans"/>
                <a:cs typeface="Noto Sans"/>
              </a:rPr>
              <a:t>by</a:t>
            </a:r>
            <a:r>
              <a:rPr lang="en-US" sz="3050" b="1" spc="20" dirty="0" smtClean="0">
                <a:latin typeface="Noto Sans"/>
                <a:cs typeface="Noto Sans"/>
              </a:rPr>
              <a:t> :	</a:t>
            </a:r>
            <a:r>
              <a:rPr lang="en-US" sz="3050" b="1" spc="15" dirty="0" err="1" smtClean="0">
                <a:latin typeface="Noto Sans"/>
                <a:cs typeface="Noto Sans"/>
              </a:rPr>
              <a:t>Faiza</a:t>
            </a:r>
            <a:r>
              <a:rPr lang="en-US" sz="3050" b="1" spc="15" dirty="0" smtClean="0">
                <a:latin typeface="Noto Sans"/>
                <a:cs typeface="Noto Sans"/>
              </a:rPr>
              <a:t> </a:t>
            </a:r>
            <a:r>
              <a:rPr lang="en-US" sz="3050" b="1" spc="15" dirty="0" err="1" smtClean="0">
                <a:latin typeface="Noto Sans"/>
                <a:cs typeface="Noto Sans"/>
              </a:rPr>
              <a:t>Murtaza</a:t>
            </a:r>
            <a:endParaRPr sz="3050" dirty="0">
              <a:latin typeface="Noto Sans"/>
              <a:cs typeface="Noto Sans"/>
            </a:endParaRPr>
          </a:p>
          <a:p>
            <a:pPr marL="12700" marR="5080">
              <a:lnSpc>
                <a:spcPts val="4230"/>
              </a:lnSpc>
              <a:spcBef>
                <a:spcPts val="235"/>
              </a:spcBef>
              <a:tabLst>
                <a:tab pos="1426845" algn="l"/>
              </a:tabLst>
            </a:pPr>
            <a:r>
              <a:rPr lang="en-US" sz="3050" b="1" spc="15" dirty="0" smtClean="0">
                <a:latin typeface="Noto Sans"/>
                <a:cs typeface="Noto Sans"/>
              </a:rPr>
              <a:t>Roll No 		     :	</a:t>
            </a:r>
            <a:r>
              <a:rPr lang="en-US" sz="3050" b="1" spc="15" dirty="0" smtClean="0">
                <a:latin typeface="Noto Sans"/>
                <a:cs typeface="Noto Sans"/>
              </a:rPr>
              <a:t>PIAIC71063 </a:t>
            </a:r>
            <a:endParaRPr lang="en-US" sz="3050" b="1" spc="15" dirty="0" smtClean="0">
              <a:latin typeface="Noto Sans"/>
              <a:cs typeface="Noto Sans"/>
            </a:endParaRPr>
          </a:p>
          <a:p>
            <a:pPr marL="12700" marR="5080">
              <a:lnSpc>
                <a:spcPts val="4230"/>
              </a:lnSpc>
              <a:spcBef>
                <a:spcPts val="235"/>
              </a:spcBef>
              <a:tabLst>
                <a:tab pos="1426845" algn="l"/>
              </a:tabLst>
            </a:pPr>
            <a:r>
              <a:rPr lang="en-US" sz="3050" b="1" spc="15" dirty="0" smtClean="0">
                <a:latin typeface="Noto Sans"/>
                <a:cs typeface="Noto Sans"/>
              </a:rPr>
              <a:t>Presented to 	     :   Dr. Sir Zia -U-</a:t>
            </a:r>
            <a:r>
              <a:rPr lang="en-US" sz="3050" b="1" spc="15" dirty="0" err="1" smtClean="0">
                <a:latin typeface="Noto Sans"/>
                <a:cs typeface="Noto Sans"/>
              </a:rPr>
              <a:t>llaha</a:t>
            </a:r>
            <a:r>
              <a:rPr lang="en-US" sz="3050" b="1" spc="15" dirty="0" smtClean="0">
                <a:latin typeface="Noto Sans"/>
                <a:cs typeface="Noto Sans"/>
              </a:rPr>
              <a:t> Khan (Founder PIAIC)</a:t>
            </a:r>
          </a:p>
          <a:p>
            <a:pPr marL="12700" marR="5080">
              <a:lnSpc>
                <a:spcPts val="4230"/>
              </a:lnSpc>
              <a:spcBef>
                <a:spcPts val="235"/>
              </a:spcBef>
              <a:tabLst>
                <a:tab pos="1426845" algn="l"/>
              </a:tabLst>
            </a:pPr>
            <a:r>
              <a:rPr sz="3050" b="1" spc="20" dirty="0" smtClean="0">
                <a:latin typeface="Noto Sans"/>
                <a:cs typeface="Noto Sans"/>
              </a:rPr>
              <a:t>Group</a:t>
            </a:r>
            <a:r>
              <a:rPr lang="en-US" sz="3050" b="1" spc="20" dirty="0" smtClean="0">
                <a:latin typeface="Noto Sans"/>
                <a:cs typeface="Noto Sans"/>
              </a:rPr>
              <a:t>		              :</a:t>
            </a:r>
            <a:r>
              <a:rPr sz="3050" b="1" spc="20" dirty="0">
                <a:latin typeface="Noto Sans"/>
                <a:cs typeface="Noto Sans"/>
              </a:rPr>
              <a:t>	</a:t>
            </a:r>
            <a:r>
              <a:rPr lang="en-US" sz="3050" b="1" spc="15" dirty="0" smtClean="0">
                <a:latin typeface="Noto Sans"/>
                <a:cs typeface="Noto Sans"/>
              </a:rPr>
              <a:t>Islamabad – Batch 40  (Panaverse)</a:t>
            </a:r>
            <a:endParaRPr sz="3050" dirty="0">
              <a:latin typeface="Noto Sans"/>
              <a:cs typeface="Noto Sans"/>
            </a:endParaRPr>
          </a:p>
          <a:p>
            <a:pPr marL="12700">
              <a:lnSpc>
                <a:spcPct val="100000"/>
              </a:lnSpc>
              <a:spcBef>
                <a:spcPts val="335"/>
              </a:spcBef>
            </a:pPr>
            <a:r>
              <a:rPr sz="3050" b="1" spc="15" dirty="0" smtClean="0">
                <a:solidFill>
                  <a:srgbClr val="FF0000"/>
                </a:solidFill>
                <a:latin typeface="Noto Sans"/>
                <a:cs typeface="Noto Sans"/>
              </a:rPr>
              <a:t>Email</a:t>
            </a:r>
            <a:r>
              <a:rPr lang="en-US" sz="3050" b="1" spc="15" dirty="0" smtClean="0">
                <a:solidFill>
                  <a:srgbClr val="FF0000"/>
                </a:solidFill>
                <a:latin typeface="Noto Sans"/>
                <a:cs typeface="Noto Sans"/>
              </a:rPr>
              <a:t>		     </a:t>
            </a:r>
            <a:r>
              <a:rPr sz="3050" b="1" spc="15" dirty="0" smtClean="0">
                <a:solidFill>
                  <a:srgbClr val="FF0000"/>
                </a:solidFill>
                <a:latin typeface="Noto Sans"/>
                <a:cs typeface="Noto Sans"/>
              </a:rPr>
              <a:t>:</a:t>
            </a:r>
            <a:r>
              <a:rPr lang="en-US" sz="3050" b="1" spc="15" dirty="0" smtClean="0">
                <a:solidFill>
                  <a:srgbClr val="FF0000"/>
                </a:solidFill>
                <a:latin typeface="Noto Sans"/>
                <a:cs typeface="Noto Sans"/>
              </a:rPr>
              <a:t>	FAIZAMURTAZA1990@GMAIL.COM</a:t>
            </a:r>
            <a:endParaRPr sz="3050" dirty="0">
              <a:solidFill>
                <a:srgbClr val="FF0000"/>
              </a:solidFill>
              <a:latin typeface="Noto Sans"/>
              <a:cs typeface="Noto Sans"/>
            </a:endParaRPr>
          </a:p>
        </p:txBody>
      </p:sp>
      <p:sp>
        <p:nvSpPr>
          <p:cNvPr id="8" name="object 8"/>
          <p:cNvSpPr/>
          <p:nvPr/>
        </p:nvSpPr>
        <p:spPr>
          <a:xfrm>
            <a:off x="15271286" y="2781722"/>
            <a:ext cx="2943783" cy="3271452"/>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199247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91683"/>
            <a:ext cx="18287365" cy="1781175"/>
          </a:xfrm>
          <a:custGeom>
            <a:avLst/>
            <a:gdLst/>
            <a:ahLst/>
            <a:cxnLst/>
            <a:rect l="l" t="t" r="r" b="b"/>
            <a:pathLst>
              <a:path w="18287365" h="1781175">
                <a:moveTo>
                  <a:pt x="0" y="0"/>
                </a:moveTo>
                <a:lnTo>
                  <a:pt x="18287177" y="0"/>
                </a:lnTo>
                <a:lnTo>
                  <a:pt x="18287177" y="1781174"/>
                </a:lnTo>
                <a:lnTo>
                  <a:pt x="0" y="1781174"/>
                </a:lnTo>
                <a:lnTo>
                  <a:pt x="0" y="0"/>
                </a:lnTo>
                <a:close/>
              </a:path>
            </a:pathLst>
          </a:custGeom>
          <a:solidFill>
            <a:srgbClr val="FDC112"/>
          </a:solidFill>
        </p:spPr>
        <p:txBody>
          <a:bodyPr wrap="square" lIns="0" tIns="0" rIns="0" bIns="0" rtlCol="0"/>
          <a:lstStyle/>
          <a:p>
            <a:endParaRPr/>
          </a:p>
        </p:txBody>
      </p:sp>
      <p:sp>
        <p:nvSpPr>
          <p:cNvPr id="4" name="object 4"/>
          <p:cNvSpPr/>
          <p:nvPr/>
        </p:nvSpPr>
        <p:spPr>
          <a:xfrm>
            <a:off x="10213360" y="4817209"/>
            <a:ext cx="21590" cy="38735"/>
          </a:xfrm>
          <a:custGeom>
            <a:avLst/>
            <a:gdLst/>
            <a:ahLst/>
            <a:cxnLst/>
            <a:rect l="l" t="t" r="r" b="b"/>
            <a:pathLst>
              <a:path w="21590" h="38735">
                <a:moveTo>
                  <a:pt x="21252" y="38458"/>
                </a:moveTo>
                <a:lnTo>
                  <a:pt x="0" y="38458"/>
                </a:lnTo>
                <a:lnTo>
                  <a:pt x="0" y="0"/>
                </a:lnTo>
                <a:lnTo>
                  <a:pt x="21252" y="0"/>
                </a:lnTo>
                <a:lnTo>
                  <a:pt x="21252" y="38458"/>
                </a:lnTo>
                <a:close/>
              </a:path>
            </a:pathLst>
          </a:custGeom>
          <a:solidFill>
            <a:srgbClr val="0029FF"/>
          </a:solidFill>
        </p:spPr>
        <p:txBody>
          <a:bodyPr wrap="square" lIns="0" tIns="0" rIns="0" bIns="0" rtlCol="0"/>
          <a:lstStyle/>
          <a:p>
            <a:endParaRPr/>
          </a:p>
        </p:txBody>
      </p:sp>
      <p:sp>
        <p:nvSpPr>
          <p:cNvPr id="11" name="object 11"/>
          <p:cNvSpPr txBox="1">
            <a:spLocks noGrp="1"/>
          </p:cNvSpPr>
          <p:nvPr>
            <p:ph type="title"/>
          </p:nvPr>
        </p:nvSpPr>
        <p:spPr>
          <a:xfrm>
            <a:off x="809516" y="760729"/>
            <a:ext cx="17097484" cy="1015663"/>
          </a:xfrm>
          <a:prstGeom prst="rect">
            <a:avLst/>
          </a:prstGeom>
        </p:spPr>
        <p:txBody>
          <a:bodyPr vert="horz" wrap="square" lIns="0" tIns="15240" rIns="0" bIns="0" rtlCol="0">
            <a:spAutoFit/>
          </a:bodyPr>
          <a:lstStyle/>
          <a:p>
            <a:pPr marL="12700">
              <a:lnSpc>
                <a:spcPct val="100000"/>
              </a:lnSpc>
              <a:spcBef>
                <a:spcPts val="120"/>
              </a:spcBef>
            </a:pPr>
            <a:r>
              <a:rPr lang="en-US" sz="6500" spc="250" dirty="0" smtClean="0">
                <a:solidFill>
                  <a:srgbClr val="292628"/>
                </a:solidFill>
              </a:rPr>
              <a:t>Applications of Edge Computing </a:t>
            </a:r>
            <a:endParaRPr sz="6500" dirty="0"/>
          </a:p>
        </p:txBody>
      </p:sp>
      <p:sp>
        <p:nvSpPr>
          <p:cNvPr id="5" name="Rectangle 4"/>
          <p:cNvSpPr/>
          <p:nvPr/>
        </p:nvSpPr>
        <p:spPr>
          <a:xfrm>
            <a:off x="609600" y="2621568"/>
            <a:ext cx="7543800" cy="7171066"/>
          </a:xfrm>
          <a:prstGeom prst="rect">
            <a:avLst/>
          </a:prstGeom>
        </p:spPr>
        <p:txBody>
          <a:bodyPr wrap="square">
            <a:spAutoFit/>
          </a:bodyPr>
          <a:lstStyle/>
          <a:p>
            <a:pPr algn="just" fontAlgn="base">
              <a:lnSpc>
                <a:spcPct val="107000"/>
              </a:lnSpc>
              <a:spcBef>
                <a:spcPts val="1500"/>
              </a:spcBef>
              <a:spcAft>
                <a:spcPts val="750"/>
              </a:spcAft>
            </a:pPr>
            <a:r>
              <a:rPr lang="en-US" sz="3200" b="1" dirty="0" smtClean="0"/>
              <a:t> Manufacturing</a:t>
            </a:r>
            <a:endParaRPr lang="en-US" sz="3200" b="1" dirty="0"/>
          </a:p>
          <a:p>
            <a:pPr algn="just" fontAlgn="base">
              <a:lnSpc>
                <a:spcPct val="107000"/>
              </a:lnSpc>
              <a:spcBef>
                <a:spcPts val="1500"/>
              </a:spcBef>
              <a:spcAft>
                <a:spcPts val="750"/>
              </a:spcAft>
            </a:pPr>
            <a:r>
              <a:rPr lang="en-US" sz="3200" b="1" dirty="0" smtClean="0"/>
              <a:t> </a:t>
            </a:r>
            <a:r>
              <a:rPr lang="en-US" sz="3200" b="1" dirty="0"/>
              <a:t>Oil rigs, mining, and gas industry</a:t>
            </a:r>
          </a:p>
          <a:p>
            <a:pPr algn="just" fontAlgn="base">
              <a:lnSpc>
                <a:spcPct val="107000"/>
              </a:lnSpc>
              <a:spcBef>
                <a:spcPts val="1500"/>
              </a:spcBef>
              <a:spcAft>
                <a:spcPts val="750"/>
              </a:spcAft>
            </a:pPr>
            <a:r>
              <a:rPr lang="en-US" sz="3200" b="1" dirty="0" smtClean="0"/>
              <a:t> </a:t>
            </a:r>
            <a:r>
              <a:rPr lang="en-US" sz="3200" b="1" dirty="0"/>
              <a:t>Financial services</a:t>
            </a:r>
          </a:p>
          <a:p>
            <a:pPr algn="just" fontAlgn="base">
              <a:lnSpc>
                <a:spcPct val="107000"/>
              </a:lnSpc>
              <a:spcBef>
                <a:spcPts val="1500"/>
              </a:spcBef>
              <a:spcAft>
                <a:spcPts val="750"/>
              </a:spcAft>
            </a:pPr>
            <a:r>
              <a:rPr lang="en-US" sz="3200" b="1" dirty="0" smtClean="0"/>
              <a:t> </a:t>
            </a:r>
            <a:r>
              <a:rPr lang="en-US" sz="3200" b="1" dirty="0"/>
              <a:t>Healthcare</a:t>
            </a:r>
          </a:p>
          <a:p>
            <a:pPr algn="just" fontAlgn="base">
              <a:lnSpc>
                <a:spcPct val="107000"/>
              </a:lnSpc>
              <a:spcBef>
                <a:spcPts val="1500"/>
              </a:spcBef>
              <a:spcAft>
                <a:spcPts val="750"/>
              </a:spcAft>
            </a:pPr>
            <a:r>
              <a:rPr lang="en-US" sz="3200" b="1" dirty="0" smtClean="0"/>
              <a:t> </a:t>
            </a:r>
            <a:r>
              <a:rPr lang="en-US" sz="3200" b="1" dirty="0"/>
              <a:t>Retail</a:t>
            </a:r>
          </a:p>
          <a:p>
            <a:pPr algn="just" fontAlgn="base">
              <a:lnSpc>
                <a:spcPct val="107000"/>
              </a:lnSpc>
              <a:spcBef>
                <a:spcPts val="1500"/>
              </a:spcBef>
              <a:spcAft>
                <a:spcPts val="750"/>
              </a:spcAft>
            </a:pPr>
            <a:r>
              <a:rPr lang="en-US" sz="3200" b="1" dirty="0" smtClean="0"/>
              <a:t> </a:t>
            </a:r>
            <a:r>
              <a:rPr lang="en-US" sz="3200" b="1" dirty="0"/>
              <a:t>Autonomous vehicles</a:t>
            </a:r>
          </a:p>
          <a:p>
            <a:pPr algn="just" fontAlgn="base">
              <a:lnSpc>
                <a:spcPct val="107000"/>
              </a:lnSpc>
              <a:spcBef>
                <a:spcPts val="1500"/>
              </a:spcBef>
              <a:spcAft>
                <a:spcPts val="750"/>
              </a:spcAft>
            </a:pPr>
            <a:r>
              <a:rPr lang="en-US" sz="3200" b="1" dirty="0" smtClean="0"/>
              <a:t> </a:t>
            </a:r>
            <a:r>
              <a:rPr lang="en-US" sz="3200" b="1" dirty="0"/>
              <a:t>Gaming</a:t>
            </a:r>
          </a:p>
          <a:p>
            <a:pPr algn="just" fontAlgn="base">
              <a:lnSpc>
                <a:spcPct val="107000"/>
              </a:lnSpc>
              <a:spcBef>
                <a:spcPts val="1500"/>
              </a:spcBef>
              <a:spcAft>
                <a:spcPts val="750"/>
              </a:spcAft>
            </a:pPr>
            <a:r>
              <a:rPr lang="en-US" sz="3200" b="1" dirty="0" smtClean="0"/>
              <a:t> </a:t>
            </a:r>
            <a:r>
              <a:rPr lang="en-US" sz="3200" b="1" dirty="0"/>
              <a:t>Smart cities</a:t>
            </a:r>
          </a:p>
          <a:p>
            <a:pPr algn="just" fontAlgn="base">
              <a:lnSpc>
                <a:spcPct val="107000"/>
              </a:lnSpc>
              <a:spcBef>
                <a:spcPts val="1500"/>
              </a:spcBef>
              <a:spcAft>
                <a:spcPts val="750"/>
              </a:spcAft>
            </a:pPr>
            <a:r>
              <a:rPr lang="en-US" sz="3200" b="1" dirty="0" smtClean="0"/>
              <a:t> </a:t>
            </a:r>
            <a:r>
              <a:rPr lang="en-US" sz="3200" b="1" dirty="0"/>
              <a:t>Video streaming</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3200" y="2781300"/>
            <a:ext cx="7696200" cy="7162800"/>
          </a:xfrm>
          <a:prstGeom prst="rect">
            <a:avLst/>
          </a:prstGeom>
        </p:spPr>
      </p:pic>
      <p:sp>
        <p:nvSpPr>
          <p:cNvPr id="17" name="object 3"/>
          <p:cNvSpPr/>
          <p:nvPr/>
        </p:nvSpPr>
        <p:spPr>
          <a:xfrm>
            <a:off x="242456" y="2871364"/>
            <a:ext cx="134604" cy="134604"/>
          </a:xfrm>
          <a:prstGeom prst="rect">
            <a:avLst/>
          </a:prstGeom>
          <a:blipFill>
            <a:blip r:embed="rId4" cstate="print"/>
            <a:stretch>
              <a:fillRect/>
            </a:stretch>
          </a:blipFill>
        </p:spPr>
        <p:txBody>
          <a:bodyPr wrap="square" lIns="0" tIns="0" rIns="0" bIns="0" rtlCol="0"/>
          <a:lstStyle/>
          <a:p>
            <a:endParaRPr/>
          </a:p>
        </p:txBody>
      </p:sp>
      <p:sp>
        <p:nvSpPr>
          <p:cNvPr id="18" name="object 3"/>
          <p:cNvSpPr/>
          <p:nvPr/>
        </p:nvSpPr>
        <p:spPr>
          <a:xfrm>
            <a:off x="256309" y="3688777"/>
            <a:ext cx="134604" cy="134604"/>
          </a:xfrm>
          <a:prstGeom prst="rect">
            <a:avLst/>
          </a:prstGeom>
          <a:blipFill>
            <a:blip r:embed="rId4" cstate="print"/>
            <a:stretch>
              <a:fillRect/>
            </a:stretch>
          </a:blipFill>
        </p:spPr>
        <p:txBody>
          <a:bodyPr wrap="square" lIns="0" tIns="0" rIns="0" bIns="0" rtlCol="0"/>
          <a:lstStyle/>
          <a:p>
            <a:endParaRPr/>
          </a:p>
        </p:txBody>
      </p:sp>
      <p:sp>
        <p:nvSpPr>
          <p:cNvPr id="19" name="object 3"/>
          <p:cNvSpPr/>
          <p:nvPr/>
        </p:nvSpPr>
        <p:spPr>
          <a:xfrm>
            <a:off x="242456" y="4561596"/>
            <a:ext cx="134604" cy="134604"/>
          </a:xfrm>
          <a:prstGeom prst="rect">
            <a:avLst/>
          </a:prstGeom>
          <a:blipFill>
            <a:blip r:embed="rId4" cstate="print"/>
            <a:stretch>
              <a:fillRect/>
            </a:stretch>
          </a:blipFill>
        </p:spPr>
        <p:txBody>
          <a:bodyPr wrap="square" lIns="0" tIns="0" rIns="0" bIns="0" rtlCol="0"/>
          <a:lstStyle/>
          <a:p>
            <a:endParaRPr/>
          </a:p>
        </p:txBody>
      </p:sp>
      <p:sp>
        <p:nvSpPr>
          <p:cNvPr id="20" name="object 3"/>
          <p:cNvSpPr/>
          <p:nvPr/>
        </p:nvSpPr>
        <p:spPr>
          <a:xfrm>
            <a:off x="270165" y="5323604"/>
            <a:ext cx="134604" cy="134604"/>
          </a:xfrm>
          <a:prstGeom prst="rect">
            <a:avLst/>
          </a:prstGeom>
          <a:blipFill>
            <a:blip r:embed="rId4" cstate="print"/>
            <a:stretch>
              <a:fillRect/>
            </a:stretch>
          </a:blipFill>
        </p:spPr>
        <p:txBody>
          <a:bodyPr wrap="square" lIns="0" tIns="0" rIns="0" bIns="0" rtlCol="0"/>
          <a:lstStyle/>
          <a:p>
            <a:endParaRPr/>
          </a:p>
        </p:txBody>
      </p:sp>
      <p:sp>
        <p:nvSpPr>
          <p:cNvPr id="21" name="object 3"/>
          <p:cNvSpPr/>
          <p:nvPr/>
        </p:nvSpPr>
        <p:spPr>
          <a:xfrm>
            <a:off x="256315" y="6113319"/>
            <a:ext cx="134604" cy="134604"/>
          </a:xfrm>
          <a:prstGeom prst="rect">
            <a:avLst/>
          </a:prstGeom>
          <a:blipFill>
            <a:blip r:embed="rId4" cstate="print"/>
            <a:stretch>
              <a:fillRect/>
            </a:stretch>
          </a:blipFill>
        </p:spPr>
        <p:txBody>
          <a:bodyPr wrap="square" lIns="0" tIns="0" rIns="0" bIns="0" rtlCol="0"/>
          <a:lstStyle/>
          <a:p>
            <a:endParaRPr/>
          </a:p>
        </p:txBody>
      </p:sp>
      <p:sp>
        <p:nvSpPr>
          <p:cNvPr id="22" name="object 3"/>
          <p:cNvSpPr/>
          <p:nvPr/>
        </p:nvSpPr>
        <p:spPr>
          <a:xfrm>
            <a:off x="242460" y="6958447"/>
            <a:ext cx="134604" cy="134604"/>
          </a:xfrm>
          <a:prstGeom prst="rect">
            <a:avLst/>
          </a:prstGeom>
          <a:blipFill>
            <a:blip r:embed="rId4" cstate="print"/>
            <a:stretch>
              <a:fillRect/>
            </a:stretch>
          </a:blipFill>
        </p:spPr>
        <p:txBody>
          <a:bodyPr wrap="square" lIns="0" tIns="0" rIns="0" bIns="0" rtlCol="0"/>
          <a:lstStyle/>
          <a:p>
            <a:endParaRPr/>
          </a:p>
        </p:txBody>
      </p:sp>
      <p:sp>
        <p:nvSpPr>
          <p:cNvPr id="23" name="object 3"/>
          <p:cNvSpPr/>
          <p:nvPr/>
        </p:nvSpPr>
        <p:spPr>
          <a:xfrm>
            <a:off x="256314" y="7803559"/>
            <a:ext cx="134604" cy="134604"/>
          </a:xfrm>
          <a:prstGeom prst="rect">
            <a:avLst/>
          </a:prstGeom>
          <a:blipFill>
            <a:blip r:embed="rId4" cstate="print"/>
            <a:stretch>
              <a:fillRect/>
            </a:stretch>
          </a:blipFill>
        </p:spPr>
        <p:txBody>
          <a:bodyPr wrap="square" lIns="0" tIns="0" rIns="0" bIns="0" rtlCol="0"/>
          <a:lstStyle/>
          <a:p>
            <a:endParaRPr/>
          </a:p>
        </p:txBody>
      </p:sp>
      <p:sp>
        <p:nvSpPr>
          <p:cNvPr id="24" name="object 3"/>
          <p:cNvSpPr/>
          <p:nvPr/>
        </p:nvSpPr>
        <p:spPr>
          <a:xfrm>
            <a:off x="242456" y="8581369"/>
            <a:ext cx="134604" cy="134604"/>
          </a:xfrm>
          <a:prstGeom prst="rect">
            <a:avLst/>
          </a:prstGeom>
          <a:blipFill>
            <a:blip r:embed="rId4" cstate="print"/>
            <a:stretch>
              <a:fillRect/>
            </a:stretch>
          </a:blipFill>
        </p:spPr>
        <p:txBody>
          <a:bodyPr wrap="square" lIns="0" tIns="0" rIns="0" bIns="0" rtlCol="0"/>
          <a:lstStyle/>
          <a:p>
            <a:endParaRPr/>
          </a:p>
        </p:txBody>
      </p:sp>
      <p:sp>
        <p:nvSpPr>
          <p:cNvPr id="25" name="object 3"/>
          <p:cNvSpPr/>
          <p:nvPr/>
        </p:nvSpPr>
        <p:spPr>
          <a:xfrm>
            <a:off x="242456" y="9416062"/>
            <a:ext cx="134604" cy="134604"/>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659416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0" y="391683"/>
            <a:ext cx="18287365" cy="1781175"/>
          </a:xfrm>
          <a:custGeom>
            <a:avLst/>
            <a:gdLst/>
            <a:ahLst/>
            <a:cxnLst/>
            <a:rect l="l" t="t" r="r" b="b"/>
            <a:pathLst>
              <a:path w="18287365" h="1781175">
                <a:moveTo>
                  <a:pt x="0" y="0"/>
                </a:moveTo>
                <a:lnTo>
                  <a:pt x="18287177" y="0"/>
                </a:lnTo>
                <a:lnTo>
                  <a:pt x="18287177" y="1781174"/>
                </a:lnTo>
                <a:lnTo>
                  <a:pt x="0" y="1781174"/>
                </a:lnTo>
                <a:lnTo>
                  <a:pt x="0" y="0"/>
                </a:lnTo>
                <a:close/>
              </a:path>
            </a:pathLst>
          </a:custGeom>
          <a:solidFill>
            <a:srgbClr val="FDC112"/>
          </a:solidFill>
        </p:spPr>
        <p:txBody>
          <a:bodyPr wrap="square" lIns="0" tIns="0" rIns="0" bIns="0" rtlCol="0"/>
          <a:lstStyle/>
          <a:p>
            <a:endParaRPr/>
          </a:p>
        </p:txBody>
      </p:sp>
      <p:sp>
        <p:nvSpPr>
          <p:cNvPr id="3" name="object 3"/>
          <p:cNvSpPr/>
          <p:nvPr/>
        </p:nvSpPr>
        <p:spPr>
          <a:xfrm>
            <a:off x="34636" y="2552700"/>
            <a:ext cx="134604" cy="134604"/>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0213360" y="4817209"/>
            <a:ext cx="21590" cy="38735"/>
          </a:xfrm>
          <a:custGeom>
            <a:avLst/>
            <a:gdLst/>
            <a:ahLst/>
            <a:cxnLst/>
            <a:rect l="l" t="t" r="r" b="b"/>
            <a:pathLst>
              <a:path w="21590" h="38735">
                <a:moveTo>
                  <a:pt x="21252" y="38458"/>
                </a:moveTo>
                <a:lnTo>
                  <a:pt x="0" y="38458"/>
                </a:lnTo>
                <a:lnTo>
                  <a:pt x="0" y="0"/>
                </a:lnTo>
                <a:lnTo>
                  <a:pt x="21252" y="0"/>
                </a:lnTo>
                <a:lnTo>
                  <a:pt x="21252" y="38458"/>
                </a:lnTo>
                <a:close/>
              </a:path>
            </a:pathLst>
          </a:custGeom>
          <a:solidFill>
            <a:srgbClr val="0029FF"/>
          </a:solidFill>
        </p:spPr>
        <p:txBody>
          <a:bodyPr wrap="square" lIns="0" tIns="0" rIns="0" bIns="0" rtlCol="0"/>
          <a:lstStyle/>
          <a:p>
            <a:endParaRPr/>
          </a:p>
        </p:txBody>
      </p:sp>
      <p:sp>
        <p:nvSpPr>
          <p:cNvPr id="9" name="object 9"/>
          <p:cNvSpPr txBox="1"/>
          <p:nvPr/>
        </p:nvSpPr>
        <p:spPr>
          <a:xfrm>
            <a:off x="304800" y="2247900"/>
            <a:ext cx="8305800" cy="5998437"/>
          </a:xfrm>
          <a:prstGeom prst="rect">
            <a:avLst/>
          </a:prstGeom>
        </p:spPr>
        <p:txBody>
          <a:bodyPr vert="horz" wrap="square" lIns="0" tIns="12065" rIns="0" bIns="0" rtlCol="0">
            <a:spAutoFit/>
          </a:bodyPr>
          <a:lstStyle/>
          <a:p>
            <a:pPr algn="just" fontAlgn="base"/>
            <a:r>
              <a:rPr lang="en-US" sz="4000" b="1" dirty="0"/>
              <a:t>Client Side: </a:t>
            </a:r>
            <a:r>
              <a:rPr lang="en-US" sz="3200" dirty="0" smtClean="0"/>
              <a:t>	</a:t>
            </a:r>
            <a:r>
              <a:rPr lang="en-US" sz="2800" dirty="0" smtClean="0"/>
              <a:t>Client </a:t>
            </a:r>
            <a:r>
              <a:rPr lang="en-US" sz="2800" dirty="0"/>
              <a:t>side and server side are web development terms that describe where application code </a:t>
            </a:r>
            <a:r>
              <a:rPr lang="en-US" sz="2800" dirty="0" smtClean="0"/>
              <a:t>runs. Distinction </a:t>
            </a:r>
            <a:r>
              <a:rPr lang="en-US" sz="2800" dirty="0"/>
              <a:t>as the </a:t>
            </a:r>
            <a:r>
              <a:rPr lang="en-US" sz="2800" b="1" dirty="0"/>
              <a:t>frontend vs. the backend</a:t>
            </a:r>
            <a:r>
              <a:rPr lang="en-US" sz="2800" dirty="0"/>
              <a:t>, although client-side/server-side and frontend/backend aren't quite the same</a:t>
            </a:r>
            <a:r>
              <a:rPr lang="en-US" sz="2800" dirty="0" smtClean="0"/>
              <a:t>.</a:t>
            </a:r>
          </a:p>
          <a:p>
            <a:pPr algn="just" fontAlgn="base"/>
            <a:r>
              <a:rPr lang="en-US" sz="2800" dirty="0"/>
              <a:t>In web development, 'client side' refers to everything in a web application that is displayed or takes place on the client (end user device). </a:t>
            </a:r>
            <a:r>
              <a:rPr lang="en-US" sz="2800" dirty="0" smtClean="0"/>
              <a:t>This includes</a:t>
            </a:r>
          </a:p>
          <a:p>
            <a:pPr algn="just" fontAlgn="base"/>
            <a:r>
              <a:rPr lang="en-US" sz="2800" b="1" dirty="0" smtClean="0"/>
              <a:t>Text </a:t>
            </a:r>
          </a:p>
          <a:p>
            <a:pPr algn="just" fontAlgn="base"/>
            <a:r>
              <a:rPr lang="en-US" sz="2800" b="1" dirty="0" smtClean="0"/>
              <a:t>Images, </a:t>
            </a:r>
          </a:p>
          <a:p>
            <a:pPr algn="just" fontAlgn="base"/>
            <a:r>
              <a:rPr lang="en-US" sz="2800" b="1" dirty="0" smtClean="0"/>
              <a:t>Actions That Performs Within The Browser.</a:t>
            </a:r>
          </a:p>
          <a:p>
            <a:pPr algn="just" fontAlgn="base"/>
            <a:endParaRPr lang="en-US" sz="3600" spc="20" dirty="0" smtClean="0">
              <a:latin typeface="Arial"/>
              <a:cs typeface="Arial"/>
            </a:endParaRPr>
          </a:p>
          <a:p>
            <a:pPr fontAlgn="base"/>
            <a:endParaRPr sz="3300" dirty="0">
              <a:latin typeface="Arial"/>
              <a:cs typeface="Arial"/>
            </a:endParaRPr>
          </a:p>
        </p:txBody>
      </p:sp>
      <p:sp>
        <p:nvSpPr>
          <p:cNvPr id="11" name="object 11"/>
          <p:cNvSpPr txBox="1">
            <a:spLocks noGrp="1"/>
          </p:cNvSpPr>
          <p:nvPr>
            <p:ph type="title"/>
          </p:nvPr>
        </p:nvSpPr>
        <p:spPr>
          <a:xfrm>
            <a:off x="809516" y="760729"/>
            <a:ext cx="17173684" cy="1015663"/>
          </a:xfrm>
          <a:prstGeom prst="rect">
            <a:avLst/>
          </a:prstGeom>
        </p:spPr>
        <p:txBody>
          <a:bodyPr vert="horz" wrap="square" lIns="0" tIns="15240" rIns="0" bIns="0" rtlCol="0">
            <a:spAutoFit/>
          </a:bodyPr>
          <a:lstStyle/>
          <a:p>
            <a:pPr fontAlgn="base"/>
            <a:r>
              <a:rPr lang="en-US" sz="6500" spc="250" dirty="0">
                <a:solidFill>
                  <a:srgbClr val="292628"/>
                </a:solidFill>
              </a:rPr>
              <a:t>Client Side </a:t>
            </a:r>
            <a:r>
              <a:rPr lang="en-US" sz="6500" spc="250" dirty="0" err="1" smtClean="0">
                <a:solidFill>
                  <a:srgbClr val="292628"/>
                </a:solidFill>
              </a:rPr>
              <a:t>Vs</a:t>
            </a:r>
            <a:r>
              <a:rPr lang="en-US" sz="6500" spc="250" dirty="0" smtClean="0">
                <a:solidFill>
                  <a:srgbClr val="292628"/>
                </a:solidFill>
              </a:rPr>
              <a:t> Server </a:t>
            </a:r>
            <a:r>
              <a:rPr lang="en-US" sz="6500" spc="250" dirty="0">
                <a:solidFill>
                  <a:srgbClr val="292628"/>
                </a:solidFill>
              </a:rPr>
              <a:t>Side </a:t>
            </a:r>
          </a:p>
        </p:txBody>
      </p:sp>
      <p:sp>
        <p:nvSpPr>
          <p:cNvPr id="14" name="object 9"/>
          <p:cNvSpPr txBox="1"/>
          <p:nvPr/>
        </p:nvSpPr>
        <p:spPr>
          <a:xfrm>
            <a:off x="9171709" y="2275611"/>
            <a:ext cx="8963891" cy="3720890"/>
          </a:xfrm>
          <a:prstGeom prst="rect">
            <a:avLst/>
          </a:prstGeom>
        </p:spPr>
        <p:txBody>
          <a:bodyPr vert="horz" wrap="square" lIns="0" tIns="12065" rIns="0" bIns="0" rtlCol="0">
            <a:spAutoFit/>
          </a:bodyPr>
          <a:lstStyle/>
          <a:p>
            <a:pPr algn="just" fontAlgn="base"/>
            <a:r>
              <a:rPr lang="en-US" sz="4000" b="1" dirty="0" smtClean="0"/>
              <a:t>Server Side:</a:t>
            </a:r>
            <a:r>
              <a:rPr lang="en-US" sz="2800" dirty="0" smtClean="0"/>
              <a:t> </a:t>
            </a:r>
            <a:r>
              <a:rPr lang="en-US" sz="2800" dirty="0"/>
              <a:t>means everything that happens on the server, instead of on the client. In the past, nearly all business logic ran on the server side, and this </a:t>
            </a:r>
            <a:r>
              <a:rPr lang="en-US" sz="2800" dirty="0" smtClean="0"/>
              <a:t>included </a:t>
            </a:r>
          </a:p>
          <a:p>
            <a:pPr algn="just" fontAlgn="base"/>
            <a:r>
              <a:rPr lang="en-US" sz="2800" b="1" dirty="0" smtClean="0"/>
              <a:t>Rendering Dynamic Webpages</a:t>
            </a:r>
          </a:p>
          <a:p>
            <a:pPr algn="just" fontAlgn="base"/>
            <a:r>
              <a:rPr lang="en-US" sz="2800" b="1" dirty="0" smtClean="0"/>
              <a:t>Interacting With Databases</a:t>
            </a:r>
          </a:p>
          <a:p>
            <a:pPr algn="just" fontAlgn="base"/>
            <a:r>
              <a:rPr lang="en-US" sz="2800" b="1" dirty="0" smtClean="0"/>
              <a:t>Identity Authentication </a:t>
            </a:r>
          </a:p>
          <a:p>
            <a:pPr algn="just" fontAlgn="base"/>
            <a:r>
              <a:rPr lang="en-US" sz="2800" b="1" dirty="0" smtClean="0"/>
              <a:t>Push Notifications</a:t>
            </a:r>
            <a:endParaRPr lang="en-US" sz="3600" b="1" spc="20" dirty="0" smtClean="0">
              <a:latin typeface="Arial"/>
              <a:cs typeface="Arial"/>
            </a:endParaRPr>
          </a:p>
          <a:p>
            <a:pPr fontAlgn="base"/>
            <a:endParaRPr sz="3300" dirty="0">
              <a:latin typeface="Arial"/>
              <a:cs typeface="Arial"/>
            </a:endParaRPr>
          </a:p>
        </p:txBody>
      </p:sp>
      <p:sp>
        <p:nvSpPr>
          <p:cNvPr id="15" name="object 3"/>
          <p:cNvSpPr/>
          <p:nvPr/>
        </p:nvSpPr>
        <p:spPr>
          <a:xfrm>
            <a:off x="34636" y="4752971"/>
            <a:ext cx="134604" cy="134604"/>
          </a:xfrm>
          <a:prstGeom prst="rect">
            <a:avLst/>
          </a:prstGeom>
          <a:blipFill>
            <a:blip r:embed="rId4" cstate="print"/>
            <a:stretch>
              <a:fillRect/>
            </a:stretch>
          </a:blipFill>
        </p:spPr>
        <p:txBody>
          <a:bodyPr wrap="square" lIns="0" tIns="0" rIns="0" bIns="0" rtlCol="0"/>
          <a:lstStyle/>
          <a:p>
            <a:endParaRPr/>
          </a:p>
        </p:txBody>
      </p:sp>
      <p:sp>
        <p:nvSpPr>
          <p:cNvPr id="16" name="object 3"/>
          <p:cNvSpPr/>
          <p:nvPr/>
        </p:nvSpPr>
        <p:spPr>
          <a:xfrm>
            <a:off x="62345" y="6027598"/>
            <a:ext cx="134604" cy="134604"/>
          </a:xfrm>
          <a:prstGeom prst="rect">
            <a:avLst/>
          </a:prstGeom>
          <a:blipFill>
            <a:blip r:embed="rId4" cstate="print"/>
            <a:stretch>
              <a:fillRect/>
            </a:stretch>
          </a:blipFill>
        </p:spPr>
        <p:txBody>
          <a:bodyPr wrap="square" lIns="0" tIns="0" rIns="0" bIns="0" rtlCol="0"/>
          <a:lstStyle/>
          <a:p>
            <a:endParaRPr/>
          </a:p>
        </p:txBody>
      </p:sp>
      <p:sp>
        <p:nvSpPr>
          <p:cNvPr id="17" name="object 3"/>
          <p:cNvSpPr/>
          <p:nvPr/>
        </p:nvSpPr>
        <p:spPr>
          <a:xfrm>
            <a:off x="77214" y="6474742"/>
            <a:ext cx="134604" cy="134604"/>
          </a:xfrm>
          <a:prstGeom prst="rect">
            <a:avLst/>
          </a:prstGeom>
          <a:blipFill>
            <a:blip r:embed="rId4" cstate="print"/>
            <a:stretch>
              <a:fillRect/>
            </a:stretch>
          </a:blipFill>
        </p:spPr>
        <p:txBody>
          <a:bodyPr wrap="square" lIns="0" tIns="0" rIns="0" bIns="0" rtlCol="0"/>
          <a:lstStyle/>
          <a:p>
            <a:endParaRPr/>
          </a:p>
        </p:txBody>
      </p:sp>
      <p:sp>
        <p:nvSpPr>
          <p:cNvPr id="18" name="object 3"/>
          <p:cNvSpPr/>
          <p:nvPr/>
        </p:nvSpPr>
        <p:spPr>
          <a:xfrm>
            <a:off x="76200" y="6921886"/>
            <a:ext cx="134604" cy="134604"/>
          </a:xfrm>
          <a:prstGeom prst="rect">
            <a:avLst/>
          </a:prstGeom>
          <a:blipFill>
            <a:blip r:embed="rId4" cstate="print"/>
            <a:stretch>
              <a:fillRect/>
            </a:stretch>
          </a:blipFill>
        </p:spPr>
        <p:txBody>
          <a:bodyPr wrap="square" lIns="0" tIns="0" rIns="0" bIns="0" rtlCol="0"/>
          <a:lstStyle/>
          <a:p>
            <a:endParaRPr/>
          </a:p>
        </p:txBody>
      </p:sp>
      <p:sp>
        <p:nvSpPr>
          <p:cNvPr id="19" name="object 3"/>
          <p:cNvSpPr/>
          <p:nvPr/>
        </p:nvSpPr>
        <p:spPr>
          <a:xfrm>
            <a:off x="8970500" y="2552700"/>
            <a:ext cx="134604" cy="134604"/>
          </a:xfrm>
          <a:prstGeom prst="rect">
            <a:avLst/>
          </a:prstGeom>
          <a:blipFill>
            <a:blip r:embed="rId4" cstate="print"/>
            <a:stretch>
              <a:fillRect/>
            </a:stretch>
          </a:blipFill>
        </p:spPr>
        <p:txBody>
          <a:bodyPr wrap="square" lIns="0" tIns="0" rIns="0" bIns="0" rtlCol="0"/>
          <a:lstStyle/>
          <a:p>
            <a:endParaRPr/>
          </a:p>
        </p:txBody>
      </p:sp>
      <p:sp>
        <p:nvSpPr>
          <p:cNvPr id="25" name="object 3"/>
          <p:cNvSpPr/>
          <p:nvPr/>
        </p:nvSpPr>
        <p:spPr>
          <a:xfrm>
            <a:off x="8970500" y="3883990"/>
            <a:ext cx="134604" cy="134604"/>
          </a:xfrm>
          <a:prstGeom prst="rect">
            <a:avLst/>
          </a:prstGeom>
          <a:blipFill>
            <a:blip r:embed="rId4" cstate="print"/>
            <a:stretch>
              <a:fillRect/>
            </a:stretch>
          </a:blipFill>
        </p:spPr>
        <p:txBody>
          <a:bodyPr wrap="square" lIns="0" tIns="0" rIns="0" bIns="0" rtlCol="0"/>
          <a:lstStyle/>
          <a:p>
            <a:endParaRPr/>
          </a:p>
        </p:txBody>
      </p:sp>
      <p:sp>
        <p:nvSpPr>
          <p:cNvPr id="26" name="object 3"/>
          <p:cNvSpPr/>
          <p:nvPr/>
        </p:nvSpPr>
        <p:spPr>
          <a:xfrm>
            <a:off x="8970497" y="4355047"/>
            <a:ext cx="134604" cy="134604"/>
          </a:xfrm>
          <a:prstGeom prst="rect">
            <a:avLst/>
          </a:prstGeom>
          <a:blipFill>
            <a:blip r:embed="rId4" cstate="print"/>
            <a:stretch>
              <a:fillRect/>
            </a:stretch>
          </a:blipFill>
        </p:spPr>
        <p:txBody>
          <a:bodyPr wrap="square" lIns="0" tIns="0" rIns="0" bIns="0" rtlCol="0"/>
          <a:lstStyle/>
          <a:p>
            <a:endParaRPr/>
          </a:p>
        </p:txBody>
      </p:sp>
      <p:sp>
        <p:nvSpPr>
          <p:cNvPr id="27" name="object 3"/>
          <p:cNvSpPr/>
          <p:nvPr/>
        </p:nvSpPr>
        <p:spPr>
          <a:xfrm>
            <a:off x="8933196" y="5219700"/>
            <a:ext cx="134604" cy="134604"/>
          </a:xfrm>
          <a:prstGeom prst="rect">
            <a:avLst/>
          </a:prstGeom>
          <a:blipFill>
            <a:blip r:embed="rId4" cstate="print"/>
            <a:stretch>
              <a:fillRect/>
            </a:stretch>
          </a:blipFill>
        </p:spPr>
        <p:txBody>
          <a:bodyPr wrap="square" lIns="0" tIns="0" rIns="0" bIns="0" rtlCol="0"/>
          <a:lstStyle/>
          <a:p>
            <a:endParaRPr/>
          </a:p>
        </p:txBody>
      </p:sp>
      <p:sp>
        <p:nvSpPr>
          <p:cNvPr id="28" name="object 3"/>
          <p:cNvSpPr/>
          <p:nvPr/>
        </p:nvSpPr>
        <p:spPr>
          <a:xfrm>
            <a:off x="8956642" y="4798399"/>
            <a:ext cx="134604" cy="134604"/>
          </a:xfrm>
          <a:prstGeom prst="rect">
            <a:avLst/>
          </a:prstGeom>
          <a:blipFill>
            <a:blip r:embed="rId4" cstate="print"/>
            <a:stretch>
              <a:fillRect/>
            </a:stretch>
          </a:blipFill>
        </p:spPr>
        <p:txBody>
          <a:bodyPr wrap="square" lIns="0" tIns="0" rIns="0" bIns="0" rtlCol="0"/>
          <a:lstStyle/>
          <a:p>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7406" y="5402806"/>
            <a:ext cx="10963560" cy="4825929"/>
          </a:xfrm>
          <a:prstGeom prst="rect">
            <a:avLst/>
          </a:prstGeom>
        </p:spPr>
      </p:pic>
    </p:spTree>
    <p:extLst>
      <p:ext uri="{BB962C8B-B14F-4D97-AF65-F5344CB8AC3E}">
        <p14:creationId xmlns:p14="http://schemas.microsoft.com/office/powerpoint/2010/main" val="18580671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91683"/>
            <a:ext cx="18287365" cy="1781175"/>
          </a:xfrm>
          <a:custGeom>
            <a:avLst/>
            <a:gdLst/>
            <a:ahLst/>
            <a:cxnLst/>
            <a:rect l="l" t="t" r="r" b="b"/>
            <a:pathLst>
              <a:path w="18287365" h="1781175">
                <a:moveTo>
                  <a:pt x="0" y="0"/>
                </a:moveTo>
                <a:lnTo>
                  <a:pt x="18287177" y="0"/>
                </a:lnTo>
                <a:lnTo>
                  <a:pt x="18287177" y="1781174"/>
                </a:lnTo>
                <a:lnTo>
                  <a:pt x="0" y="1781174"/>
                </a:lnTo>
                <a:lnTo>
                  <a:pt x="0" y="0"/>
                </a:lnTo>
                <a:close/>
              </a:path>
            </a:pathLst>
          </a:custGeom>
          <a:solidFill>
            <a:srgbClr val="FDC112"/>
          </a:solidFill>
        </p:spPr>
        <p:txBody>
          <a:bodyPr wrap="square" lIns="0" tIns="0" rIns="0" bIns="0" rtlCol="0"/>
          <a:lstStyle/>
          <a:p>
            <a:endParaRPr/>
          </a:p>
        </p:txBody>
      </p:sp>
      <p:sp>
        <p:nvSpPr>
          <p:cNvPr id="4" name="object 4"/>
          <p:cNvSpPr/>
          <p:nvPr/>
        </p:nvSpPr>
        <p:spPr>
          <a:xfrm>
            <a:off x="10213360" y="4817209"/>
            <a:ext cx="21590" cy="38735"/>
          </a:xfrm>
          <a:custGeom>
            <a:avLst/>
            <a:gdLst/>
            <a:ahLst/>
            <a:cxnLst/>
            <a:rect l="l" t="t" r="r" b="b"/>
            <a:pathLst>
              <a:path w="21590" h="38735">
                <a:moveTo>
                  <a:pt x="21252" y="38458"/>
                </a:moveTo>
                <a:lnTo>
                  <a:pt x="0" y="38458"/>
                </a:lnTo>
                <a:lnTo>
                  <a:pt x="0" y="0"/>
                </a:lnTo>
                <a:lnTo>
                  <a:pt x="21252" y="0"/>
                </a:lnTo>
                <a:lnTo>
                  <a:pt x="21252" y="38458"/>
                </a:lnTo>
                <a:close/>
              </a:path>
            </a:pathLst>
          </a:custGeom>
          <a:solidFill>
            <a:srgbClr val="0029FF"/>
          </a:solidFill>
        </p:spPr>
        <p:txBody>
          <a:bodyPr wrap="square" lIns="0" tIns="0" rIns="0" bIns="0" rtlCol="0"/>
          <a:lstStyle/>
          <a:p>
            <a:endParaRPr/>
          </a:p>
        </p:txBody>
      </p:sp>
      <p:sp>
        <p:nvSpPr>
          <p:cNvPr id="11" name="object 11"/>
          <p:cNvSpPr txBox="1">
            <a:spLocks noGrp="1"/>
          </p:cNvSpPr>
          <p:nvPr>
            <p:ph type="title"/>
          </p:nvPr>
        </p:nvSpPr>
        <p:spPr>
          <a:xfrm>
            <a:off x="809516" y="760729"/>
            <a:ext cx="17097484" cy="1015663"/>
          </a:xfrm>
          <a:prstGeom prst="rect">
            <a:avLst/>
          </a:prstGeom>
        </p:spPr>
        <p:txBody>
          <a:bodyPr vert="horz" wrap="square" lIns="0" tIns="15240" rIns="0" bIns="0" rtlCol="0">
            <a:spAutoFit/>
          </a:bodyPr>
          <a:lstStyle/>
          <a:p>
            <a:pPr marL="12700">
              <a:lnSpc>
                <a:spcPct val="100000"/>
              </a:lnSpc>
              <a:spcBef>
                <a:spcPts val="120"/>
              </a:spcBef>
            </a:pPr>
            <a:r>
              <a:rPr lang="en-US" sz="6500" spc="250" dirty="0" smtClean="0">
                <a:solidFill>
                  <a:srgbClr val="292628"/>
                </a:solidFill>
              </a:rPr>
              <a:t>Benefits &amp; Future Of Edge Computing</a:t>
            </a:r>
            <a:endParaRPr lang="en-US" sz="6500" dirty="0"/>
          </a:p>
        </p:txBody>
      </p:sp>
      <p:sp>
        <p:nvSpPr>
          <p:cNvPr id="5" name="Rectangle 4"/>
          <p:cNvSpPr/>
          <p:nvPr/>
        </p:nvSpPr>
        <p:spPr>
          <a:xfrm>
            <a:off x="381000" y="2705100"/>
            <a:ext cx="7315200" cy="5736057"/>
          </a:xfrm>
          <a:prstGeom prst="rect">
            <a:avLst/>
          </a:prstGeom>
        </p:spPr>
        <p:txBody>
          <a:bodyPr wrap="square">
            <a:spAutoFit/>
          </a:bodyPr>
          <a:lstStyle/>
          <a:p>
            <a:pPr lvl="0"/>
            <a:r>
              <a:rPr lang="en-US" sz="3200" dirty="0" smtClean="0"/>
              <a:t> 	Autonomous Vehicles.</a:t>
            </a:r>
          </a:p>
          <a:p>
            <a:pPr lvl="0"/>
            <a:r>
              <a:rPr lang="en-US" sz="3200" dirty="0" smtClean="0"/>
              <a:t> Electric Vehicles </a:t>
            </a:r>
            <a:r>
              <a:rPr lang="en-US" sz="3200" dirty="0"/>
              <a:t>and Charging Stations and Traffic Management </a:t>
            </a:r>
            <a:r>
              <a:rPr lang="en-US" sz="3200" dirty="0" smtClean="0"/>
              <a:t>Systems.</a:t>
            </a:r>
            <a:endParaRPr lang="en-US" sz="3200" dirty="0"/>
          </a:p>
          <a:p>
            <a:pPr lvl="0"/>
            <a:r>
              <a:rPr lang="en-US" sz="3200" dirty="0" smtClean="0"/>
              <a:t>	Public </a:t>
            </a:r>
            <a:r>
              <a:rPr lang="en-US" sz="3200" dirty="0"/>
              <a:t>Transit </a:t>
            </a:r>
            <a:r>
              <a:rPr lang="en-US" sz="3200" dirty="0" smtClean="0"/>
              <a:t>Systems.</a:t>
            </a:r>
            <a:endParaRPr lang="en-US" sz="3200" dirty="0"/>
          </a:p>
          <a:p>
            <a:pPr lvl="0"/>
            <a:r>
              <a:rPr lang="en-US" sz="3200" dirty="0" smtClean="0"/>
              <a:t>	Healthcare </a:t>
            </a:r>
            <a:r>
              <a:rPr lang="en-US" sz="3200" dirty="0"/>
              <a:t>and </a:t>
            </a:r>
            <a:r>
              <a:rPr lang="en-US" sz="3200" dirty="0" smtClean="0"/>
              <a:t>Medical Applications.</a:t>
            </a:r>
            <a:r>
              <a:rPr lang="en-US" sz="3200" dirty="0"/>
              <a:t> </a:t>
            </a:r>
          </a:p>
          <a:p>
            <a:pPr lvl="0"/>
            <a:r>
              <a:rPr lang="en-US" sz="3200" dirty="0" smtClean="0"/>
              <a:t>	Industrial </a:t>
            </a:r>
            <a:r>
              <a:rPr lang="en-US" sz="3200" dirty="0"/>
              <a:t>Process Monitoring and </a:t>
            </a:r>
            <a:r>
              <a:rPr lang="en-US" sz="3200" dirty="0" smtClean="0"/>
              <a:t>	Predictive </a:t>
            </a:r>
            <a:r>
              <a:rPr lang="en-US" sz="3200" dirty="0"/>
              <a:t>Maintenance.</a:t>
            </a:r>
          </a:p>
          <a:p>
            <a:pPr lvl="0"/>
            <a:r>
              <a:rPr lang="en-US" sz="3200" dirty="0" smtClean="0"/>
              <a:t>	Agriculture.</a:t>
            </a:r>
            <a:endParaRPr lang="en-US" sz="3200" dirty="0"/>
          </a:p>
          <a:p>
            <a:pPr lvl="0"/>
            <a:r>
              <a:rPr lang="en-US" sz="3200" dirty="0" smtClean="0"/>
              <a:t>	Security </a:t>
            </a:r>
            <a:r>
              <a:rPr lang="en-US" sz="3200" dirty="0"/>
              <a:t>and Worker </a:t>
            </a:r>
            <a:r>
              <a:rPr lang="en-US" sz="3200" dirty="0" smtClean="0"/>
              <a:t>Safety.</a:t>
            </a:r>
            <a:endParaRPr lang="en-US" sz="3200" dirty="0"/>
          </a:p>
          <a:p>
            <a:pPr fontAlgn="base">
              <a:lnSpc>
                <a:spcPct val="107000"/>
              </a:lnSpc>
              <a:spcBef>
                <a:spcPts val="1500"/>
              </a:spcBef>
              <a:spcAft>
                <a:spcPts val="750"/>
              </a:spcAft>
            </a:pPr>
            <a:endParaRPr lang="en-US" sz="3200" b="1" dirty="0"/>
          </a:p>
        </p:txBody>
      </p:sp>
      <p:sp>
        <p:nvSpPr>
          <p:cNvPr id="7" name="object 3"/>
          <p:cNvSpPr/>
          <p:nvPr/>
        </p:nvSpPr>
        <p:spPr>
          <a:xfrm>
            <a:off x="85098" y="2933700"/>
            <a:ext cx="134604" cy="134604"/>
          </a:xfrm>
          <a:prstGeom prst="rect">
            <a:avLst/>
          </a:prstGeom>
          <a:blipFill>
            <a:blip r:embed="rId3" cstate="print"/>
            <a:stretch>
              <a:fillRect/>
            </a:stretch>
          </a:blipFill>
        </p:spPr>
        <p:txBody>
          <a:bodyPr wrap="square" lIns="0" tIns="0" rIns="0" bIns="0" rtlCol="0"/>
          <a:lstStyle/>
          <a:p>
            <a:endParaRPr/>
          </a:p>
        </p:txBody>
      </p:sp>
      <p:sp>
        <p:nvSpPr>
          <p:cNvPr id="8" name="object 3"/>
          <p:cNvSpPr/>
          <p:nvPr/>
        </p:nvSpPr>
        <p:spPr>
          <a:xfrm>
            <a:off x="98951" y="4402294"/>
            <a:ext cx="134604" cy="134604"/>
          </a:xfrm>
          <a:prstGeom prst="rect">
            <a:avLst/>
          </a:prstGeom>
          <a:blipFill>
            <a:blip r:embed="rId3" cstate="print"/>
            <a:stretch>
              <a:fillRect/>
            </a:stretch>
          </a:blipFill>
        </p:spPr>
        <p:txBody>
          <a:bodyPr wrap="square" lIns="0" tIns="0" rIns="0" bIns="0" rtlCol="0"/>
          <a:lstStyle/>
          <a:p>
            <a:endParaRPr/>
          </a:p>
        </p:txBody>
      </p:sp>
      <p:sp>
        <p:nvSpPr>
          <p:cNvPr id="9" name="object 3"/>
          <p:cNvSpPr/>
          <p:nvPr/>
        </p:nvSpPr>
        <p:spPr>
          <a:xfrm>
            <a:off x="126658" y="7413333"/>
            <a:ext cx="134604" cy="133271"/>
          </a:xfrm>
          <a:prstGeom prst="rect">
            <a:avLst/>
          </a:prstGeom>
          <a:blipFill>
            <a:blip r:embed="rId3" cstate="print"/>
            <a:stretch>
              <a:fillRect/>
            </a:stretch>
          </a:blipFill>
        </p:spPr>
        <p:txBody>
          <a:bodyPr wrap="square" lIns="0" tIns="0" rIns="0" bIns="0" rtlCol="0"/>
          <a:lstStyle/>
          <a:p>
            <a:endParaRPr/>
          </a:p>
        </p:txBody>
      </p:sp>
      <p:sp>
        <p:nvSpPr>
          <p:cNvPr id="10" name="object 3"/>
          <p:cNvSpPr/>
          <p:nvPr/>
        </p:nvSpPr>
        <p:spPr>
          <a:xfrm>
            <a:off x="140514" y="6965374"/>
            <a:ext cx="134604" cy="134604"/>
          </a:xfrm>
          <a:prstGeom prst="rect">
            <a:avLst/>
          </a:prstGeom>
          <a:blipFill>
            <a:blip r:embed="rId3" cstate="print"/>
            <a:stretch>
              <a:fillRect/>
            </a:stretch>
          </a:blipFill>
        </p:spPr>
        <p:txBody>
          <a:bodyPr wrap="square" lIns="0" tIns="0" rIns="0" bIns="0" rtlCol="0"/>
          <a:lstStyle/>
          <a:p>
            <a:endParaRPr/>
          </a:p>
        </p:txBody>
      </p:sp>
      <p:sp>
        <p:nvSpPr>
          <p:cNvPr id="12" name="object 3"/>
          <p:cNvSpPr/>
          <p:nvPr/>
        </p:nvSpPr>
        <p:spPr>
          <a:xfrm>
            <a:off x="140513" y="6383493"/>
            <a:ext cx="134604" cy="134604"/>
          </a:xfrm>
          <a:prstGeom prst="rect">
            <a:avLst/>
          </a:prstGeom>
          <a:blipFill>
            <a:blip r:embed="rId3" cstate="print"/>
            <a:stretch>
              <a:fillRect/>
            </a:stretch>
          </a:blipFill>
        </p:spPr>
        <p:txBody>
          <a:bodyPr wrap="square" lIns="0" tIns="0" rIns="0" bIns="0" rtlCol="0"/>
          <a:lstStyle/>
          <a:p>
            <a:endParaRPr/>
          </a:p>
        </p:txBody>
      </p:sp>
      <p:sp>
        <p:nvSpPr>
          <p:cNvPr id="13" name="object 3"/>
          <p:cNvSpPr/>
          <p:nvPr/>
        </p:nvSpPr>
        <p:spPr>
          <a:xfrm>
            <a:off x="140513" y="5905500"/>
            <a:ext cx="134604" cy="134604"/>
          </a:xfrm>
          <a:prstGeom prst="rect">
            <a:avLst/>
          </a:prstGeom>
          <a:blipFill>
            <a:blip r:embed="rId3" cstate="print"/>
            <a:stretch>
              <a:fillRect/>
            </a:stretch>
          </a:blipFill>
        </p:spPr>
        <p:txBody>
          <a:bodyPr wrap="square" lIns="0" tIns="0" rIns="0" bIns="0" rtlCol="0"/>
          <a:lstStyle/>
          <a:p>
            <a:endParaRPr/>
          </a:p>
        </p:txBody>
      </p:sp>
      <p:sp>
        <p:nvSpPr>
          <p:cNvPr id="14" name="object 3"/>
          <p:cNvSpPr/>
          <p:nvPr/>
        </p:nvSpPr>
        <p:spPr>
          <a:xfrm>
            <a:off x="112809" y="5108865"/>
            <a:ext cx="134604" cy="134604"/>
          </a:xfrm>
          <a:prstGeom prst="rect">
            <a:avLst/>
          </a:prstGeom>
          <a:blipFill>
            <a:blip r:embed="rId3" cstate="print"/>
            <a:stretch>
              <a:fillRect/>
            </a:stretch>
          </a:blipFill>
        </p:spPr>
        <p:txBody>
          <a:bodyPr wrap="square" lIns="0" tIns="0" rIns="0" bIns="0" rtlCol="0"/>
          <a:lstStyle/>
          <a:p>
            <a:endParaRPr/>
          </a:p>
        </p:txBody>
      </p:sp>
      <p:pic>
        <p:nvPicPr>
          <p:cNvPr id="15" name="Picture 14"/>
          <p:cNvPicPr/>
          <p:nvPr/>
        </p:nvPicPr>
        <p:blipFill>
          <a:blip r:embed="rId4"/>
          <a:stretch>
            <a:fillRect/>
          </a:stretch>
        </p:blipFill>
        <p:spPr>
          <a:xfrm>
            <a:off x="7239001" y="2172858"/>
            <a:ext cx="11048364" cy="8114142"/>
          </a:xfrm>
          <a:prstGeom prst="rect">
            <a:avLst/>
          </a:prstGeom>
        </p:spPr>
      </p:pic>
    </p:spTree>
    <p:extLst>
      <p:ext uri="{BB962C8B-B14F-4D97-AF65-F5344CB8AC3E}">
        <p14:creationId xmlns:p14="http://schemas.microsoft.com/office/powerpoint/2010/main" val="34435078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91683"/>
            <a:ext cx="18287365" cy="1781175"/>
          </a:xfrm>
          <a:custGeom>
            <a:avLst/>
            <a:gdLst/>
            <a:ahLst/>
            <a:cxnLst/>
            <a:rect l="l" t="t" r="r" b="b"/>
            <a:pathLst>
              <a:path w="18287365" h="1781175">
                <a:moveTo>
                  <a:pt x="0" y="0"/>
                </a:moveTo>
                <a:lnTo>
                  <a:pt x="18287177" y="0"/>
                </a:lnTo>
                <a:lnTo>
                  <a:pt x="18287177" y="1781174"/>
                </a:lnTo>
                <a:lnTo>
                  <a:pt x="0" y="1781174"/>
                </a:lnTo>
                <a:lnTo>
                  <a:pt x="0" y="0"/>
                </a:lnTo>
                <a:close/>
              </a:path>
            </a:pathLst>
          </a:custGeom>
          <a:solidFill>
            <a:srgbClr val="FDC112"/>
          </a:solidFill>
        </p:spPr>
        <p:txBody>
          <a:bodyPr wrap="square" lIns="0" tIns="0" rIns="0" bIns="0" rtlCol="0"/>
          <a:lstStyle/>
          <a:p>
            <a:endParaRPr/>
          </a:p>
        </p:txBody>
      </p:sp>
      <p:sp>
        <p:nvSpPr>
          <p:cNvPr id="4" name="object 4"/>
          <p:cNvSpPr/>
          <p:nvPr/>
        </p:nvSpPr>
        <p:spPr>
          <a:xfrm>
            <a:off x="10213360" y="4817209"/>
            <a:ext cx="21590" cy="38735"/>
          </a:xfrm>
          <a:custGeom>
            <a:avLst/>
            <a:gdLst/>
            <a:ahLst/>
            <a:cxnLst/>
            <a:rect l="l" t="t" r="r" b="b"/>
            <a:pathLst>
              <a:path w="21590" h="38735">
                <a:moveTo>
                  <a:pt x="21252" y="38458"/>
                </a:moveTo>
                <a:lnTo>
                  <a:pt x="0" y="38458"/>
                </a:lnTo>
                <a:lnTo>
                  <a:pt x="0" y="0"/>
                </a:lnTo>
                <a:lnTo>
                  <a:pt x="21252" y="0"/>
                </a:lnTo>
                <a:lnTo>
                  <a:pt x="21252" y="38458"/>
                </a:lnTo>
                <a:close/>
              </a:path>
            </a:pathLst>
          </a:custGeom>
          <a:solidFill>
            <a:srgbClr val="0029FF"/>
          </a:solidFill>
        </p:spPr>
        <p:txBody>
          <a:bodyPr wrap="square" lIns="0" tIns="0" rIns="0" bIns="0" rtlCol="0"/>
          <a:lstStyle/>
          <a:p>
            <a:endParaRPr/>
          </a:p>
        </p:txBody>
      </p:sp>
      <p:sp>
        <p:nvSpPr>
          <p:cNvPr id="11" name="object 11"/>
          <p:cNvSpPr txBox="1">
            <a:spLocks noGrp="1"/>
          </p:cNvSpPr>
          <p:nvPr>
            <p:ph type="title"/>
          </p:nvPr>
        </p:nvSpPr>
        <p:spPr>
          <a:xfrm>
            <a:off x="809516" y="760729"/>
            <a:ext cx="17097484" cy="1031051"/>
          </a:xfrm>
          <a:prstGeom prst="rect">
            <a:avLst/>
          </a:prstGeom>
        </p:spPr>
        <p:txBody>
          <a:bodyPr vert="horz" wrap="square" lIns="0" tIns="15240" rIns="0" bIns="0" rtlCol="0">
            <a:spAutoFit/>
          </a:bodyPr>
          <a:lstStyle/>
          <a:p>
            <a:r>
              <a:rPr lang="en-US" sz="6600" dirty="0"/>
              <a:t>What </a:t>
            </a:r>
            <a:r>
              <a:rPr lang="en-US" sz="6600" dirty="0" smtClean="0"/>
              <a:t>is </a:t>
            </a:r>
            <a:r>
              <a:rPr lang="en-US" sz="6600" dirty="0"/>
              <a:t>Edge </a:t>
            </a:r>
            <a:r>
              <a:rPr lang="en-US" sz="6600" dirty="0" smtClean="0"/>
              <a:t>AI &amp; Benefit of Edge AI?</a:t>
            </a:r>
            <a:r>
              <a:rPr lang="en-US" sz="6600" dirty="0"/>
              <a:t> </a:t>
            </a:r>
          </a:p>
        </p:txBody>
      </p:sp>
      <p:sp>
        <p:nvSpPr>
          <p:cNvPr id="5" name="Rectangle 4"/>
          <p:cNvSpPr/>
          <p:nvPr/>
        </p:nvSpPr>
        <p:spPr>
          <a:xfrm>
            <a:off x="380999" y="2705101"/>
            <a:ext cx="10008911" cy="7222875"/>
          </a:xfrm>
          <a:prstGeom prst="rect">
            <a:avLst/>
          </a:prstGeom>
        </p:spPr>
        <p:txBody>
          <a:bodyPr wrap="square">
            <a:spAutoFit/>
          </a:bodyPr>
          <a:lstStyle/>
          <a:p>
            <a:r>
              <a:rPr lang="en-US" sz="3200" dirty="0" smtClean="0"/>
              <a:t> </a:t>
            </a:r>
            <a:r>
              <a:rPr lang="en-US" sz="3200" dirty="0"/>
              <a:t>	</a:t>
            </a:r>
            <a:r>
              <a:rPr lang="en-US" sz="3200" dirty="0" smtClean="0"/>
              <a:t>Edge </a:t>
            </a:r>
            <a:r>
              <a:rPr lang="en-US" sz="3200" dirty="0"/>
              <a:t>AI is the deployment of AI applications in devices throughout the physical world. It’s called “</a:t>
            </a:r>
            <a:r>
              <a:rPr lang="en-US" sz="3200" b="1" dirty="0"/>
              <a:t>edge AI</a:t>
            </a:r>
            <a:r>
              <a:rPr lang="en-US" sz="3200" dirty="0"/>
              <a:t>” because the AI computation is done near the user at the edge of the network, close to where the data is located, rather than centrally in a cloud computing facility or private data center.</a:t>
            </a:r>
          </a:p>
          <a:p>
            <a:pPr fontAlgn="base">
              <a:lnSpc>
                <a:spcPct val="107000"/>
              </a:lnSpc>
              <a:spcBef>
                <a:spcPts val="1500"/>
              </a:spcBef>
              <a:spcAft>
                <a:spcPts val="750"/>
              </a:spcAft>
            </a:pPr>
            <a:r>
              <a:rPr lang="en-US" sz="3200" dirty="0" smtClean="0"/>
              <a:t>	AI </a:t>
            </a:r>
            <a:r>
              <a:rPr lang="en-US" sz="3200" dirty="0"/>
              <a:t>algorithms are capable of understanding language, sights, sounds, smells, temperature, faces and other analog forms of unstructured information, they’re particularly useful in places occupied by end users with real-world problems</a:t>
            </a:r>
            <a:r>
              <a:rPr lang="en-US" sz="3200" dirty="0" smtClean="0"/>
              <a:t>.</a:t>
            </a:r>
          </a:p>
          <a:p>
            <a:pPr fontAlgn="base">
              <a:lnSpc>
                <a:spcPct val="107000"/>
              </a:lnSpc>
              <a:spcBef>
                <a:spcPts val="1500"/>
              </a:spcBef>
              <a:spcAft>
                <a:spcPts val="750"/>
              </a:spcAft>
            </a:pPr>
            <a:r>
              <a:rPr lang="en-US" sz="3200" dirty="0" smtClean="0"/>
              <a:t>Mostly used in healthcare, self car driving &amp; smart home technology </a:t>
            </a:r>
            <a:endParaRPr lang="en-US" sz="3200" dirty="0"/>
          </a:p>
        </p:txBody>
      </p:sp>
      <p:sp>
        <p:nvSpPr>
          <p:cNvPr id="7" name="object 3"/>
          <p:cNvSpPr/>
          <p:nvPr/>
        </p:nvSpPr>
        <p:spPr>
          <a:xfrm>
            <a:off x="85098" y="2933700"/>
            <a:ext cx="134604" cy="134604"/>
          </a:xfrm>
          <a:prstGeom prst="rect">
            <a:avLst/>
          </a:prstGeom>
          <a:blipFill>
            <a:blip r:embed="rId3" cstate="print"/>
            <a:stretch>
              <a:fillRect/>
            </a:stretch>
          </a:blipFill>
        </p:spPr>
        <p:txBody>
          <a:bodyPr wrap="square" lIns="0" tIns="0" rIns="0" bIns="0" rtlCol="0"/>
          <a:lstStyle/>
          <a:p>
            <a:endParaRPr/>
          </a:p>
        </p:txBody>
      </p:sp>
      <p:sp>
        <p:nvSpPr>
          <p:cNvPr id="16" name="object 3"/>
          <p:cNvSpPr/>
          <p:nvPr/>
        </p:nvSpPr>
        <p:spPr>
          <a:xfrm>
            <a:off x="85098" y="6223913"/>
            <a:ext cx="134604" cy="134604"/>
          </a:xfrm>
          <a:prstGeom prst="rect">
            <a:avLst/>
          </a:prstGeom>
          <a:blipFill>
            <a:blip r:embed="rId3" cstate="print"/>
            <a:stretch>
              <a:fillRect/>
            </a:stretch>
          </a:blipFill>
        </p:spPr>
        <p:txBody>
          <a:bodyPr wrap="square" lIns="0" tIns="0" rIns="0" bIns="0" rtlCol="0"/>
          <a:lstStyle/>
          <a:p>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89910" y="2174680"/>
            <a:ext cx="7897455" cy="8126174"/>
          </a:xfrm>
          <a:prstGeom prst="rect">
            <a:avLst/>
          </a:prstGeom>
        </p:spPr>
      </p:pic>
      <p:sp>
        <p:nvSpPr>
          <p:cNvPr id="17" name="object 3"/>
          <p:cNvSpPr/>
          <p:nvPr/>
        </p:nvSpPr>
        <p:spPr>
          <a:xfrm>
            <a:off x="85098" y="8953500"/>
            <a:ext cx="134604" cy="134604"/>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795695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91683"/>
            <a:ext cx="18287365" cy="1781175"/>
          </a:xfrm>
          <a:custGeom>
            <a:avLst/>
            <a:gdLst/>
            <a:ahLst/>
            <a:cxnLst/>
            <a:rect l="l" t="t" r="r" b="b"/>
            <a:pathLst>
              <a:path w="18287365" h="1781175">
                <a:moveTo>
                  <a:pt x="0" y="0"/>
                </a:moveTo>
                <a:lnTo>
                  <a:pt x="18287177" y="0"/>
                </a:lnTo>
                <a:lnTo>
                  <a:pt x="18287177" y="1781174"/>
                </a:lnTo>
                <a:lnTo>
                  <a:pt x="0" y="1781174"/>
                </a:lnTo>
                <a:lnTo>
                  <a:pt x="0" y="0"/>
                </a:lnTo>
                <a:close/>
              </a:path>
            </a:pathLst>
          </a:custGeom>
          <a:solidFill>
            <a:srgbClr val="FDC112"/>
          </a:solidFill>
        </p:spPr>
        <p:txBody>
          <a:bodyPr wrap="square" lIns="0" tIns="0" rIns="0" bIns="0" rtlCol="0"/>
          <a:lstStyle/>
          <a:p>
            <a:endParaRPr/>
          </a:p>
        </p:txBody>
      </p:sp>
      <p:sp>
        <p:nvSpPr>
          <p:cNvPr id="4" name="object 4"/>
          <p:cNvSpPr/>
          <p:nvPr/>
        </p:nvSpPr>
        <p:spPr>
          <a:xfrm>
            <a:off x="10213360" y="4817209"/>
            <a:ext cx="21590" cy="38735"/>
          </a:xfrm>
          <a:custGeom>
            <a:avLst/>
            <a:gdLst/>
            <a:ahLst/>
            <a:cxnLst/>
            <a:rect l="l" t="t" r="r" b="b"/>
            <a:pathLst>
              <a:path w="21590" h="38735">
                <a:moveTo>
                  <a:pt x="21252" y="38458"/>
                </a:moveTo>
                <a:lnTo>
                  <a:pt x="0" y="38458"/>
                </a:lnTo>
                <a:lnTo>
                  <a:pt x="0" y="0"/>
                </a:lnTo>
                <a:lnTo>
                  <a:pt x="21252" y="0"/>
                </a:lnTo>
                <a:lnTo>
                  <a:pt x="21252" y="38458"/>
                </a:lnTo>
                <a:close/>
              </a:path>
            </a:pathLst>
          </a:custGeom>
          <a:solidFill>
            <a:srgbClr val="0029FF"/>
          </a:solidFill>
        </p:spPr>
        <p:txBody>
          <a:bodyPr wrap="square" lIns="0" tIns="0" rIns="0" bIns="0" rtlCol="0"/>
          <a:lstStyle/>
          <a:p>
            <a:endParaRPr/>
          </a:p>
        </p:txBody>
      </p:sp>
      <p:sp>
        <p:nvSpPr>
          <p:cNvPr id="11" name="object 11"/>
          <p:cNvSpPr txBox="1">
            <a:spLocks noGrp="1"/>
          </p:cNvSpPr>
          <p:nvPr>
            <p:ph type="title"/>
          </p:nvPr>
        </p:nvSpPr>
        <p:spPr>
          <a:xfrm>
            <a:off x="809516" y="760729"/>
            <a:ext cx="17097484" cy="1031051"/>
          </a:xfrm>
          <a:prstGeom prst="rect">
            <a:avLst/>
          </a:prstGeom>
        </p:spPr>
        <p:txBody>
          <a:bodyPr vert="horz" wrap="square" lIns="0" tIns="15240" rIns="0" bIns="0" rtlCol="0">
            <a:spAutoFit/>
          </a:bodyPr>
          <a:lstStyle/>
          <a:p>
            <a:r>
              <a:rPr lang="en-US" sz="6600" dirty="0"/>
              <a:t>What </a:t>
            </a:r>
            <a:r>
              <a:rPr lang="en-US" sz="6600" dirty="0" smtClean="0"/>
              <a:t>is REACT? </a:t>
            </a:r>
            <a:endParaRPr lang="en-US" sz="6600" dirty="0"/>
          </a:p>
        </p:txBody>
      </p:sp>
      <p:sp>
        <p:nvSpPr>
          <p:cNvPr id="5" name="Rectangle 4"/>
          <p:cNvSpPr/>
          <p:nvPr/>
        </p:nvSpPr>
        <p:spPr>
          <a:xfrm>
            <a:off x="380999" y="2705101"/>
            <a:ext cx="10287001" cy="2062103"/>
          </a:xfrm>
          <a:prstGeom prst="rect">
            <a:avLst/>
          </a:prstGeom>
        </p:spPr>
        <p:txBody>
          <a:bodyPr wrap="square">
            <a:spAutoFit/>
          </a:bodyPr>
          <a:lstStyle/>
          <a:p>
            <a:r>
              <a:rPr lang="en-US" sz="3200" dirty="0" smtClean="0"/>
              <a:t> </a:t>
            </a:r>
            <a:r>
              <a:rPr lang="en-US" sz="3200" dirty="0"/>
              <a:t>	</a:t>
            </a:r>
            <a:r>
              <a:rPr lang="en-US" sz="3200" dirty="0" smtClean="0"/>
              <a:t>React is a free open-sources fronted JavaScript  library</a:t>
            </a:r>
            <a:r>
              <a:rPr lang="en-US" sz="3200" dirty="0"/>
              <a:t> </a:t>
            </a:r>
            <a:r>
              <a:rPr lang="en-US" sz="3200" dirty="0" smtClean="0"/>
              <a:t>developed by Meta. It is used to build interactive UIs  &amp; Web Applications quickly and efficiently with significantly  less code</a:t>
            </a:r>
            <a:endParaRPr lang="en-US" sz="3200" dirty="0"/>
          </a:p>
        </p:txBody>
      </p:sp>
      <p:sp>
        <p:nvSpPr>
          <p:cNvPr id="7" name="object 3"/>
          <p:cNvSpPr/>
          <p:nvPr/>
        </p:nvSpPr>
        <p:spPr>
          <a:xfrm>
            <a:off x="85098" y="2933700"/>
            <a:ext cx="134604" cy="134604"/>
          </a:xfrm>
          <a:prstGeom prst="rect">
            <a:avLst/>
          </a:prstGeom>
          <a:blipFill>
            <a:blip r:embed="rId3" cstate="print"/>
            <a:stretch>
              <a:fillRect/>
            </a:stretch>
          </a:blipFill>
        </p:spPr>
        <p:txBody>
          <a:bodyPr wrap="square" lIns="0" tIns="0" rIns="0" bIns="0" rtlCol="0"/>
          <a:lstStyle/>
          <a:p>
            <a:endParaRPr/>
          </a:p>
        </p:txBody>
      </p:sp>
      <p:sp>
        <p:nvSpPr>
          <p:cNvPr id="16" name="object 3"/>
          <p:cNvSpPr/>
          <p:nvPr/>
        </p:nvSpPr>
        <p:spPr>
          <a:xfrm>
            <a:off x="85098" y="5048154"/>
            <a:ext cx="134604" cy="134604"/>
          </a:xfrm>
          <a:prstGeom prst="rect">
            <a:avLst/>
          </a:prstGeom>
          <a:blipFill>
            <a:blip r:embed="rId3" cstate="print"/>
            <a:stretch>
              <a:fillRect/>
            </a:stretch>
          </a:blipFill>
        </p:spPr>
        <p:txBody>
          <a:bodyPr wrap="square" lIns="0" tIns="0" rIns="0" bIns="0" rtlCol="0"/>
          <a:lstStyle/>
          <a:p>
            <a:endParaRPr/>
          </a:p>
        </p:txBody>
      </p:sp>
      <p:sp>
        <p:nvSpPr>
          <p:cNvPr id="8" name="Rectangle 7"/>
          <p:cNvSpPr/>
          <p:nvPr/>
        </p:nvSpPr>
        <p:spPr>
          <a:xfrm>
            <a:off x="380999" y="4807005"/>
            <a:ext cx="10287001" cy="1569660"/>
          </a:xfrm>
          <a:prstGeom prst="rect">
            <a:avLst/>
          </a:prstGeom>
        </p:spPr>
        <p:txBody>
          <a:bodyPr wrap="square">
            <a:spAutoFit/>
          </a:bodyPr>
          <a:lstStyle/>
          <a:p>
            <a:r>
              <a:rPr lang="en-US" sz="3200" dirty="0"/>
              <a:t>React </a:t>
            </a:r>
            <a:r>
              <a:rPr lang="en-US" sz="3200" dirty="0" smtClean="0"/>
              <a:t>Apps are developed using reusable components. These components are assembled to create the final interface with client side rendering </a:t>
            </a:r>
            <a:endParaRPr lang="en-US" sz="3200"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3200" y="647700"/>
            <a:ext cx="6891434" cy="5159617"/>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82400" y="4619302"/>
            <a:ext cx="6448425" cy="5096198"/>
          </a:xfrm>
          <a:prstGeom prst="rect">
            <a:avLst/>
          </a:prstGeom>
          <a:ln>
            <a:solidFill>
              <a:srgbClr val="F8FFFF"/>
            </a:solidFill>
          </a:ln>
        </p:spPr>
      </p:pic>
    </p:spTree>
    <p:extLst>
      <p:ext uri="{BB962C8B-B14F-4D97-AF65-F5344CB8AC3E}">
        <p14:creationId xmlns:p14="http://schemas.microsoft.com/office/powerpoint/2010/main" val="11859198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91683"/>
            <a:ext cx="18287365" cy="1781175"/>
          </a:xfrm>
          <a:custGeom>
            <a:avLst/>
            <a:gdLst/>
            <a:ahLst/>
            <a:cxnLst/>
            <a:rect l="l" t="t" r="r" b="b"/>
            <a:pathLst>
              <a:path w="18287365" h="1781175">
                <a:moveTo>
                  <a:pt x="0" y="0"/>
                </a:moveTo>
                <a:lnTo>
                  <a:pt x="18287177" y="0"/>
                </a:lnTo>
                <a:lnTo>
                  <a:pt x="18287177" y="1781174"/>
                </a:lnTo>
                <a:lnTo>
                  <a:pt x="0" y="1781174"/>
                </a:lnTo>
                <a:lnTo>
                  <a:pt x="0" y="0"/>
                </a:lnTo>
                <a:close/>
              </a:path>
            </a:pathLst>
          </a:custGeom>
          <a:solidFill>
            <a:srgbClr val="FDC112"/>
          </a:solidFill>
        </p:spPr>
        <p:txBody>
          <a:bodyPr wrap="square" lIns="0" tIns="0" rIns="0" bIns="0" rtlCol="0"/>
          <a:lstStyle/>
          <a:p>
            <a:endParaRPr/>
          </a:p>
        </p:txBody>
      </p:sp>
      <p:sp>
        <p:nvSpPr>
          <p:cNvPr id="4" name="object 4"/>
          <p:cNvSpPr/>
          <p:nvPr/>
        </p:nvSpPr>
        <p:spPr>
          <a:xfrm>
            <a:off x="10213360" y="4817209"/>
            <a:ext cx="21590" cy="38735"/>
          </a:xfrm>
          <a:custGeom>
            <a:avLst/>
            <a:gdLst/>
            <a:ahLst/>
            <a:cxnLst/>
            <a:rect l="l" t="t" r="r" b="b"/>
            <a:pathLst>
              <a:path w="21590" h="38735">
                <a:moveTo>
                  <a:pt x="21252" y="38458"/>
                </a:moveTo>
                <a:lnTo>
                  <a:pt x="0" y="38458"/>
                </a:lnTo>
                <a:lnTo>
                  <a:pt x="0" y="0"/>
                </a:lnTo>
                <a:lnTo>
                  <a:pt x="21252" y="0"/>
                </a:lnTo>
                <a:lnTo>
                  <a:pt x="21252" y="38458"/>
                </a:lnTo>
                <a:close/>
              </a:path>
            </a:pathLst>
          </a:custGeom>
          <a:solidFill>
            <a:srgbClr val="0029FF"/>
          </a:solidFill>
        </p:spPr>
        <p:txBody>
          <a:bodyPr wrap="square" lIns="0" tIns="0" rIns="0" bIns="0" rtlCol="0"/>
          <a:lstStyle/>
          <a:p>
            <a:endParaRPr/>
          </a:p>
        </p:txBody>
      </p:sp>
      <p:sp>
        <p:nvSpPr>
          <p:cNvPr id="11" name="object 11"/>
          <p:cNvSpPr txBox="1">
            <a:spLocks noGrp="1"/>
          </p:cNvSpPr>
          <p:nvPr>
            <p:ph type="title"/>
          </p:nvPr>
        </p:nvSpPr>
        <p:spPr>
          <a:xfrm>
            <a:off x="809516" y="760729"/>
            <a:ext cx="17097484" cy="1031051"/>
          </a:xfrm>
          <a:prstGeom prst="rect">
            <a:avLst/>
          </a:prstGeom>
        </p:spPr>
        <p:txBody>
          <a:bodyPr vert="horz" wrap="square" lIns="0" tIns="15240" rIns="0" bIns="0" rtlCol="0">
            <a:spAutoFit/>
          </a:bodyPr>
          <a:lstStyle/>
          <a:p>
            <a:r>
              <a:rPr lang="en-US" sz="6600" dirty="0" smtClean="0"/>
              <a:t>Features of REACT?</a:t>
            </a:r>
            <a:r>
              <a:rPr lang="en-US" sz="6600" dirty="0"/>
              <a:t> </a:t>
            </a:r>
          </a:p>
        </p:txBody>
      </p:sp>
      <p:sp>
        <p:nvSpPr>
          <p:cNvPr id="5" name="Rectangle 4"/>
          <p:cNvSpPr/>
          <p:nvPr/>
        </p:nvSpPr>
        <p:spPr>
          <a:xfrm>
            <a:off x="380999" y="2705101"/>
            <a:ext cx="16992601" cy="707886"/>
          </a:xfrm>
          <a:prstGeom prst="rect">
            <a:avLst/>
          </a:prstGeom>
        </p:spPr>
        <p:txBody>
          <a:bodyPr wrap="square">
            <a:spAutoFit/>
          </a:bodyPr>
          <a:lstStyle/>
          <a:p>
            <a:r>
              <a:rPr lang="en-US" sz="3200" dirty="0" smtClean="0"/>
              <a:t> 	</a:t>
            </a:r>
            <a:r>
              <a:rPr lang="en-US" sz="4000" b="1" dirty="0" smtClean="0"/>
              <a:t>Components: </a:t>
            </a:r>
            <a:r>
              <a:rPr lang="en-US" sz="4000" dirty="0" smtClean="0"/>
              <a:t>Building block of React App which can be nested and reused </a:t>
            </a:r>
            <a:r>
              <a:rPr lang="en-US" sz="3200" dirty="0"/>
              <a:t>	</a:t>
            </a:r>
          </a:p>
        </p:txBody>
      </p:sp>
      <p:sp>
        <p:nvSpPr>
          <p:cNvPr id="7" name="object 3"/>
          <p:cNvSpPr/>
          <p:nvPr/>
        </p:nvSpPr>
        <p:spPr>
          <a:xfrm>
            <a:off x="85098" y="2933700"/>
            <a:ext cx="134604" cy="134604"/>
          </a:xfrm>
          <a:prstGeom prst="rect">
            <a:avLst/>
          </a:prstGeom>
          <a:blipFill>
            <a:blip r:embed="rId3" cstate="print"/>
            <a:stretch>
              <a:fillRect/>
            </a:stretch>
          </a:blipFill>
        </p:spPr>
        <p:txBody>
          <a:bodyPr wrap="square" lIns="0" tIns="0" rIns="0" bIns="0" rtlCol="0"/>
          <a:lstStyle/>
          <a:p>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30400" y="43117"/>
            <a:ext cx="4267200" cy="3790854"/>
          </a:xfrm>
          <a:prstGeom prst="rect">
            <a:avLst/>
          </a:prstGeom>
        </p:spPr>
      </p:pic>
      <p:sp>
        <p:nvSpPr>
          <p:cNvPr id="12" name="Rectangle 11"/>
          <p:cNvSpPr/>
          <p:nvPr/>
        </p:nvSpPr>
        <p:spPr>
          <a:xfrm>
            <a:off x="311725" y="3993575"/>
            <a:ext cx="17976276" cy="1323439"/>
          </a:xfrm>
          <a:prstGeom prst="rect">
            <a:avLst/>
          </a:prstGeom>
        </p:spPr>
        <p:txBody>
          <a:bodyPr wrap="square">
            <a:spAutoFit/>
          </a:bodyPr>
          <a:lstStyle/>
          <a:p>
            <a:r>
              <a:rPr lang="en-US" sz="4000" b="1" dirty="0" smtClean="0"/>
              <a:t>	JSX: </a:t>
            </a:r>
            <a:r>
              <a:rPr lang="en-US" sz="4000" dirty="0" smtClean="0"/>
              <a:t>JavaScript extension which make it easer to write and add HTML code in React </a:t>
            </a:r>
            <a:r>
              <a:rPr lang="en-US" sz="3200" dirty="0"/>
              <a:t>	</a:t>
            </a:r>
          </a:p>
        </p:txBody>
      </p:sp>
      <p:sp>
        <p:nvSpPr>
          <p:cNvPr id="13" name="Rectangle 12"/>
          <p:cNvSpPr/>
          <p:nvPr/>
        </p:nvSpPr>
        <p:spPr>
          <a:xfrm>
            <a:off x="171210" y="5585192"/>
            <a:ext cx="18135600" cy="707886"/>
          </a:xfrm>
          <a:prstGeom prst="rect">
            <a:avLst/>
          </a:prstGeom>
        </p:spPr>
        <p:txBody>
          <a:bodyPr wrap="square">
            <a:spAutoFit/>
          </a:bodyPr>
          <a:lstStyle/>
          <a:p>
            <a:r>
              <a:rPr lang="en-US" sz="3200" dirty="0" smtClean="0"/>
              <a:t> 	</a:t>
            </a:r>
            <a:r>
              <a:rPr lang="en-US" sz="4000" b="1" dirty="0" smtClean="0"/>
              <a:t>Components: </a:t>
            </a:r>
            <a:r>
              <a:rPr lang="en-US" sz="4000" dirty="0" smtClean="0"/>
              <a:t>Building block of React App which can be nested and reused </a:t>
            </a:r>
            <a:r>
              <a:rPr lang="en-US" sz="3200" dirty="0"/>
              <a:t>	</a:t>
            </a:r>
          </a:p>
        </p:txBody>
      </p:sp>
      <p:sp>
        <p:nvSpPr>
          <p:cNvPr id="14" name="object 3"/>
          <p:cNvSpPr/>
          <p:nvPr/>
        </p:nvSpPr>
        <p:spPr>
          <a:xfrm>
            <a:off x="76200" y="4229100"/>
            <a:ext cx="134604" cy="134604"/>
          </a:xfrm>
          <a:prstGeom prst="rect">
            <a:avLst/>
          </a:prstGeom>
          <a:blipFill>
            <a:blip r:embed="rId3" cstate="print"/>
            <a:stretch>
              <a:fillRect/>
            </a:stretch>
          </a:blipFill>
        </p:spPr>
        <p:txBody>
          <a:bodyPr wrap="square" lIns="0" tIns="0" rIns="0" bIns="0" rtlCol="0"/>
          <a:lstStyle/>
          <a:p>
            <a:endParaRPr/>
          </a:p>
        </p:txBody>
      </p:sp>
      <p:sp>
        <p:nvSpPr>
          <p:cNvPr id="15" name="object 3"/>
          <p:cNvSpPr/>
          <p:nvPr/>
        </p:nvSpPr>
        <p:spPr>
          <a:xfrm>
            <a:off x="62341" y="5927349"/>
            <a:ext cx="134604" cy="134604"/>
          </a:xfrm>
          <a:prstGeom prst="rect">
            <a:avLst/>
          </a:prstGeom>
          <a:blipFill>
            <a:blip r:embed="rId3" cstate="print"/>
            <a:stretch>
              <a:fillRect/>
            </a:stretch>
          </a:blipFill>
        </p:spPr>
        <p:txBody>
          <a:bodyPr wrap="square" lIns="0" tIns="0" rIns="0" bIns="0" rtlCol="0"/>
          <a:lstStyle/>
          <a:p>
            <a:endParaRPr/>
          </a:p>
        </p:txBody>
      </p:sp>
      <p:sp>
        <p:nvSpPr>
          <p:cNvPr id="17" name="Rectangle 16"/>
          <p:cNvSpPr/>
          <p:nvPr/>
        </p:nvSpPr>
        <p:spPr>
          <a:xfrm>
            <a:off x="196945" y="6574782"/>
            <a:ext cx="18134965" cy="1323439"/>
          </a:xfrm>
          <a:prstGeom prst="rect">
            <a:avLst/>
          </a:prstGeom>
        </p:spPr>
        <p:txBody>
          <a:bodyPr wrap="square">
            <a:spAutoFit/>
          </a:bodyPr>
          <a:lstStyle/>
          <a:p>
            <a:r>
              <a:rPr lang="en-US" sz="3200" dirty="0"/>
              <a:t>	</a:t>
            </a:r>
            <a:r>
              <a:rPr lang="en-US" sz="4000" b="1" dirty="0" smtClean="0"/>
              <a:t>Virtual DOM: </a:t>
            </a:r>
            <a:r>
              <a:rPr lang="en-US" sz="4000" dirty="0" smtClean="0"/>
              <a:t>provides abstraction from DOM manipulation. Simple, fast and efficient rendering </a:t>
            </a:r>
            <a:r>
              <a:rPr lang="en-US" sz="3200" dirty="0"/>
              <a:t>	</a:t>
            </a:r>
          </a:p>
        </p:txBody>
      </p:sp>
      <p:sp>
        <p:nvSpPr>
          <p:cNvPr id="18" name="object 3"/>
          <p:cNvSpPr/>
          <p:nvPr/>
        </p:nvSpPr>
        <p:spPr>
          <a:xfrm>
            <a:off x="62341" y="6895948"/>
            <a:ext cx="134604" cy="134604"/>
          </a:xfrm>
          <a:prstGeom prst="rect">
            <a:avLst/>
          </a:prstGeom>
          <a:blipFill>
            <a:blip r:embed="rId3" cstate="print"/>
            <a:stretch>
              <a:fillRect/>
            </a:stretch>
          </a:blipFill>
        </p:spPr>
        <p:txBody>
          <a:bodyPr wrap="square" lIns="0" tIns="0" rIns="0" bIns="0" rtlCol="0"/>
          <a:lstStyle/>
          <a:p>
            <a:endParaRPr/>
          </a:p>
        </p:txBody>
      </p:sp>
      <p:sp>
        <p:nvSpPr>
          <p:cNvPr id="19" name="Rectangle 18"/>
          <p:cNvSpPr/>
          <p:nvPr/>
        </p:nvSpPr>
        <p:spPr>
          <a:xfrm>
            <a:off x="-27709" y="8411050"/>
            <a:ext cx="18183461" cy="1323439"/>
          </a:xfrm>
          <a:prstGeom prst="rect">
            <a:avLst/>
          </a:prstGeom>
        </p:spPr>
        <p:txBody>
          <a:bodyPr wrap="square">
            <a:spAutoFit/>
          </a:bodyPr>
          <a:lstStyle/>
          <a:p>
            <a:r>
              <a:rPr lang="en-US" sz="3200" dirty="0" smtClean="0"/>
              <a:t> 	</a:t>
            </a:r>
            <a:r>
              <a:rPr lang="en-US" sz="4000" b="1" dirty="0" smtClean="0"/>
              <a:t>MVC: </a:t>
            </a:r>
            <a:r>
              <a:rPr lang="en-US" sz="4000" dirty="0" smtClean="0"/>
              <a:t>An architecture that spilt the application layer into modal (database), View(Client) &amp; controller (server) </a:t>
            </a:r>
            <a:r>
              <a:rPr lang="en-US" sz="3200" dirty="0"/>
              <a:t>	</a:t>
            </a:r>
          </a:p>
        </p:txBody>
      </p:sp>
      <p:sp>
        <p:nvSpPr>
          <p:cNvPr id="20" name="object 3"/>
          <p:cNvSpPr/>
          <p:nvPr/>
        </p:nvSpPr>
        <p:spPr>
          <a:xfrm>
            <a:off x="67293" y="8652498"/>
            <a:ext cx="134604" cy="134604"/>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574027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91683"/>
            <a:ext cx="18287365" cy="1781175"/>
          </a:xfrm>
          <a:custGeom>
            <a:avLst/>
            <a:gdLst/>
            <a:ahLst/>
            <a:cxnLst/>
            <a:rect l="l" t="t" r="r" b="b"/>
            <a:pathLst>
              <a:path w="18287365" h="1781175">
                <a:moveTo>
                  <a:pt x="0" y="0"/>
                </a:moveTo>
                <a:lnTo>
                  <a:pt x="18287177" y="0"/>
                </a:lnTo>
                <a:lnTo>
                  <a:pt x="18287177" y="1781174"/>
                </a:lnTo>
                <a:lnTo>
                  <a:pt x="0" y="1781174"/>
                </a:lnTo>
                <a:lnTo>
                  <a:pt x="0" y="0"/>
                </a:lnTo>
                <a:close/>
              </a:path>
            </a:pathLst>
          </a:custGeom>
          <a:solidFill>
            <a:srgbClr val="FDC112"/>
          </a:solidFill>
        </p:spPr>
        <p:txBody>
          <a:bodyPr wrap="square" lIns="0" tIns="0" rIns="0" bIns="0" rtlCol="0"/>
          <a:lstStyle/>
          <a:p>
            <a:endParaRPr/>
          </a:p>
        </p:txBody>
      </p:sp>
      <p:sp>
        <p:nvSpPr>
          <p:cNvPr id="4" name="object 4"/>
          <p:cNvSpPr/>
          <p:nvPr/>
        </p:nvSpPr>
        <p:spPr>
          <a:xfrm>
            <a:off x="10213360" y="4817209"/>
            <a:ext cx="21590" cy="38735"/>
          </a:xfrm>
          <a:custGeom>
            <a:avLst/>
            <a:gdLst/>
            <a:ahLst/>
            <a:cxnLst/>
            <a:rect l="l" t="t" r="r" b="b"/>
            <a:pathLst>
              <a:path w="21590" h="38735">
                <a:moveTo>
                  <a:pt x="21252" y="38458"/>
                </a:moveTo>
                <a:lnTo>
                  <a:pt x="0" y="38458"/>
                </a:lnTo>
                <a:lnTo>
                  <a:pt x="0" y="0"/>
                </a:lnTo>
                <a:lnTo>
                  <a:pt x="21252" y="0"/>
                </a:lnTo>
                <a:lnTo>
                  <a:pt x="21252" y="38458"/>
                </a:lnTo>
                <a:close/>
              </a:path>
            </a:pathLst>
          </a:custGeom>
          <a:solidFill>
            <a:srgbClr val="0029FF"/>
          </a:solidFill>
        </p:spPr>
        <p:txBody>
          <a:bodyPr wrap="square" lIns="0" tIns="0" rIns="0" bIns="0" rtlCol="0"/>
          <a:lstStyle/>
          <a:p>
            <a:endParaRPr/>
          </a:p>
        </p:txBody>
      </p:sp>
      <p:sp>
        <p:nvSpPr>
          <p:cNvPr id="11" name="object 11"/>
          <p:cNvSpPr txBox="1">
            <a:spLocks noGrp="1"/>
          </p:cNvSpPr>
          <p:nvPr>
            <p:ph type="title"/>
          </p:nvPr>
        </p:nvSpPr>
        <p:spPr>
          <a:xfrm>
            <a:off x="809516" y="760729"/>
            <a:ext cx="17097484" cy="1031051"/>
          </a:xfrm>
          <a:prstGeom prst="rect">
            <a:avLst/>
          </a:prstGeom>
        </p:spPr>
        <p:txBody>
          <a:bodyPr vert="horz" wrap="square" lIns="0" tIns="15240" rIns="0" bIns="0" rtlCol="0">
            <a:spAutoFit/>
          </a:bodyPr>
          <a:lstStyle/>
          <a:p>
            <a:r>
              <a:rPr lang="en-US" sz="6600" dirty="0" smtClean="0"/>
              <a:t>Features of REACT? </a:t>
            </a:r>
            <a:endParaRPr lang="en-US" sz="6600" dirty="0"/>
          </a:p>
        </p:txBody>
      </p:sp>
      <p:sp>
        <p:nvSpPr>
          <p:cNvPr id="5" name="Rectangle 4"/>
          <p:cNvSpPr/>
          <p:nvPr/>
        </p:nvSpPr>
        <p:spPr>
          <a:xfrm>
            <a:off x="380999" y="2705101"/>
            <a:ext cx="16992601" cy="1323439"/>
          </a:xfrm>
          <a:prstGeom prst="rect">
            <a:avLst/>
          </a:prstGeom>
        </p:spPr>
        <p:txBody>
          <a:bodyPr wrap="square">
            <a:spAutoFit/>
          </a:bodyPr>
          <a:lstStyle/>
          <a:p>
            <a:r>
              <a:rPr lang="en-US" sz="3200" dirty="0" smtClean="0"/>
              <a:t> 	</a:t>
            </a:r>
            <a:r>
              <a:rPr lang="en-US" sz="4000" b="1" dirty="0" smtClean="0"/>
              <a:t>Data Binding: </a:t>
            </a:r>
            <a:r>
              <a:rPr lang="en-US" sz="4000" dirty="0" smtClean="0"/>
              <a:t>One-Way data binding in which child components are nested within parents  components.</a:t>
            </a:r>
            <a:r>
              <a:rPr lang="en-US" sz="3200" dirty="0"/>
              <a:t>	</a:t>
            </a:r>
          </a:p>
        </p:txBody>
      </p:sp>
      <p:sp>
        <p:nvSpPr>
          <p:cNvPr id="7" name="object 3"/>
          <p:cNvSpPr/>
          <p:nvPr/>
        </p:nvSpPr>
        <p:spPr>
          <a:xfrm>
            <a:off x="85098" y="2933700"/>
            <a:ext cx="134604" cy="134604"/>
          </a:xfrm>
          <a:prstGeom prst="rect">
            <a:avLst/>
          </a:prstGeom>
          <a:blipFill>
            <a:blip r:embed="rId3" cstate="print"/>
            <a:stretch>
              <a:fillRect/>
            </a:stretch>
          </a:blipFill>
        </p:spPr>
        <p:txBody>
          <a:bodyPr wrap="square" lIns="0" tIns="0" rIns="0" bIns="0" rtlCol="0"/>
          <a:lstStyle/>
          <a:p>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30400" y="43117"/>
            <a:ext cx="4267200" cy="3790854"/>
          </a:xfrm>
          <a:prstGeom prst="rect">
            <a:avLst/>
          </a:prstGeom>
        </p:spPr>
      </p:pic>
      <p:sp>
        <p:nvSpPr>
          <p:cNvPr id="12" name="Rectangle 11"/>
          <p:cNvSpPr/>
          <p:nvPr/>
        </p:nvSpPr>
        <p:spPr>
          <a:xfrm>
            <a:off x="311725" y="3993575"/>
            <a:ext cx="17976276" cy="1323439"/>
          </a:xfrm>
          <a:prstGeom prst="rect">
            <a:avLst/>
          </a:prstGeom>
        </p:spPr>
        <p:txBody>
          <a:bodyPr wrap="square">
            <a:spAutoFit/>
          </a:bodyPr>
          <a:lstStyle/>
          <a:p>
            <a:r>
              <a:rPr lang="en-US" sz="4000" b="1" dirty="0" smtClean="0"/>
              <a:t>	Debugging: </a:t>
            </a:r>
            <a:r>
              <a:rPr lang="en-US" sz="4000" dirty="0" smtClean="0"/>
              <a:t>React developer Tools extension in Chrome Simplifies and Speeds up code debugging.</a:t>
            </a:r>
            <a:endParaRPr lang="en-US" sz="3200" dirty="0"/>
          </a:p>
        </p:txBody>
      </p:sp>
      <p:sp>
        <p:nvSpPr>
          <p:cNvPr id="14" name="object 3"/>
          <p:cNvSpPr/>
          <p:nvPr/>
        </p:nvSpPr>
        <p:spPr>
          <a:xfrm>
            <a:off x="76200" y="4229100"/>
            <a:ext cx="134604" cy="134604"/>
          </a:xfrm>
          <a:prstGeom prst="rect">
            <a:avLst/>
          </a:prstGeom>
          <a:blipFill>
            <a:blip r:embed="rId3" cstate="print"/>
            <a:stretch>
              <a:fillRect/>
            </a:stretch>
          </a:blipFill>
        </p:spPr>
        <p:txBody>
          <a:bodyPr wrap="square" lIns="0" tIns="0" rIns="0" bIns="0" rtlCol="0"/>
          <a:lstStyle/>
          <a:p>
            <a:endParaRPr/>
          </a:p>
        </p:txBody>
      </p:sp>
      <p:sp>
        <p:nvSpPr>
          <p:cNvPr id="17" name="Rectangle 16"/>
          <p:cNvSpPr/>
          <p:nvPr/>
        </p:nvSpPr>
        <p:spPr>
          <a:xfrm>
            <a:off x="196945" y="6574782"/>
            <a:ext cx="18134965" cy="584775"/>
          </a:xfrm>
          <a:prstGeom prst="rect">
            <a:avLst/>
          </a:prstGeom>
        </p:spPr>
        <p:txBody>
          <a:bodyPr wrap="square">
            <a:spAutoFit/>
          </a:bodyPr>
          <a:lstStyle/>
          <a:p>
            <a:r>
              <a:rPr lang="en-US" sz="3200" dirty="0"/>
              <a:t>		</a:t>
            </a:r>
          </a:p>
        </p:txBody>
      </p:sp>
      <p:sp>
        <p:nvSpPr>
          <p:cNvPr id="19" name="Rectangle 18"/>
          <p:cNvSpPr/>
          <p:nvPr/>
        </p:nvSpPr>
        <p:spPr>
          <a:xfrm>
            <a:off x="-27709" y="8411050"/>
            <a:ext cx="18183461" cy="584775"/>
          </a:xfrm>
          <a:prstGeom prst="rect">
            <a:avLst/>
          </a:prstGeom>
        </p:spPr>
        <p:txBody>
          <a:bodyPr wrap="square">
            <a:spAutoFit/>
          </a:bodyPr>
          <a:lstStyle/>
          <a:p>
            <a:r>
              <a:rPr lang="en-US" sz="3200" dirty="0" smtClean="0"/>
              <a:t> 	</a:t>
            </a:r>
            <a:r>
              <a:rPr lang="en-US" sz="3200" dirty="0"/>
              <a:t>	</a:t>
            </a:r>
          </a:p>
        </p:txBody>
      </p:sp>
    </p:spTree>
    <p:extLst>
      <p:ext uri="{BB962C8B-B14F-4D97-AF65-F5344CB8AC3E}">
        <p14:creationId xmlns:p14="http://schemas.microsoft.com/office/powerpoint/2010/main" val="40648563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91683"/>
            <a:ext cx="18287365" cy="1781175"/>
          </a:xfrm>
          <a:custGeom>
            <a:avLst/>
            <a:gdLst/>
            <a:ahLst/>
            <a:cxnLst/>
            <a:rect l="l" t="t" r="r" b="b"/>
            <a:pathLst>
              <a:path w="18287365" h="1781175">
                <a:moveTo>
                  <a:pt x="0" y="0"/>
                </a:moveTo>
                <a:lnTo>
                  <a:pt x="18287177" y="0"/>
                </a:lnTo>
                <a:lnTo>
                  <a:pt x="18287177" y="1781174"/>
                </a:lnTo>
                <a:lnTo>
                  <a:pt x="0" y="1781174"/>
                </a:lnTo>
                <a:lnTo>
                  <a:pt x="0" y="0"/>
                </a:lnTo>
                <a:close/>
              </a:path>
            </a:pathLst>
          </a:custGeom>
          <a:solidFill>
            <a:srgbClr val="FDC112"/>
          </a:solidFill>
        </p:spPr>
        <p:txBody>
          <a:bodyPr wrap="square" lIns="0" tIns="0" rIns="0" bIns="0" rtlCol="0"/>
          <a:lstStyle/>
          <a:p>
            <a:endParaRPr/>
          </a:p>
        </p:txBody>
      </p:sp>
      <p:sp>
        <p:nvSpPr>
          <p:cNvPr id="4" name="object 4"/>
          <p:cNvSpPr/>
          <p:nvPr/>
        </p:nvSpPr>
        <p:spPr>
          <a:xfrm>
            <a:off x="10213360" y="4817209"/>
            <a:ext cx="21590" cy="38735"/>
          </a:xfrm>
          <a:custGeom>
            <a:avLst/>
            <a:gdLst/>
            <a:ahLst/>
            <a:cxnLst/>
            <a:rect l="l" t="t" r="r" b="b"/>
            <a:pathLst>
              <a:path w="21590" h="38735">
                <a:moveTo>
                  <a:pt x="21252" y="38458"/>
                </a:moveTo>
                <a:lnTo>
                  <a:pt x="0" y="38458"/>
                </a:lnTo>
                <a:lnTo>
                  <a:pt x="0" y="0"/>
                </a:lnTo>
                <a:lnTo>
                  <a:pt x="21252" y="0"/>
                </a:lnTo>
                <a:lnTo>
                  <a:pt x="21252" y="38458"/>
                </a:lnTo>
                <a:close/>
              </a:path>
            </a:pathLst>
          </a:custGeom>
          <a:solidFill>
            <a:srgbClr val="0029FF"/>
          </a:solidFill>
        </p:spPr>
        <p:txBody>
          <a:bodyPr wrap="square" lIns="0" tIns="0" rIns="0" bIns="0" rtlCol="0"/>
          <a:lstStyle/>
          <a:p>
            <a:endParaRPr/>
          </a:p>
        </p:txBody>
      </p:sp>
      <p:sp>
        <p:nvSpPr>
          <p:cNvPr id="11" name="object 11"/>
          <p:cNvSpPr txBox="1">
            <a:spLocks noGrp="1"/>
          </p:cNvSpPr>
          <p:nvPr>
            <p:ph type="title"/>
          </p:nvPr>
        </p:nvSpPr>
        <p:spPr>
          <a:xfrm>
            <a:off x="809516" y="760729"/>
            <a:ext cx="17097484" cy="1031051"/>
          </a:xfrm>
          <a:prstGeom prst="rect">
            <a:avLst/>
          </a:prstGeom>
        </p:spPr>
        <p:txBody>
          <a:bodyPr vert="horz" wrap="square" lIns="0" tIns="15240" rIns="0" bIns="0" rtlCol="0">
            <a:spAutoFit/>
          </a:bodyPr>
          <a:lstStyle/>
          <a:p>
            <a:r>
              <a:rPr lang="en-US" sz="6600" dirty="0" smtClean="0"/>
              <a:t> Components of </a:t>
            </a:r>
            <a:r>
              <a:rPr lang="en-US" sz="6600" dirty="0" smtClean="0"/>
              <a:t>REACT?</a:t>
            </a:r>
            <a:endParaRPr lang="en-US" sz="6600" dirty="0"/>
          </a:p>
        </p:txBody>
      </p:sp>
      <p:sp>
        <p:nvSpPr>
          <p:cNvPr id="5" name="Rectangle 4"/>
          <p:cNvSpPr/>
          <p:nvPr/>
        </p:nvSpPr>
        <p:spPr>
          <a:xfrm>
            <a:off x="380999" y="2705101"/>
            <a:ext cx="16992601" cy="707886"/>
          </a:xfrm>
          <a:prstGeom prst="rect">
            <a:avLst/>
          </a:prstGeom>
        </p:spPr>
        <p:txBody>
          <a:bodyPr wrap="square">
            <a:spAutoFit/>
          </a:bodyPr>
          <a:lstStyle/>
          <a:p>
            <a:r>
              <a:rPr lang="en-US" sz="3200" dirty="0" smtClean="0"/>
              <a:t> 	</a:t>
            </a:r>
            <a:r>
              <a:rPr lang="en-US" sz="4000" b="1" dirty="0" smtClean="0"/>
              <a:t>Components: </a:t>
            </a:r>
            <a:r>
              <a:rPr lang="en-US" sz="4000" dirty="0" smtClean="0"/>
              <a:t>Building block of React App which can be nested and reused </a:t>
            </a:r>
            <a:r>
              <a:rPr lang="en-US" sz="3200" dirty="0"/>
              <a:t>	</a:t>
            </a:r>
          </a:p>
        </p:txBody>
      </p:sp>
      <p:sp>
        <p:nvSpPr>
          <p:cNvPr id="7" name="object 3"/>
          <p:cNvSpPr/>
          <p:nvPr/>
        </p:nvSpPr>
        <p:spPr>
          <a:xfrm>
            <a:off x="85098" y="2933700"/>
            <a:ext cx="134604" cy="134604"/>
          </a:xfrm>
          <a:prstGeom prst="rect">
            <a:avLst/>
          </a:prstGeom>
          <a:blipFill>
            <a:blip r:embed="rId3" cstate="print"/>
            <a:stretch>
              <a:fillRect/>
            </a:stretch>
          </a:blipFill>
        </p:spPr>
        <p:txBody>
          <a:bodyPr wrap="square" lIns="0" tIns="0" rIns="0" bIns="0" rtlCol="0"/>
          <a:lstStyle/>
          <a:p>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30400" y="43117"/>
            <a:ext cx="4267200" cy="3790854"/>
          </a:xfrm>
          <a:prstGeom prst="rect">
            <a:avLst/>
          </a:prstGeom>
        </p:spPr>
      </p:pic>
      <p:sp>
        <p:nvSpPr>
          <p:cNvPr id="12" name="Rectangle 11"/>
          <p:cNvSpPr/>
          <p:nvPr/>
        </p:nvSpPr>
        <p:spPr>
          <a:xfrm>
            <a:off x="311725" y="3993575"/>
            <a:ext cx="17976276" cy="1323439"/>
          </a:xfrm>
          <a:prstGeom prst="rect">
            <a:avLst/>
          </a:prstGeom>
        </p:spPr>
        <p:txBody>
          <a:bodyPr wrap="square">
            <a:spAutoFit/>
          </a:bodyPr>
          <a:lstStyle/>
          <a:p>
            <a:r>
              <a:rPr lang="en-US" sz="4000" b="1" dirty="0" smtClean="0"/>
              <a:t>	JSX: </a:t>
            </a:r>
            <a:r>
              <a:rPr lang="en-US" sz="4000" dirty="0" smtClean="0"/>
              <a:t>JavaScript extension which make it easer to write and add HTML code in React </a:t>
            </a:r>
            <a:r>
              <a:rPr lang="en-US" sz="3200" dirty="0"/>
              <a:t>	</a:t>
            </a:r>
          </a:p>
        </p:txBody>
      </p:sp>
      <p:sp>
        <p:nvSpPr>
          <p:cNvPr id="13" name="Rectangle 12"/>
          <p:cNvSpPr/>
          <p:nvPr/>
        </p:nvSpPr>
        <p:spPr>
          <a:xfrm>
            <a:off x="171210" y="5585192"/>
            <a:ext cx="18135600" cy="707886"/>
          </a:xfrm>
          <a:prstGeom prst="rect">
            <a:avLst/>
          </a:prstGeom>
        </p:spPr>
        <p:txBody>
          <a:bodyPr wrap="square">
            <a:spAutoFit/>
          </a:bodyPr>
          <a:lstStyle/>
          <a:p>
            <a:r>
              <a:rPr lang="en-US" sz="3200" dirty="0" smtClean="0"/>
              <a:t> 	</a:t>
            </a:r>
            <a:r>
              <a:rPr lang="en-US" sz="4000" b="1" dirty="0" smtClean="0"/>
              <a:t>Components: </a:t>
            </a:r>
            <a:r>
              <a:rPr lang="en-US" sz="4000" dirty="0" smtClean="0"/>
              <a:t>Building block of React App which can be nested and reused </a:t>
            </a:r>
            <a:r>
              <a:rPr lang="en-US" sz="3200" dirty="0"/>
              <a:t>	</a:t>
            </a:r>
          </a:p>
        </p:txBody>
      </p:sp>
      <p:sp>
        <p:nvSpPr>
          <p:cNvPr id="14" name="object 3"/>
          <p:cNvSpPr/>
          <p:nvPr/>
        </p:nvSpPr>
        <p:spPr>
          <a:xfrm>
            <a:off x="76200" y="4229100"/>
            <a:ext cx="134604" cy="134604"/>
          </a:xfrm>
          <a:prstGeom prst="rect">
            <a:avLst/>
          </a:prstGeom>
          <a:blipFill>
            <a:blip r:embed="rId3" cstate="print"/>
            <a:stretch>
              <a:fillRect/>
            </a:stretch>
          </a:blipFill>
        </p:spPr>
        <p:txBody>
          <a:bodyPr wrap="square" lIns="0" tIns="0" rIns="0" bIns="0" rtlCol="0"/>
          <a:lstStyle/>
          <a:p>
            <a:endParaRPr/>
          </a:p>
        </p:txBody>
      </p:sp>
      <p:sp>
        <p:nvSpPr>
          <p:cNvPr id="15" name="object 3"/>
          <p:cNvSpPr/>
          <p:nvPr/>
        </p:nvSpPr>
        <p:spPr>
          <a:xfrm>
            <a:off x="62341" y="5927349"/>
            <a:ext cx="134604" cy="134604"/>
          </a:xfrm>
          <a:prstGeom prst="rect">
            <a:avLst/>
          </a:prstGeom>
          <a:blipFill>
            <a:blip r:embed="rId3" cstate="print"/>
            <a:stretch>
              <a:fillRect/>
            </a:stretch>
          </a:blipFill>
        </p:spPr>
        <p:txBody>
          <a:bodyPr wrap="square" lIns="0" tIns="0" rIns="0" bIns="0" rtlCol="0"/>
          <a:lstStyle/>
          <a:p>
            <a:endParaRPr/>
          </a:p>
        </p:txBody>
      </p:sp>
      <p:sp>
        <p:nvSpPr>
          <p:cNvPr id="17" name="Rectangle 16"/>
          <p:cNvSpPr/>
          <p:nvPr/>
        </p:nvSpPr>
        <p:spPr>
          <a:xfrm>
            <a:off x="196945" y="6574782"/>
            <a:ext cx="18134965" cy="1323439"/>
          </a:xfrm>
          <a:prstGeom prst="rect">
            <a:avLst/>
          </a:prstGeom>
        </p:spPr>
        <p:txBody>
          <a:bodyPr wrap="square">
            <a:spAutoFit/>
          </a:bodyPr>
          <a:lstStyle/>
          <a:p>
            <a:r>
              <a:rPr lang="en-US" sz="3200" dirty="0"/>
              <a:t>	</a:t>
            </a:r>
            <a:r>
              <a:rPr lang="en-US" sz="4000" b="1" dirty="0" smtClean="0"/>
              <a:t>Virtual DOM: </a:t>
            </a:r>
            <a:r>
              <a:rPr lang="en-US" sz="4000" dirty="0" smtClean="0"/>
              <a:t>provides abstraction from DOM manipulation. Simple, fast and efficient rendering </a:t>
            </a:r>
            <a:r>
              <a:rPr lang="en-US" sz="3200" dirty="0"/>
              <a:t>	</a:t>
            </a:r>
          </a:p>
        </p:txBody>
      </p:sp>
      <p:sp>
        <p:nvSpPr>
          <p:cNvPr id="18" name="object 3"/>
          <p:cNvSpPr/>
          <p:nvPr/>
        </p:nvSpPr>
        <p:spPr>
          <a:xfrm>
            <a:off x="62341" y="6895948"/>
            <a:ext cx="134604" cy="134604"/>
          </a:xfrm>
          <a:prstGeom prst="rect">
            <a:avLst/>
          </a:prstGeom>
          <a:blipFill>
            <a:blip r:embed="rId3" cstate="print"/>
            <a:stretch>
              <a:fillRect/>
            </a:stretch>
          </a:blipFill>
        </p:spPr>
        <p:txBody>
          <a:bodyPr wrap="square" lIns="0" tIns="0" rIns="0" bIns="0" rtlCol="0"/>
          <a:lstStyle/>
          <a:p>
            <a:endParaRPr/>
          </a:p>
        </p:txBody>
      </p:sp>
      <p:sp>
        <p:nvSpPr>
          <p:cNvPr id="19" name="Rectangle 18"/>
          <p:cNvSpPr/>
          <p:nvPr/>
        </p:nvSpPr>
        <p:spPr>
          <a:xfrm>
            <a:off x="-27709" y="8411050"/>
            <a:ext cx="18183461" cy="1323439"/>
          </a:xfrm>
          <a:prstGeom prst="rect">
            <a:avLst/>
          </a:prstGeom>
        </p:spPr>
        <p:txBody>
          <a:bodyPr wrap="square">
            <a:spAutoFit/>
          </a:bodyPr>
          <a:lstStyle/>
          <a:p>
            <a:r>
              <a:rPr lang="en-US" sz="3200" dirty="0" smtClean="0"/>
              <a:t> 	</a:t>
            </a:r>
            <a:r>
              <a:rPr lang="en-US" sz="4000" b="1" dirty="0" smtClean="0"/>
              <a:t>MVC: </a:t>
            </a:r>
            <a:r>
              <a:rPr lang="en-US" sz="4000" dirty="0" smtClean="0"/>
              <a:t>An architecture that spilt the application layer into modal (database), View(Client) &amp; controller (server) </a:t>
            </a:r>
            <a:r>
              <a:rPr lang="en-US" sz="3200" dirty="0"/>
              <a:t>	</a:t>
            </a:r>
          </a:p>
        </p:txBody>
      </p:sp>
      <p:sp>
        <p:nvSpPr>
          <p:cNvPr id="20" name="object 3"/>
          <p:cNvSpPr/>
          <p:nvPr/>
        </p:nvSpPr>
        <p:spPr>
          <a:xfrm>
            <a:off x="67293" y="8652498"/>
            <a:ext cx="134604" cy="134604"/>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83871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91683"/>
            <a:ext cx="18287365" cy="1781175"/>
          </a:xfrm>
          <a:custGeom>
            <a:avLst/>
            <a:gdLst/>
            <a:ahLst/>
            <a:cxnLst/>
            <a:rect l="l" t="t" r="r" b="b"/>
            <a:pathLst>
              <a:path w="18287365" h="1781175">
                <a:moveTo>
                  <a:pt x="0" y="0"/>
                </a:moveTo>
                <a:lnTo>
                  <a:pt x="18287177" y="0"/>
                </a:lnTo>
                <a:lnTo>
                  <a:pt x="18287177" y="1781174"/>
                </a:lnTo>
                <a:lnTo>
                  <a:pt x="0" y="1781174"/>
                </a:lnTo>
                <a:lnTo>
                  <a:pt x="0" y="0"/>
                </a:lnTo>
                <a:close/>
              </a:path>
            </a:pathLst>
          </a:custGeom>
          <a:solidFill>
            <a:srgbClr val="FDC112"/>
          </a:solidFill>
        </p:spPr>
        <p:txBody>
          <a:bodyPr wrap="square" lIns="0" tIns="0" rIns="0" bIns="0" rtlCol="0"/>
          <a:lstStyle/>
          <a:p>
            <a:endParaRPr/>
          </a:p>
        </p:txBody>
      </p:sp>
      <p:sp>
        <p:nvSpPr>
          <p:cNvPr id="4" name="object 4"/>
          <p:cNvSpPr/>
          <p:nvPr/>
        </p:nvSpPr>
        <p:spPr>
          <a:xfrm>
            <a:off x="10213360" y="4817209"/>
            <a:ext cx="21590" cy="38735"/>
          </a:xfrm>
          <a:custGeom>
            <a:avLst/>
            <a:gdLst/>
            <a:ahLst/>
            <a:cxnLst/>
            <a:rect l="l" t="t" r="r" b="b"/>
            <a:pathLst>
              <a:path w="21590" h="38735">
                <a:moveTo>
                  <a:pt x="21252" y="38458"/>
                </a:moveTo>
                <a:lnTo>
                  <a:pt x="0" y="38458"/>
                </a:lnTo>
                <a:lnTo>
                  <a:pt x="0" y="0"/>
                </a:lnTo>
                <a:lnTo>
                  <a:pt x="21252" y="0"/>
                </a:lnTo>
                <a:lnTo>
                  <a:pt x="21252" y="38458"/>
                </a:lnTo>
                <a:close/>
              </a:path>
            </a:pathLst>
          </a:custGeom>
          <a:solidFill>
            <a:srgbClr val="0029FF"/>
          </a:solidFill>
        </p:spPr>
        <p:txBody>
          <a:bodyPr wrap="square" lIns="0" tIns="0" rIns="0" bIns="0" rtlCol="0"/>
          <a:lstStyle/>
          <a:p>
            <a:endParaRPr/>
          </a:p>
        </p:txBody>
      </p:sp>
      <p:sp>
        <p:nvSpPr>
          <p:cNvPr id="11" name="object 11"/>
          <p:cNvSpPr txBox="1">
            <a:spLocks noGrp="1"/>
          </p:cNvSpPr>
          <p:nvPr>
            <p:ph type="title"/>
          </p:nvPr>
        </p:nvSpPr>
        <p:spPr>
          <a:xfrm>
            <a:off x="809516" y="760729"/>
            <a:ext cx="17097484" cy="1031051"/>
          </a:xfrm>
          <a:prstGeom prst="rect">
            <a:avLst/>
          </a:prstGeom>
        </p:spPr>
        <p:txBody>
          <a:bodyPr vert="horz" wrap="square" lIns="0" tIns="15240" rIns="0" bIns="0" rtlCol="0">
            <a:spAutoFit/>
          </a:bodyPr>
          <a:lstStyle/>
          <a:p>
            <a:r>
              <a:rPr lang="en-US" sz="6600" dirty="0"/>
              <a:t>What is </a:t>
            </a:r>
            <a:r>
              <a:rPr lang="en-US" sz="6600" dirty="0" smtClean="0"/>
              <a:t>NEXT.JS?</a:t>
            </a:r>
            <a:endParaRPr lang="en-US" sz="6600" dirty="0"/>
          </a:p>
        </p:txBody>
      </p:sp>
      <p:sp>
        <p:nvSpPr>
          <p:cNvPr id="5" name="Rectangle 4"/>
          <p:cNvSpPr/>
          <p:nvPr/>
        </p:nvSpPr>
        <p:spPr>
          <a:xfrm>
            <a:off x="380999" y="2705101"/>
            <a:ext cx="17906366" cy="1938992"/>
          </a:xfrm>
          <a:prstGeom prst="rect">
            <a:avLst/>
          </a:prstGeom>
        </p:spPr>
        <p:txBody>
          <a:bodyPr wrap="square">
            <a:spAutoFit/>
          </a:bodyPr>
          <a:lstStyle/>
          <a:p>
            <a:pPr algn="just"/>
            <a:r>
              <a:rPr lang="en-US" sz="3200" dirty="0" smtClean="0"/>
              <a:t> 	</a:t>
            </a:r>
            <a:r>
              <a:rPr lang="en-US" sz="4000" b="1" dirty="0" err="1" smtClean="0"/>
              <a:t>Next.Js</a:t>
            </a:r>
            <a:r>
              <a:rPr lang="en-US" sz="4000" b="1" dirty="0" smtClean="0"/>
              <a:t>:	</a:t>
            </a:r>
            <a:r>
              <a:rPr lang="en-US" sz="4000" dirty="0" smtClean="0"/>
              <a:t>front-end framework created by </a:t>
            </a:r>
            <a:r>
              <a:rPr lang="en-US" sz="4000" dirty="0" err="1" smtClean="0"/>
              <a:t>Vercel</a:t>
            </a:r>
            <a:r>
              <a:rPr lang="en-US" sz="4000" dirty="0" smtClean="0"/>
              <a:t>, which allow developer to easily build websites with React. It uses </a:t>
            </a:r>
            <a:r>
              <a:rPr lang="en-US" sz="4000" dirty="0" err="1" smtClean="0"/>
              <a:t>Node.Js</a:t>
            </a:r>
            <a:r>
              <a:rPr lang="en-US" sz="4000" dirty="0" smtClean="0"/>
              <a:t>, a JavaScript runtime, under the hood which makes it possible to execute Java Script Sever-Side.</a:t>
            </a:r>
            <a:r>
              <a:rPr lang="en-US" sz="3200" dirty="0"/>
              <a:t>	</a:t>
            </a:r>
          </a:p>
        </p:txBody>
      </p:sp>
      <p:sp>
        <p:nvSpPr>
          <p:cNvPr id="7" name="object 3"/>
          <p:cNvSpPr/>
          <p:nvPr/>
        </p:nvSpPr>
        <p:spPr>
          <a:xfrm>
            <a:off x="85098" y="2933700"/>
            <a:ext cx="134604" cy="134604"/>
          </a:xfrm>
          <a:prstGeom prst="rect">
            <a:avLst/>
          </a:prstGeom>
          <a:blipFill>
            <a:blip r:embed="rId3" cstate="print"/>
            <a:stretch>
              <a:fillRect/>
            </a:stretch>
          </a:blipFill>
        </p:spPr>
        <p:txBody>
          <a:bodyPr wrap="square" lIns="0" tIns="0" rIns="0" bIns="0" rtlCol="0"/>
          <a:lstStyle/>
          <a:p>
            <a:endParaRPr/>
          </a:p>
        </p:txBody>
      </p:sp>
      <p:sp>
        <p:nvSpPr>
          <p:cNvPr id="19" name="Rectangle 18"/>
          <p:cNvSpPr/>
          <p:nvPr/>
        </p:nvSpPr>
        <p:spPr>
          <a:xfrm>
            <a:off x="-27709" y="8411050"/>
            <a:ext cx="18183461" cy="584775"/>
          </a:xfrm>
          <a:prstGeom prst="rect">
            <a:avLst/>
          </a:prstGeom>
        </p:spPr>
        <p:txBody>
          <a:bodyPr wrap="square">
            <a:spAutoFit/>
          </a:bodyPr>
          <a:lstStyle/>
          <a:p>
            <a:r>
              <a:rPr lang="en-US" sz="3200" dirty="0" smtClean="0"/>
              <a:t> 	</a:t>
            </a:r>
            <a:r>
              <a:rPr lang="en-US" sz="3200" dirty="0"/>
              <a:t>	</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78000" y="-963842"/>
            <a:ext cx="4525822" cy="4480191"/>
          </a:xfrm>
          <a:prstGeom prst="rect">
            <a:avLst/>
          </a:prstGeom>
        </p:spPr>
      </p:pic>
      <p:sp>
        <p:nvSpPr>
          <p:cNvPr id="13" name="object 3"/>
          <p:cNvSpPr/>
          <p:nvPr/>
        </p:nvSpPr>
        <p:spPr>
          <a:xfrm>
            <a:off x="129643" y="4910962"/>
            <a:ext cx="134604" cy="134604"/>
          </a:xfrm>
          <a:prstGeom prst="rect">
            <a:avLst/>
          </a:prstGeom>
          <a:blipFill>
            <a:blip r:embed="rId3" cstate="print"/>
            <a:stretch>
              <a:fillRect/>
            </a:stretch>
          </a:blipFill>
        </p:spPr>
        <p:txBody>
          <a:bodyPr wrap="square" lIns="0" tIns="0" rIns="0" bIns="0" rtlCol="0"/>
          <a:lstStyle/>
          <a:p>
            <a:endParaRPr/>
          </a:p>
        </p:txBody>
      </p:sp>
      <p:sp>
        <p:nvSpPr>
          <p:cNvPr id="15" name="Rectangle 14"/>
          <p:cNvSpPr/>
          <p:nvPr/>
        </p:nvSpPr>
        <p:spPr>
          <a:xfrm>
            <a:off x="360218" y="4641273"/>
            <a:ext cx="11450782" cy="3170099"/>
          </a:xfrm>
          <a:prstGeom prst="rect">
            <a:avLst/>
          </a:prstGeom>
        </p:spPr>
        <p:txBody>
          <a:bodyPr wrap="square">
            <a:spAutoFit/>
          </a:bodyPr>
          <a:lstStyle/>
          <a:p>
            <a:pPr algn="just"/>
            <a:r>
              <a:rPr lang="en-US" sz="3200" dirty="0" smtClean="0"/>
              <a:t> 	</a:t>
            </a:r>
            <a:r>
              <a:rPr lang="en-US" sz="4000" b="1" dirty="0" err="1" smtClean="0"/>
              <a:t>Next.Js</a:t>
            </a:r>
            <a:r>
              <a:rPr lang="en-US" sz="4000" dirty="0" smtClean="0"/>
              <a:t>:	Next.js runs the React part on the Server, with dynamic generation, rendering happens on the server where it generates the HTML, so it is not rendered in the client every time. Using this method, we receive HTML upon request instead of JavaScript.</a:t>
            </a:r>
            <a:r>
              <a:rPr lang="en-US" sz="3200" dirty="0"/>
              <a:t>	</a:t>
            </a:r>
          </a:p>
        </p:txBody>
      </p:sp>
      <p:sp>
        <p:nvSpPr>
          <p:cNvPr id="16" name="object 3"/>
          <p:cNvSpPr/>
          <p:nvPr/>
        </p:nvSpPr>
        <p:spPr>
          <a:xfrm>
            <a:off x="100923" y="8479134"/>
            <a:ext cx="134604" cy="134604"/>
          </a:xfrm>
          <a:prstGeom prst="rect">
            <a:avLst/>
          </a:prstGeom>
          <a:blipFill>
            <a:blip r:embed="rId3" cstate="print"/>
            <a:stretch>
              <a:fillRect/>
            </a:stretch>
          </a:blipFill>
        </p:spPr>
        <p:txBody>
          <a:bodyPr wrap="square" lIns="0" tIns="0" rIns="0" bIns="0" rtlCol="0"/>
          <a:lstStyle/>
          <a:p>
            <a:endParaRPr/>
          </a:p>
        </p:txBody>
      </p:sp>
      <p:sp>
        <p:nvSpPr>
          <p:cNvPr id="18" name="Rectangle 17"/>
          <p:cNvSpPr/>
          <p:nvPr/>
        </p:nvSpPr>
        <p:spPr>
          <a:xfrm>
            <a:off x="380998" y="8140279"/>
            <a:ext cx="11201401" cy="1938992"/>
          </a:xfrm>
          <a:prstGeom prst="rect">
            <a:avLst/>
          </a:prstGeom>
        </p:spPr>
        <p:txBody>
          <a:bodyPr wrap="square">
            <a:spAutoFit/>
          </a:bodyPr>
          <a:lstStyle/>
          <a:p>
            <a:pPr algn="just"/>
            <a:r>
              <a:rPr lang="en-US" sz="3200" dirty="0" smtClean="0"/>
              <a:t> 	</a:t>
            </a:r>
            <a:r>
              <a:rPr lang="en-US" sz="4000" b="1" dirty="0" err="1" smtClean="0"/>
              <a:t>Next.Js</a:t>
            </a:r>
            <a:r>
              <a:rPr lang="en-US" sz="4000" dirty="0" smtClean="0"/>
              <a:t>:	offers better SEO(Search Engine Optimization), more accessible URLs &amp; enhanced performance of application.</a:t>
            </a:r>
            <a:r>
              <a:rPr lang="en-US" sz="3200" dirty="0"/>
              <a:t>	</a:t>
            </a: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19707" y="4048592"/>
            <a:ext cx="6032015" cy="6733708"/>
          </a:xfrm>
          <a:prstGeom prst="rect">
            <a:avLst/>
          </a:prstGeom>
        </p:spPr>
      </p:pic>
    </p:spTree>
    <p:extLst>
      <p:ext uri="{BB962C8B-B14F-4D97-AF65-F5344CB8AC3E}">
        <p14:creationId xmlns:p14="http://schemas.microsoft.com/office/powerpoint/2010/main" val="5648513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91683"/>
            <a:ext cx="18287365" cy="1781175"/>
          </a:xfrm>
          <a:custGeom>
            <a:avLst/>
            <a:gdLst/>
            <a:ahLst/>
            <a:cxnLst/>
            <a:rect l="l" t="t" r="r" b="b"/>
            <a:pathLst>
              <a:path w="18287365" h="1781175">
                <a:moveTo>
                  <a:pt x="0" y="0"/>
                </a:moveTo>
                <a:lnTo>
                  <a:pt x="18287177" y="0"/>
                </a:lnTo>
                <a:lnTo>
                  <a:pt x="18287177" y="1781174"/>
                </a:lnTo>
                <a:lnTo>
                  <a:pt x="0" y="1781174"/>
                </a:lnTo>
                <a:lnTo>
                  <a:pt x="0" y="0"/>
                </a:lnTo>
                <a:close/>
              </a:path>
            </a:pathLst>
          </a:custGeom>
          <a:solidFill>
            <a:srgbClr val="FDC112"/>
          </a:solidFill>
        </p:spPr>
        <p:txBody>
          <a:bodyPr wrap="square" lIns="0" tIns="0" rIns="0" bIns="0" rtlCol="0"/>
          <a:lstStyle/>
          <a:p>
            <a:endParaRPr/>
          </a:p>
        </p:txBody>
      </p:sp>
      <p:sp>
        <p:nvSpPr>
          <p:cNvPr id="4" name="object 4"/>
          <p:cNvSpPr/>
          <p:nvPr/>
        </p:nvSpPr>
        <p:spPr>
          <a:xfrm>
            <a:off x="10213360" y="4817209"/>
            <a:ext cx="21590" cy="38735"/>
          </a:xfrm>
          <a:custGeom>
            <a:avLst/>
            <a:gdLst/>
            <a:ahLst/>
            <a:cxnLst/>
            <a:rect l="l" t="t" r="r" b="b"/>
            <a:pathLst>
              <a:path w="21590" h="38735">
                <a:moveTo>
                  <a:pt x="21252" y="38458"/>
                </a:moveTo>
                <a:lnTo>
                  <a:pt x="0" y="38458"/>
                </a:lnTo>
                <a:lnTo>
                  <a:pt x="0" y="0"/>
                </a:lnTo>
                <a:lnTo>
                  <a:pt x="21252" y="0"/>
                </a:lnTo>
                <a:lnTo>
                  <a:pt x="21252" y="38458"/>
                </a:lnTo>
                <a:close/>
              </a:path>
            </a:pathLst>
          </a:custGeom>
          <a:solidFill>
            <a:srgbClr val="0029FF"/>
          </a:solidFill>
        </p:spPr>
        <p:txBody>
          <a:bodyPr wrap="square" lIns="0" tIns="0" rIns="0" bIns="0" rtlCol="0"/>
          <a:lstStyle/>
          <a:p>
            <a:endParaRPr/>
          </a:p>
        </p:txBody>
      </p:sp>
      <p:sp>
        <p:nvSpPr>
          <p:cNvPr id="11" name="object 11"/>
          <p:cNvSpPr txBox="1">
            <a:spLocks noGrp="1"/>
          </p:cNvSpPr>
          <p:nvPr>
            <p:ph type="title"/>
          </p:nvPr>
        </p:nvSpPr>
        <p:spPr>
          <a:xfrm>
            <a:off x="809516" y="760729"/>
            <a:ext cx="17097484" cy="1031051"/>
          </a:xfrm>
          <a:prstGeom prst="rect">
            <a:avLst/>
          </a:prstGeom>
        </p:spPr>
        <p:txBody>
          <a:bodyPr vert="horz" wrap="square" lIns="0" tIns="15240" rIns="0" bIns="0" rtlCol="0">
            <a:spAutoFit/>
          </a:bodyPr>
          <a:lstStyle/>
          <a:p>
            <a:r>
              <a:rPr lang="en-US" sz="6600" dirty="0" smtClean="0"/>
              <a:t>Features of NEXT.JS?</a:t>
            </a:r>
            <a:endParaRPr lang="en-US" sz="6600" dirty="0"/>
          </a:p>
        </p:txBody>
      </p:sp>
      <p:sp>
        <p:nvSpPr>
          <p:cNvPr id="17" name="Rectangle 16"/>
          <p:cNvSpPr/>
          <p:nvPr/>
        </p:nvSpPr>
        <p:spPr>
          <a:xfrm>
            <a:off x="-241820" y="8498244"/>
            <a:ext cx="18134965" cy="584775"/>
          </a:xfrm>
          <a:prstGeom prst="rect">
            <a:avLst/>
          </a:prstGeom>
        </p:spPr>
        <p:txBody>
          <a:bodyPr wrap="square">
            <a:spAutoFit/>
          </a:bodyPr>
          <a:lstStyle/>
          <a:p>
            <a:r>
              <a:rPr lang="en-US" sz="3200" dirty="0"/>
              <a:t>		</a:t>
            </a:r>
          </a:p>
        </p:txBody>
      </p:sp>
      <p:sp>
        <p:nvSpPr>
          <p:cNvPr id="19" name="Rectangle 18"/>
          <p:cNvSpPr/>
          <p:nvPr/>
        </p:nvSpPr>
        <p:spPr>
          <a:xfrm>
            <a:off x="-27709" y="8411050"/>
            <a:ext cx="18183461" cy="584775"/>
          </a:xfrm>
          <a:prstGeom prst="rect">
            <a:avLst/>
          </a:prstGeom>
        </p:spPr>
        <p:txBody>
          <a:bodyPr wrap="square">
            <a:spAutoFit/>
          </a:bodyPr>
          <a:lstStyle/>
          <a:p>
            <a:r>
              <a:rPr lang="en-US" sz="3200" dirty="0" smtClean="0"/>
              <a:t> 	</a:t>
            </a:r>
            <a:r>
              <a:rPr lang="en-US" sz="3200" dirty="0"/>
              <a:t>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0" y="-963842"/>
            <a:ext cx="4525822" cy="4480191"/>
          </a:xfrm>
          <a:prstGeom prst="rect">
            <a:avLst/>
          </a:prstGeom>
        </p:spPr>
      </p:pic>
      <p:sp>
        <p:nvSpPr>
          <p:cNvPr id="20" name="object 3"/>
          <p:cNvSpPr/>
          <p:nvPr/>
        </p:nvSpPr>
        <p:spPr>
          <a:xfrm>
            <a:off x="196945" y="2989923"/>
            <a:ext cx="134604" cy="134604"/>
          </a:xfrm>
          <a:prstGeom prst="rect">
            <a:avLst/>
          </a:prstGeom>
          <a:blipFill>
            <a:blip r:embed="rId4" cstate="print"/>
            <a:stretch>
              <a:fillRect/>
            </a:stretch>
          </a:blipFill>
        </p:spPr>
        <p:txBody>
          <a:bodyPr wrap="square" lIns="0" tIns="0" rIns="0" bIns="0" rtlCol="0"/>
          <a:lstStyle/>
          <a:p>
            <a:endParaRPr/>
          </a:p>
        </p:txBody>
      </p:sp>
      <p:sp>
        <p:nvSpPr>
          <p:cNvPr id="21" name="Rectangle 20"/>
          <p:cNvSpPr/>
          <p:nvPr/>
        </p:nvSpPr>
        <p:spPr>
          <a:xfrm>
            <a:off x="387927" y="2715491"/>
            <a:ext cx="17899438" cy="2544155"/>
          </a:xfrm>
          <a:prstGeom prst="rect">
            <a:avLst/>
          </a:prstGeom>
        </p:spPr>
        <p:txBody>
          <a:bodyPr wrap="square">
            <a:spAutoFit/>
          </a:bodyPr>
          <a:lstStyle/>
          <a:p>
            <a:pPr algn="just"/>
            <a:r>
              <a:rPr lang="en-US" sz="3200" dirty="0" smtClean="0"/>
              <a:t> </a:t>
            </a:r>
            <a:r>
              <a:rPr lang="en-US" sz="4000" b="1" dirty="0"/>
              <a:t>Server Side Rendering(SRR</a:t>
            </a:r>
            <a:r>
              <a:rPr lang="en-US" sz="4000" b="1" dirty="0" smtClean="0"/>
              <a:t>):  </a:t>
            </a:r>
            <a:r>
              <a:rPr lang="en-US" sz="4000" dirty="0" smtClean="0"/>
              <a:t>Developers can render the JavaScript code  on the Server which allow them to send Simple </a:t>
            </a:r>
            <a:r>
              <a:rPr lang="en-US" sz="4000" dirty="0" err="1" smtClean="0"/>
              <a:t>indexable</a:t>
            </a:r>
            <a:r>
              <a:rPr lang="en-US" sz="4000" dirty="0" smtClean="0"/>
              <a:t> HTML to the user. </a:t>
            </a:r>
            <a:r>
              <a:rPr lang="en-US" sz="4000" dirty="0" err="1" smtClean="0"/>
              <a:t>Next.Js</a:t>
            </a:r>
            <a:r>
              <a:rPr lang="en-US" sz="4000" dirty="0" smtClean="0"/>
              <a:t> made this rendering possible. It works on issue like caching, server load, on-demand content, and the architecture of the application.</a:t>
            </a:r>
            <a:r>
              <a:rPr lang="en-US" sz="3200" dirty="0"/>
              <a:t>	</a:t>
            </a:r>
          </a:p>
        </p:txBody>
      </p:sp>
      <p:sp>
        <p:nvSpPr>
          <p:cNvPr id="22" name="Rectangle 21"/>
          <p:cNvSpPr/>
          <p:nvPr/>
        </p:nvSpPr>
        <p:spPr>
          <a:xfrm>
            <a:off x="457200" y="5289512"/>
            <a:ext cx="17830165" cy="2554545"/>
          </a:xfrm>
          <a:prstGeom prst="rect">
            <a:avLst/>
          </a:prstGeom>
        </p:spPr>
        <p:txBody>
          <a:bodyPr wrap="square">
            <a:spAutoFit/>
          </a:bodyPr>
          <a:lstStyle/>
          <a:p>
            <a:pPr algn="just"/>
            <a:r>
              <a:rPr lang="en-US" sz="4000" b="1" dirty="0" smtClean="0"/>
              <a:t>Static Site Generation: </a:t>
            </a:r>
            <a:r>
              <a:rPr lang="en-US" sz="3200" dirty="0"/>
              <a:t>	</a:t>
            </a:r>
            <a:r>
              <a:rPr lang="en-US" sz="4000" dirty="0"/>
              <a:t>This method generates HTML in the build time rather during the runtime. This type of website is exceptionally fast but not as suitable as SSR for an interactive web application because it thrives on user input and changes based on the incoming input.</a:t>
            </a:r>
          </a:p>
        </p:txBody>
      </p:sp>
      <p:sp>
        <p:nvSpPr>
          <p:cNvPr id="23" name="Rectangle 22"/>
          <p:cNvSpPr/>
          <p:nvPr/>
        </p:nvSpPr>
        <p:spPr>
          <a:xfrm>
            <a:off x="380999" y="7696667"/>
            <a:ext cx="17194451" cy="2554545"/>
          </a:xfrm>
          <a:prstGeom prst="rect">
            <a:avLst/>
          </a:prstGeom>
        </p:spPr>
        <p:txBody>
          <a:bodyPr wrap="square">
            <a:spAutoFit/>
          </a:bodyPr>
          <a:lstStyle/>
          <a:p>
            <a:pPr algn="just"/>
            <a:r>
              <a:rPr lang="en-US" sz="4000" b="1" dirty="0" smtClean="0"/>
              <a:t>Incremental Static Regeneration (ISR):	</a:t>
            </a:r>
            <a:r>
              <a:rPr lang="en-US" sz="4000" dirty="0" smtClean="0"/>
              <a:t>ISR provides the best of both worlds. It can create or update content without redeploying the site, Working like an advanced cache. ISR has three main benefits for the developers, better performance improved security &amp; faster build times.</a:t>
            </a:r>
            <a:r>
              <a:rPr lang="en-US" sz="3200" dirty="0"/>
              <a:t>	</a:t>
            </a:r>
          </a:p>
        </p:txBody>
      </p:sp>
      <p:sp>
        <p:nvSpPr>
          <p:cNvPr id="25" name="object 3"/>
          <p:cNvSpPr/>
          <p:nvPr/>
        </p:nvSpPr>
        <p:spPr>
          <a:xfrm>
            <a:off x="170196" y="5600700"/>
            <a:ext cx="134604" cy="134604"/>
          </a:xfrm>
          <a:prstGeom prst="rect">
            <a:avLst/>
          </a:prstGeom>
          <a:blipFill>
            <a:blip r:embed="rId4" cstate="print"/>
            <a:stretch>
              <a:fillRect/>
            </a:stretch>
          </a:blipFill>
        </p:spPr>
        <p:txBody>
          <a:bodyPr wrap="square" lIns="0" tIns="0" rIns="0" bIns="0" rtlCol="0"/>
          <a:lstStyle/>
          <a:p>
            <a:endParaRPr/>
          </a:p>
        </p:txBody>
      </p:sp>
      <p:sp>
        <p:nvSpPr>
          <p:cNvPr id="26" name="object 3"/>
          <p:cNvSpPr/>
          <p:nvPr/>
        </p:nvSpPr>
        <p:spPr>
          <a:xfrm>
            <a:off x="132624" y="8060252"/>
            <a:ext cx="134604" cy="134604"/>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103011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91068"/>
            <a:ext cx="18288000" cy="9258300"/>
          </a:xfrm>
          <a:custGeom>
            <a:avLst/>
            <a:gdLst/>
            <a:ahLst/>
            <a:cxnLst/>
            <a:rect l="l" t="t" r="r" b="b"/>
            <a:pathLst>
              <a:path w="18288000" h="9258300">
                <a:moveTo>
                  <a:pt x="0" y="9258300"/>
                </a:moveTo>
                <a:lnTo>
                  <a:pt x="18288000" y="9258300"/>
                </a:lnTo>
                <a:lnTo>
                  <a:pt x="18288000" y="0"/>
                </a:lnTo>
                <a:lnTo>
                  <a:pt x="0" y="0"/>
                </a:lnTo>
                <a:lnTo>
                  <a:pt x="0" y="9258300"/>
                </a:lnTo>
                <a:close/>
              </a:path>
            </a:pathLst>
          </a:custGeom>
          <a:solidFill>
            <a:srgbClr val="FDC112"/>
          </a:solidFill>
        </p:spPr>
        <p:txBody>
          <a:bodyPr wrap="square" lIns="0" tIns="0" rIns="0" bIns="0" rtlCol="0"/>
          <a:lstStyle/>
          <a:p>
            <a:endParaRPr/>
          </a:p>
        </p:txBody>
      </p:sp>
      <p:sp>
        <p:nvSpPr>
          <p:cNvPr id="3" name="object 3"/>
          <p:cNvSpPr/>
          <p:nvPr/>
        </p:nvSpPr>
        <p:spPr>
          <a:xfrm>
            <a:off x="0" y="9258300"/>
            <a:ext cx="18288000" cy="1028700"/>
          </a:xfrm>
          <a:custGeom>
            <a:avLst/>
            <a:gdLst/>
            <a:ahLst/>
            <a:cxnLst/>
            <a:rect l="l" t="t" r="r" b="b"/>
            <a:pathLst>
              <a:path w="18288000" h="1028700">
                <a:moveTo>
                  <a:pt x="18288000" y="1028700"/>
                </a:moveTo>
                <a:lnTo>
                  <a:pt x="0" y="1028700"/>
                </a:lnTo>
                <a:lnTo>
                  <a:pt x="0" y="0"/>
                </a:lnTo>
                <a:lnTo>
                  <a:pt x="18288000" y="0"/>
                </a:lnTo>
                <a:lnTo>
                  <a:pt x="18288000" y="1028700"/>
                </a:lnTo>
                <a:close/>
              </a:path>
            </a:pathLst>
          </a:custGeom>
          <a:solidFill>
            <a:srgbClr val="292628"/>
          </a:solidFill>
        </p:spPr>
        <p:txBody>
          <a:bodyPr wrap="square" lIns="0" tIns="0" rIns="0" bIns="0" rtlCol="0"/>
          <a:lstStyle/>
          <a:p>
            <a:endParaRPr/>
          </a:p>
        </p:txBody>
      </p:sp>
      <p:sp>
        <p:nvSpPr>
          <p:cNvPr id="5" name="object 5"/>
          <p:cNvSpPr/>
          <p:nvPr/>
        </p:nvSpPr>
        <p:spPr>
          <a:xfrm>
            <a:off x="1429807" y="4030857"/>
            <a:ext cx="2600325" cy="161925"/>
          </a:xfrm>
          <a:custGeom>
            <a:avLst/>
            <a:gdLst/>
            <a:ahLst/>
            <a:cxnLst/>
            <a:rect l="l" t="t" r="r" b="b"/>
            <a:pathLst>
              <a:path w="2600325" h="161925">
                <a:moveTo>
                  <a:pt x="2600325" y="161925"/>
                </a:moveTo>
                <a:lnTo>
                  <a:pt x="0" y="161925"/>
                </a:lnTo>
                <a:lnTo>
                  <a:pt x="0" y="0"/>
                </a:lnTo>
                <a:lnTo>
                  <a:pt x="2600325" y="0"/>
                </a:lnTo>
                <a:lnTo>
                  <a:pt x="2600325" y="161925"/>
                </a:lnTo>
                <a:close/>
              </a:path>
            </a:pathLst>
          </a:custGeom>
          <a:solidFill>
            <a:srgbClr val="000000"/>
          </a:solidFill>
        </p:spPr>
        <p:txBody>
          <a:bodyPr wrap="square" lIns="0" tIns="0" rIns="0" bIns="0" rtlCol="0"/>
          <a:lstStyle/>
          <a:p>
            <a:endParaRPr/>
          </a:p>
        </p:txBody>
      </p:sp>
      <p:sp>
        <p:nvSpPr>
          <p:cNvPr id="6" name="object 6"/>
          <p:cNvSpPr/>
          <p:nvPr/>
        </p:nvSpPr>
        <p:spPr>
          <a:xfrm>
            <a:off x="6871349" y="3355577"/>
            <a:ext cx="110687" cy="110687"/>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871349" y="3984486"/>
            <a:ext cx="110687" cy="110687"/>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6871354" y="4586592"/>
            <a:ext cx="110687" cy="110687"/>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6871349" y="5175439"/>
            <a:ext cx="110687" cy="110687"/>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6871349" y="5844407"/>
            <a:ext cx="110687" cy="110687"/>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6898615" y="6528660"/>
            <a:ext cx="110687" cy="110687"/>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6871349" y="7169038"/>
            <a:ext cx="110687" cy="110687"/>
          </a:xfrm>
          <a:prstGeom prst="rect">
            <a:avLst/>
          </a:prstGeom>
          <a:blipFill>
            <a:blip r:embed="rId7" cstate="print"/>
            <a:stretch>
              <a:fillRect/>
            </a:stretch>
          </a:blipFill>
        </p:spPr>
        <p:txBody>
          <a:bodyPr wrap="square" lIns="0" tIns="0" rIns="0" bIns="0" rtlCol="0"/>
          <a:lstStyle/>
          <a:p>
            <a:endParaRPr/>
          </a:p>
        </p:txBody>
      </p:sp>
      <p:sp>
        <p:nvSpPr>
          <p:cNvPr id="13" name="object 13"/>
          <p:cNvSpPr txBox="1"/>
          <p:nvPr/>
        </p:nvSpPr>
        <p:spPr>
          <a:xfrm>
            <a:off x="7148266" y="3029799"/>
            <a:ext cx="9920534" cy="7010894"/>
          </a:xfrm>
          <a:prstGeom prst="rect">
            <a:avLst/>
          </a:prstGeom>
        </p:spPr>
        <p:txBody>
          <a:bodyPr vert="horz" wrap="square" lIns="0" tIns="16510" rIns="0" bIns="0" rtlCol="0">
            <a:spAutoFit/>
          </a:bodyPr>
          <a:lstStyle/>
          <a:p>
            <a:pPr marL="12700">
              <a:lnSpc>
                <a:spcPct val="150000"/>
              </a:lnSpc>
              <a:spcBef>
                <a:spcPts val="130"/>
              </a:spcBef>
            </a:pPr>
            <a:r>
              <a:rPr lang="en-US" sz="2700" b="1" spc="110" dirty="0" smtClean="0">
                <a:solidFill>
                  <a:srgbClr val="292628"/>
                </a:solidFill>
                <a:latin typeface="Arial"/>
                <a:cs typeface="Arial"/>
              </a:rPr>
              <a:t>In</a:t>
            </a:r>
            <a:r>
              <a:rPr lang="en-US" sz="2700" b="1" spc="45" dirty="0" smtClean="0">
                <a:solidFill>
                  <a:srgbClr val="292628"/>
                </a:solidFill>
                <a:latin typeface="Arial"/>
                <a:cs typeface="Arial"/>
              </a:rPr>
              <a:t>troduction of Edge of Computing?</a:t>
            </a:r>
            <a:endParaRPr lang="en-US" sz="2700" dirty="0" smtClean="0">
              <a:latin typeface="Arial"/>
              <a:cs typeface="Arial"/>
            </a:endParaRPr>
          </a:p>
          <a:p>
            <a:pPr marL="12700" marR="5080">
              <a:lnSpc>
                <a:spcPct val="150000"/>
              </a:lnSpc>
            </a:pPr>
            <a:r>
              <a:rPr lang="en-US" sz="2700" b="1" spc="110" dirty="0" smtClean="0">
                <a:solidFill>
                  <a:srgbClr val="292628"/>
                </a:solidFill>
                <a:latin typeface="Arial"/>
                <a:cs typeface="Arial"/>
              </a:rPr>
              <a:t>In</a:t>
            </a:r>
            <a:r>
              <a:rPr lang="en-US" sz="2700" b="1" spc="45" dirty="0" smtClean="0">
                <a:solidFill>
                  <a:srgbClr val="292628"/>
                </a:solidFill>
                <a:latin typeface="Arial"/>
                <a:cs typeface="Arial"/>
              </a:rPr>
              <a:t> </a:t>
            </a:r>
            <a:r>
              <a:rPr lang="en-US" sz="2700" b="1" spc="85" dirty="0" smtClean="0">
                <a:solidFill>
                  <a:srgbClr val="292628"/>
                </a:solidFill>
                <a:latin typeface="Arial"/>
                <a:cs typeface="Arial"/>
              </a:rPr>
              <a:t>Brief</a:t>
            </a:r>
            <a:r>
              <a:rPr lang="en-US" sz="2700" b="1" spc="160" dirty="0" smtClean="0">
                <a:solidFill>
                  <a:srgbClr val="292628"/>
                </a:solidFill>
                <a:latin typeface="Arial"/>
                <a:cs typeface="Arial"/>
              </a:rPr>
              <a:t> &amp; Basic Components of Edge Computing </a:t>
            </a:r>
          </a:p>
          <a:p>
            <a:pPr marL="12700" marR="5080">
              <a:lnSpc>
                <a:spcPct val="150000"/>
              </a:lnSpc>
            </a:pPr>
            <a:r>
              <a:rPr lang="en-US" sz="2700" b="1" spc="140" dirty="0" smtClean="0">
                <a:solidFill>
                  <a:srgbClr val="292628"/>
                </a:solidFill>
                <a:latin typeface="Arial"/>
                <a:cs typeface="Arial"/>
              </a:rPr>
              <a:t>Edge Computing  </a:t>
            </a:r>
            <a:r>
              <a:rPr lang="en-US" sz="2700" b="1" spc="140" dirty="0" err="1" smtClean="0">
                <a:solidFill>
                  <a:srgbClr val="292628"/>
                </a:solidFill>
                <a:latin typeface="Arial"/>
                <a:cs typeface="Arial"/>
              </a:rPr>
              <a:t>Vs</a:t>
            </a:r>
            <a:r>
              <a:rPr lang="en-US" sz="2700" b="1" spc="140" dirty="0" smtClean="0">
                <a:solidFill>
                  <a:srgbClr val="292628"/>
                </a:solidFill>
                <a:latin typeface="Arial"/>
                <a:cs typeface="Arial"/>
              </a:rPr>
              <a:t> </a:t>
            </a:r>
            <a:r>
              <a:rPr lang="en-US" sz="2700" b="1" spc="120" dirty="0" smtClean="0">
                <a:solidFill>
                  <a:srgbClr val="292628"/>
                </a:solidFill>
                <a:latin typeface="Arial"/>
                <a:cs typeface="Arial"/>
              </a:rPr>
              <a:t>Cloud Computing</a:t>
            </a:r>
            <a:r>
              <a:rPr lang="en-US" sz="2800" b="1" dirty="0" smtClean="0"/>
              <a:t> </a:t>
            </a:r>
          </a:p>
          <a:p>
            <a:pPr>
              <a:lnSpc>
                <a:spcPct val="150000"/>
              </a:lnSpc>
            </a:pPr>
            <a:r>
              <a:rPr lang="en-US" sz="2700" b="1" spc="140" dirty="0" smtClean="0">
                <a:solidFill>
                  <a:srgbClr val="292628"/>
                </a:solidFill>
                <a:latin typeface="Arial"/>
                <a:cs typeface="Arial"/>
              </a:rPr>
              <a:t>Client Side </a:t>
            </a:r>
            <a:r>
              <a:rPr lang="en-US" sz="2700" b="1" spc="140" dirty="0" err="1" smtClean="0">
                <a:solidFill>
                  <a:srgbClr val="292628"/>
                </a:solidFill>
                <a:latin typeface="Arial"/>
                <a:cs typeface="Arial"/>
              </a:rPr>
              <a:t>Vs</a:t>
            </a:r>
            <a:r>
              <a:rPr lang="en-US" sz="2700" b="1" spc="140" dirty="0" smtClean="0">
                <a:solidFill>
                  <a:srgbClr val="292628"/>
                </a:solidFill>
                <a:latin typeface="Arial"/>
                <a:cs typeface="Arial"/>
              </a:rPr>
              <a:t> Server Side? </a:t>
            </a:r>
          </a:p>
          <a:p>
            <a:pPr>
              <a:lnSpc>
                <a:spcPct val="150000"/>
              </a:lnSpc>
            </a:pPr>
            <a:r>
              <a:rPr lang="en-US" sz="2700" b="1" spc="140" dirty="0" smtClean="0">
                <a:solidFill>
                  <a:srgbClr val="292628"/>
                </a:solidFill>
                <a:latin typeface="Arial"/>
                <a:cs typeface="Arial"/>
              </a:rPr>
              <a:t>Benefit &amp; Future of Edge Computing ? </a:t>
            </a:r>
          </a:p>
          <a:p>
            <a:pPr>
              <a:lnSpc>
                <a:spcPct val="150000"/>
              </a:lnSpc>
            </a:pPr>
            <a:r>
              <a:rPr lang="en-US" sz="2800" b="1" dirty="0" smtClean="0"/>
              <a:t>What Is Edge AI? </a:t>
            </a:r>
            <a:endParaRPr lang="en-US" sz="2800" dirty="0" smtClean="0"/>
          </a:p>
          <a:p>
            <a:pPr>
              <a:lnSpc>
                <a:spcPct val="150000"/>
              </a:lnSpc>
            </a:pPr>
            <a:r>
              <a:rPr lang="en-US" sz="2800" b="1" dirty="0"/>
              <a:t>What is REACT? </a:t>
            </a:r>
            <a:r>
              <a:rPr lang="en-US" sz="2800" b="1" dirty="0" smtClean="0"/>
              <a:t>&amp; Features of REACT</a:t>
            </a:r>
            <a:endParaRPr lang="en-US" sz="2800" b="1" dirty="0"/>
          </a:p>
          <a:p>
            <a:pPr>
              <a:lnSpc>
                <a:spcPct val="150000"/>
              </a:lnSpc>
            </a:pPr>
            <a:r>
              <a:rPr lang="en-US" sz="2800" b="1" dirty="0"/>
              <a:t>What is  </a:t>
            </a:r>
            <a:r>
              <a:rPr lang="en-US" sz="2800" b="1" dirty="0" smtClean="0"/>
              <a:t>NEXT.JS?</a:t>
            </a:r>
            <a:r>
              <a:rPr lang="en-US" sz="2800" b="1" dirty="0"/>
              <a:t> &amp; Features of </a:t>
            </a:r>
            <a:r>
              <a:rPr lang="en-US" sz="2800" b="1" dirty="0" smtClean="0"/>
              <a:t>REACT</a:t>
            </a:r>
          </a:p>
          <a:p>
            <a:pPr>
              <a:lnSpc>
                <a:spcPct val="150000"/>
              </a:lnSpc>
            </a:pPr>
            <a:r>
              <a:rPr lang="en-US" sz="2800" b="1" spc="120" dirty="0" smtClean="0">
                <a:solidFill>
                  <a:srgbClr val="292628"/>
                </a:solidFill>
                <a:latin typeface="Arial"/>
                <a:cs typeface="Arial"/>
              </a:rPr>
              <a:t>Conclusion</a:t>
            </a:r>
            <a:endParaRPr lang="en-US" sz="2800" dirty="0">
              <a:latin typeface="Arial"/>
              <a:cs typeface="Arial"/>
            </a:endParaRPr>
          </a:p>
          <a:p>
            <a:pPr>
              <a:lnSpc>
                <a:spcPct val="150000"/>
              </a:lnSpc>
            </a:pPr>
            <a:endParaRPr lang="en-US" sz="2800" b="1" dirty="0"/>
          </a:p>
          <a:p>
            <a:pPr>
              <a:lnSpc>
                <a:spcPct val="150000"/>
              </a:lnSpc>
            </a:pPr>
            <a:endParaRPr lang="en-US" sz="2700" b="1" spc="140" dirty="0">
              <a:solidFill>
                <a:srgbClr val="292628"/>
              </a:solidFill>
              <a:latin typeface="Arial"/>
              <a:cs typeface="Arial"/>
            </a:endParaRPr>
          </a:p>
        </p:txBody>
      </p:sp>
      <p:sp>
        <p:nvSpPr>
          <p:cNvPr id="14" name="object 14"/>
          <p:cNvSpPr txBox="1"/>
          <p:nvPr/>
        </p:nvSpPr>
        <p:spPr>
          <a:xfrm>
            <a:off x="1306480" y="2920971"/>
            <a:ext cx="2819400" cy="920750"/>
          </a:xfrm>
          <a:prstGeom prst="rect">
            <a:avLst/>
          </a:prstGeom>
        </p:spPr>
        <p:txBody>
          <a:bodyPr vert="horz" wrap="square" lIns="0" tIns="15240" rIns="0" bIns="0" rtlCol="0">
            <a:spAutoFit/>
          </a:bodyPr>
          <a:lstStyle/>
          <a:p>
            <a:pPr marL="12700">
              <a:lnSpc>
                <a:spcPct val="100000"/>
              </a:lnSpc>
              <a:spcBef>
                <a:spcPts val="120"/>
              </a:spcBef>
            </a:pPr>
            <a:r>
              <a:rPr sz="5850" b="1" spc="5" dirty="0">
                <a:solidFill>
                  <a:srgbClr val="292628"/>
                </a:solidFill>
                <a:latin typeface="Noto Sans"/>
                <a:cs typeface="Noto Sans"/>
              </a:rPr>
              <a:t>Outline</a:t>
            </a:r>
            <a:endParaRPr sz="5850">
              <a:latin typeface="Noto Sans"/>
              <a:cs typeface="Noto Sans"/>
            </a:endParaRPr>
          </a:p>
        </p:txBody>
      </p:sp>
      <p:sp>
        <p:nvSpPr>
          <p:cNvPr id="15" name="object 15"/>
          <p:cNvSpPr txBox="1">
            <a:spLocks noGrp="1"/>
          </p:cNvSpPr>
          <p:nvPr>
            <p:ph type="title"/>
          </p:nvPr>
        </p:nvSpPr>
        <p:spPr>
          <a:xfrm>
            <a:off x="1016000" y="787780"/>
            <a:ext cx="10201910" cy="1181735"/>
          </a:xfrm>
          <a:prstGeom prst="rect">
            <a:avLst/>
          </a:prstGeom>
        </p:spPr>
        <p:txBody>
          <a:bodyPr vert="horz" wrap="square" lIns="0" tIns="17145" rIns="0" bIns="0" rtlCol="0">
            <a:spAutoFit/>
          </a:bodyPr>
          <a:lstStyle/>
          <a:p>
            <a:pPr marL="12700">
              <a:lnSpc>
                <a:spcPct val="100000"/>
              </a:lnSpc>
              <a:spcBef>
                <a:spcPts val="135"/>
              </a:spcBef>
            </a:pPr>
            <a:r>
              <a:rPr sz="7550" spc="15" dirty="0">
                <a:solidFill>
                  <a:srgbClr val="000000"/>
                </a:solidFill>
              </a:rPr>
              <a:t>TODAY'S</a:t>
            </a:r>
            <a:r>
              <a:rPr sz="7550" spc="-25" dirty="0">
                <a:solidFill>
                  <a:srgbClr val="000000"/>
                </a:solidFill>
              </a:rPr>
              <a:t> </a:t>
            </a:r>
            <a:r>
              <a:rPr sz="7550" spc="-75" dirty="0">
                <a:solidFill>
                  <a:srgbClr val="000000"/>
                </a:solidFill>
              </a:rPr>
              <a:t>DISCUSSION</a:t>
            </a:r>
            <a:endParaRPr sz="7550"/>
          </a:p>
        </p:txBody>
      </p:sp>
      <p:sp>
        <p:nvSpPr>
          <p:cNvPr id="16" name="object 16"/>
          <p:cNvSpPr/>
          <p:nvPr/>
        </p:nvSpPr>
        <p:spPr>
          <a:xfrm>
            <a:off x="5478505" y="2996048"/>
            <a:ext cx="173644" cy="5805051"/>
          </a:xfrm>
          <a:custGeom>
            <a:avLst/>
            <a:gdLst/>
            <a:ahLst/>
            <a:cxnLst/>
            <a:rect l="l" t="t" r="r" b="b"/>
            <a:pathLst>
              <a:path w="133350" h="4886325">
                <a:moveTo>
                  <a:pt x="133350" y="0"/>
                </a:moveTo>
                <a:lnTo>
                  <a:pt x="133350" y="4886325"/>
                </a:lnTo>
                <a:lnTo>
                  <a:pt x="0" y="4886325"/>
                </a:lnTo>
                <a:lnTo>
                  <a:pt x="0" y="0"/>
                </a:lnTo>
                <a:lnTo>
                  <a:pt x="133350" y="0"/>
                </a:lnTo>
                <a:close/>
              </a:path>
            </a:pathLst>
          </a:custGeom>
          <a:solidFill>
            <a:srgbClr val="000000"/>
          </a:solidFill>
        </p:spPr>
        <p:txBody>
          <a:bodyPr wrap="square" lIns="0" tIns="0" rIns="0" bIns="0" rtlCol="0"/>
          <a:lstStyle/>
          <a:p>
            <a:endParaRPr/>
          </a:p>
        </p:txBody>
      </p:sp>
      <p:sp>
        <p:nvSpPr>
          <p:cNvPr id="17" name="object 12"/>
          <p:cNvSpPr/>
          <p:nvPr/>
        </p:nvSpPr>
        <p:spPr>
          <a:xfrm>
            <a:off x="6871349" y="7836217"/>
            <a:ext cx="110687" cy="110687"/>
          </a:xfrm>
          <a:prstGeom prst="rect">
            <a:avLst/>
          </a:prstGeom>
          <a:blipFill>
            <a:blip r:embed="rId7" cstate="print"/>
            <a:stretch>
              <a:fillRect/>
            </a:stretch>
          </a:blipFill>
        </p:spPr>
        <p:txBody>
          <a:bodyPr wrap="square" lIns="0" tIns="0" rIns="0" bIns="0" rtlCol="0"/>
          <a:lstStyle/>
          <a:p>
            <a:endParaRPr/>
          </a:p>
        </p:txBody>
      </p:sp>
      <p:sp>
        <p:nvSpPr>
          <p:cNvPr id="18" name="object 12"/>
          <p:cNvSpPr/>
          <p:nvPr/>
        </p:nvSpPr>
        <p:spPr>
          <a:xfrm>
            <a:off x="6899054" y="8376549"/>
            <a:ext cx="110687" cy="110687"/>
          </a:xfrm>
          <a:prstGeom prst="rect">
            <a:avLst/>
          </a:prstGeom>
          <a:blipFill>
            <a:blip r:embed="rId7"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2118144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8287999" cy="10286999"/>
            <a:chOff x="0" y="0"/>
            <a:chExt cx="18287999" cy="10286999"/>
          </a:xfrm>
        </p:grpSpPr>
        <p:sp>
          <p:nvSpPr>
            <p:cNvPr id="3" name="object 3"/>
            <p:cNvSpPr/>
            <p:nvPr/>
          </p:nvSpPr>
          <p:spPr>
            <a:xfrm>
              <a:off x="0" y="0"/>
              <a:ext cx="18287999" cy="10286999"/>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4186641" y="6136294"/>
              <a:ext cx="14097000" cy="152400"/>
            </a:xfrm>
            <a:custGeom>
              <a:avLst/>
              <a:gdLst/>
              <a:ahLst/>
              <a:cxnLst/>
              <a:rect l="l" t="t" r="r" b="b"/>
              <a:pathLst>
                <a:path w="14097000" h="152400">
                  <a:moveTo>
                    <a:pt x="14097000" y="152400"/>
                  </a:moveTo>
                  <a:lnTo>
                    <a:pt x="0" y="152400"/>
                  </a:lnTo>
                  <a:lnTo>
                    <a:pt x="0" y="0"/>
                  </a:lnTo>
                  <a:lnTo>
                    <a:pt x="14097000" y="0"/>
                  </a:lnTo>
                  <a:lnTo>
                    <a:pt x="14097000" y="152400"/>
                  </a:lnTo>
                  <a:close/>
                </a:path>
              </a:pathLst>
            </a:custGeom>
            <a:solidFill>
              <a:srgbClr val="000000"/>
            </a:solidFill>
          </p:spPr>
          <p:txBody>
            <a:bodyPr wrap="square" lIns="0" tIns="0" rIns="0" bIns="0" rtlCol="0"/>
            <a:lstStyle/>
            <a:p>
              <a:endParaRPr/>
            </a:p>
          </p:txBody>
        </p:sp>
      </p:grpSp>
      <p:sp>
        <p:nvSpPr>
          <p:cNvPr id="6" name="object 6"/>
          <p:cNvSpPr txBox="1"/>
          <p:nvPr/>
        </p:nvSpPr>
        <p:spPr>
          <a:xfrm>
            <a:off x="76200" y="114300"/>
            <a:ext cx="17445441" cy="1084912"/>
          </a:xfrm>
          <a:prstGeom prst="rect">
            <a:avLst/>
          </a:prstGeom>
        </p:spPr>
        <p:txBody>
          <a:bodyPr vert="horz" wrap="square" lIns="0" tIns="71120" rIns="0" bIns="0" rtlCol="0">
            <a:spAutoFit/>
          </a:bodyPr>
          <a:lstStyle/>
          <a:p>
            <a:pPr marL="12700" marR="5080">
              <a:lnSpc>
                <a:spcPts val="7880"/>
              </a:lnSpc>
              <a:spcBef>
                <a:spcPts val="560"/>
              </a:spcBef>
            </a:pPr>
            <a:r>
              <a:rPr lang="en-US" sz="7200" dirty="0" smtClean="0">
                <a:solidFill>
                  <a:srgbClr val="FF0000"/>
                </a:solidFill>
              </a:rPr>
              <a:t>Conclusion: The Future of Web </a:t>
            </a:r>
            <a:endParaRPr sz="6750" b="1" spc="-125" dirty="0">
              <a:solidFill>
                <a:srgbClr val="FF0000"/>
              </a:solidFill>
              <a:latin typeface="Noto Sans"/>
              <a:cs typeface="Noto Sans"/>
            </a:endParaRPr>
          </a:p>
        </p:txBody>
      </p:sp>
      <p:sp>
        <p:nvSpPr>
          <p:cNvPr id="8" name="object 8"/>
          <p:cNvSpPr/>
          <p:nvPr/>
        </p:nvSpPr>
        <p:spPr>
          <a:xfrm>
            <a:off x="15271286" y="2781722"/>
            <a:ext cx="2943783" cy="3271452"/>
          </a:xfrm>
          <a:prstGeom prst="rect">
            <a:avLst/>
          </a:prstGeom>
          <a:blipFill>
            <a:blip r:embed="rId4" cstate="print"/>
            <a:stretch>
              <a:fillRect/>
            </a:stretch>
          </a:blipFill>
        </p:spPr>
        <p:txBody>
          <a:bodyPr wrap="square" lIns="0" tIns="0" rIns="0" bIns="0" rtlCol="0"/>
          <a:lstStyle/>
          <a:p>
            <a:endParaRPr/>
          </a:p>
        </p:txBody>
      </p:sp>
      <p:sp>
        <p:nvSpPr>
          <p:cNvPr id="9" name="Rectangle 8"/>
          <p:cNvSpPr/>
          <p:nvPr/>
        </p:nvSpPr>
        <p:spPr>
          <a:xfrm>
            <a:off x="228599" y="1352791"/>
            <a:ext cx="17830800" cy="1031051"/>
          </a:xfrm>
          <a:prstGeom prst="rect">
            <a:avLst/>
          </a:prstGeom>
        </p:spPr>
        <p:txBody>
          <a:bodyPr wrap="square">
            <a:spAutoFit/>
          </a:bodyPr>
          <a:lstStyle/>
          <a:p>
            <a:pPr algn="just"/>
            <a:r>
              <a:rPr lang="en-US" sz="3050" b="1" spc="15" dirty="0">
                <a:solidFill>
                  <a:schemeClr val="bg1"/>
                </a:solidFill>
                <a:latin typeface="Noto Sans"/>
                <a:cs typeface="Noto Sans"/>
              </a:rPr>
              <a:t>The latest trend in web development is straightforward to optimize the user experience without compromising backend performance </a:t>
            </a:r>
          </a:p>
        </p:txBody>
      </p:sp>
      <p:sp>
        <p:nvSpPr>
          <p:cNvPr id="10" name="Rectangle 9"/>
          <p:cNvSpPr/>
          <p:nvPr/>
        </p:nvSpPr>
        <p:spPr>
          <a:xfrm>
            <a:off x="96982" y="2502201"/>
            <a:ext cx="14661685" cy="2062103"/>
          </a:xfrm>
          <a:prstGeom prst="rect">
            <a:avLst/>
          </a:prstGeom>
        </p:spPr>
        <p:txBody>
          <a:bodyPr wrap="square">
            <a:spAutoFit/>
          </a:bodyPr>
          <a:lstStyle/>
          <a:p>
            <a:pPr algn="just"/>
            <a:r>
              <a:rPr lang="en-US" sz="3200" dirty="0" smtClean="0">
                <a:solidFill>
                  <a:schemeClr val="bg1"/>
                </a:solidFill>
              </a:rPr>
              <a:t>	</a:t>
            </a:r>
            <a:r>
              <a:rPr lang="en-US" sz="3200" dirty="0" err="1" smtClean="0">
                <a:solidFill>
                  <a:schemeClr val="bg1"/>
                </a:solidFill>
              </a:rPr>
              <a:t>Next.Js</a:t>
            </a:r>
            <a:r>
              <a:rPr lang="en-US" sz="3200" dirty="0" smtClean="0">
                <a:solidFill>
                  <a:schemeClr val="bg1"/>
                </a:solidFill>
              </a:rPr>
              <a:t> has become popular with large companies for its </a:t>
            </a:r>
            <a:r>
              <a:rPr lang="en-US" sz="3200" dirty="0" err="1" smtClean="0">
                <a:solidFill>
                  <a:schemeClr val="bg1"/>
                </a:solidFill>
              </a:rPr>
              <a:t>perforamance</a:t>
            </a:r>
            <a:r>
              <a:rPr lang="en-US" sz="3200" dirty="0" smtClean="0">
                <a:solidFill>
                  <a:schemeClr val="bg1"/>
                </a:solidFill>
              </a:rPr>
              <a:t>, </a:t>
            </a:r>
            <a:r>
              <a:rPr lang="en-US" sz="3200" dirty="0" err="1" smtClean="0">
                <a:solidFill>
                  <a:schemeClr val="bg1"/>
                </a:solidFill>
              </a:rPr>
              <a:t>extesibility</a:t>
            </a:r>
            <a:r>
              <a:rPr lang="en-US" sz="3200" dirty="0" smtClean="0">
                <a:solidFill>
                  <a:schemeClr val="bg1"/>
                </a:solidFill>
              </a:rPr>
              <a:t> and easy configuration. There is no framework that can achieve the same search engine optimization result, while also providing the tools to execute complex development</a:t>
            </a:r>
            <a:endParaRPr lang="en-US" sz="3200" dirty="0">
              <a:solidFill>
                <a:schemeClr val="bg1"/>
              </a:solidFill>
            </a:endParaRPr>
          </a:p>
        </p:txBody>
      </p:sp>
      <p:sp>
        <p:nvSpPr>
          <p:cNvPr id="11" name="Rectangle 10"/>
          <p:cNvSpPr/>
          <p:nvPr/>
        </p:nvSpPr>
        <p:spPr>
          <a:xfrm>
            <a:off x="76200" y="4909347"/>
            <a:ext cx="15122156" cy="1077218"/>
          </a:xfrm>
          <a:prstGeom prst="rect">
            <a:avLst/>
          </a:prstGeom>
        </p:spPr>
        <p:txBody>
          <a:bodyPr wrap="square">
            <a:spAutoFit/>
          </a:bodyPr>
          <a:lstStyle/>
          <a:p>
            <a:pPr algn="just"/>
            <a:r>
              <a:rPr lang="en-US" sz="3200" dirty="0" smtClean="0">
                <a:solidFill>
                  <a:schemeClr val="bg1"/>
                </a:solidFill>
              </a:rPr>
              <a:t>	With the latest version of </a:t>
            </a:r>
            <a:r>
              <a:rPr lang="en-US" sz="3200" dirty="0" err="1" smtClean="0">
                <a:solidFill>
                  <a:schemeClr val="bg1"/>
                </a:solidFill>
              </a:rPr>
              <a:t>Next.Js</a:t>
            </a:r>
            <a:r>
              <a:rPr lang="en-US" sz="3200" dirty="0" smtClean="0">
                <a:solidFill>
                  <a:schemeClr val="bg1"/>
                </a:solidFill>
              </a:rPr>
              <a:t> (</a:t>
            </a:r>
            <a:r>
              <a:rPr lang="en-US" sz="3200" dirty="0" err="1" smtClean="0">
                <a:solidFill>
                  <a:schemeClr val="bg1"/>
                </a:solidFill>
              </a:rPr>
              <a:t>Next.Js</a:t>
            </a:r>
            <a:r>
              <a:rPr lang="en-US" sz="3200" dirty="0" smtClean="0">
                <a:solidFill>
                  <a:schemeClr val="bg1"/>
                </a:solidFill>
              </a:rPr>
              <a:t> 13), we have access to the Edge Rendering. This allows to deploy SSR &amp; API routes at the edge</a:t>
            </a:r>
            <a:endParaRPr lang="en-US" sz="3200" dirty="0">
              <a:solidFill>
                <a:schemeClr val="bg1"/>
              </a:solidFill>
            </a:endParaRPr>
          </a:p>
        </p:txBody>
      </p:sp>
      <p:sp>
        <p:nvSpPr>
          <p:cNvPr id="12" name="Rectangle 11"/>
          <p:cNvSpPr/>
          <p:nvPr/>
        </p:nvSpPr>
        <p:spPr>
          <a:xfrm>
            <a:off x="76200" y="6223283"/>
            <a:ext cx="14630400" cy="2062103"/>
          </a:xfrm>
          <a:prstGeom prst="rect">
            <a:avLst/>
          </a:prstGeom>
        </p:spPr>
        <p:txBody>
          <a:bodyPr wrap="square">
            <a:spAutoFit/>
          </a:bodyPr>
          <a:lstStyle/>
          <a:p>
            <a:pPr algn="just"/>
            <a:r>
              <a:rPr lang="en-US" sz="3200" dirty="0" smtClean="0">
                <a:solidFill>
                  <a:schemeClr val="bg1"/>
                </a:solidFill>
              </a:rPr>
              <a:t>	Edge functions allow developers to run their code at the Servers distribution globally. This means your code will be </a:t>
            </a:r>
            <a:r>
              <a:rPr lang="en-US" sz="3200" dirty="0" err="1" smtClean="0">
                <a:solidFill>
                  <a:schemeClr val="bg1"/>
                </a:solidFill>
              </a:rPr>
              <a:t>excuted</a:t>
            </a:r>
            <a:r>
              <a:rPr lang="en-US" sz="3200" dirty="0" smtClean="0">
                <a:solidFill>
                  <a:schemeClr val="bg1"/>
                </a:solidFill>
              </a:rPr>
              <a:t> at the location that is closest to your user. You can think of Edge functions as the Servers functions  which are run at he CND Infrastructure</a:t>
            </a:r>
            <a:endParaRPr lang="en-US" sz="3200" dirty="0">
              <a:solidFill>
                <a:schemeClr val="bg1"/>
              </a:solidFill>
            </a:endParaRPr>
          </a:p>
        </p:txBody>
      </p:sp>
      <p:sp>
        <p:nvSpPr>
          <p:cNvPr id="13" name="object 3"/>
          <p:cNvSpPr/>
          <p:nvPr/>
        </p:nvSpPr>
        <p:spPr>
          <a:xfrm>
            <a:off x="93995" y="1641995"/>
            <a:ext cx="134604" cy="134604"/>
          </a:xfrm>
          <a:prstGeom prst="rect">
            <a:avLst/>
          </a:prstGeom>
          <a:solidFill>
            <a:srgbClr val="FF0000"/>
          </a:solidFill>
        </p:spPr>
        <p:txBody>
          <a:bodyPr wrap="square" lIns="0" tIns="0" rIns="0" bIns="0" rtlCol="0"/>
          <a:lstStyle/>
          <a:p>
            <a:endParaRPr>
              <a:solidFill>
                <a:schemeClr val="bg1"/>
              </a:solidFill>
            </a:endParaRPr>
          </a:p>
        </p:txBody>
      </p:sp>
      <p:sp>
        <p:nvSpPr>
          <p:cNvPr id="14" name="object 3"/>
          <p:cNvSpPr/>
          <p:nvPr/>
        </p:nvSpPr>
        <p:spPr>
          <a:xfrm>
            <a:off x="93995" y="2710103"/>
            <a:ext cx="134604" cy="134604"/>
          </a:xfrm>
          <a:prstGeom prst="rect">
            <a:avLst/>
          </a:prstGeom>
          <a:solidFill>
            <a:srgbClr val="FF0000"/>
          </a:solidFill>
        </p:spPr>
        <p:txBody>
          <a:bodyPr wrap="square" lIns="0" tIns="0" rIns="0" bIns="0" rtlCol="0"/>
          <a:lstStyle/>
          <a:p>
            <a:endParaRPr>
              <a:solidFill>
                <a:schemeClr val="bg1"/>
              </a:solidFill>
            </a:endParaRPr>
          </a:p>
        </p:txBody>
      </p:sp>
      <p:sp>
        <p:nvSpPr>
          <p:cNvPr id="15" name="object 3"/>
          <p:cNvSpPr/>
          <p:nvPr/>
        </p:nvSpPr>
        <p:spPr>
          <a:xfrm>
            <a:off x="105879" y="5160227"/>
            <a:ext cx="134604" cy="134604"/>
          </a:xfrm>
          <a:prstGeom prst="rect">
            <a:avLst/>
          </a:prstGeom>
          <a:solidFill>
            <a:srgbClr val="FF0000"/>
          </a:solidFill>
        </p:spPr>
        <p:txBody>
          <a:bodyPr wrap="square" lIns="0" tIns="0" rIns="0" bIns="0" rtlCol="0"/>
          <a:lstStyle/>
          <a:p>
            <a:endParaRPr/>
          </a:p>
        </p:txBody>
      </p:sp>
      <p:sp>
        <p:nvSpPr>
          <p:cNvPr id="16" name="object 3"/>
          <p:cNvSpPr/>
          <p:nvPr/>
        </p:nvSpPr>
        <p:spPr>
          <a:xfrm>
            <a:off x="152400" y="6438900"/>
            <a:ext cx="134604" cy="134604"/>
          </a:xfrm>
          <a:prstGeom prst="rect">
            <a:avLst/>
          </a:prstGeom>
          <a:solidFill>
            <a:srgbClr val="FF0000"/>
          </a:solidFill>
        </p:spPr>
        <p:txBody>
          <a:bodyPr wrap="square" lIns="0" tIns="0" rIns="0" bIns="0" rtlCol="0"/>
          <a:lstStyle/>
          <a:p>
            <a:endParaRPr/>
          </a:p>
        </p:txBody>
      </p:sp>
    </p:spTree>
    <p:extLst>
      <p:ext uri="{BB962C8B-B14F-4D97-AF65-F5344CB8AC3E}">
        <p14:creationId xmlns:p14="http://schemas.microsoft.com/office/powerpoint/2010/main" val="41609705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AC69169-3D54-4E41-81C3-E56CB08C062B}"/>
              </a:ext>
            </a:extLst>
          </p:cNvPr>
          <p:cNvSpPr>
            <a:spLocks noGrp="1"/>
          </p:cNvSpPr>
          <p:nvPr>
            <p:ph type="title"/>
          </p:nvPr>
        </p:nvSpPr>
        <p:spPr>
          <a:xfrm>
            <a:off x="2286000" y="4905375"/>
            <a:ext cx="15773400" cy="1384995"/>
          </a:xfrm>
        </p:spPr>
        <p:txBody>
          <a:bodyPr/>
          <a:lstStyle/>
          <a:p>
            <a:pPr algn="ctr"/>
            <a:r>
              <a:rPr lang="en-US" b="1" dirty="0" smtClean="0"/>
              <a:t>Any Query ?</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0" y="723900"/>
            <a:ext cx="5124450" cy="4410075"/>
          </a:xfrm>
          <a:prstGeom prst="rect">
            <a:avLst/>
          </a:prstGeom>
        </p:spPr>
      </p:pic>
    </p:spTree>
    <p:extLst>
      <p:ext uri="{BB962C8B-B14F-4D97-AF65-F5344CB8AC3E}">
        <p14:creationId xmlns:p14="http://schemas.microsoft.com/office/powerpoint/2010/main" val="2474074225"/>
      </p:ext>
    </p:extLst>
  </p:cSld>
  <p:clrMapOvr>
    <a:masterClrMapping/>
  </p:clrMapOvr>
  <mc:AlternateContent xmlns:mc="http://schemas.openxmlformats.org/markup-compatibility/2006" xmlns:p14="http://schemas.microsoft.com/office/powerpoint/2010/main">
    <mc:Choice Requires="p14">
      <p:transition spd="slow" p14:dur="2000">
        <p:sndAc>
          <p:endSnd/>
        </p:sndAc>
      </p:transition>
    </mc:Choice>
    <mc:Fallback xmlns="">
      <p:transition spd="slow">
        <p:sndAc>
          <p:end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91683"/>
            <a:ext cx="18287365" cy="1781175"/>
          </a:xfrm>
          <a:custGeom>
            <a:avLst/>
            <a:gdLst/>
            <a:ahLst/>
            <a:cxnLst/>
            <a:rect l="l" t="t" r="r" b="b"/>
            <a:pathLst>
              <a:path w="18287365" h="1781175">
                <a:moveTo>
                  <a:pt x="0" y="0"/>
                </a:moveTo>
                <a:lnTo>
                  <a:pt x="18287177" y="0"/>
                </a:lnTo>
                <a:lnTo>
                  <a:pt x="18287177" y="1781174"/>
                </a:lnTo>
                <a:lnTo>
                  <a:pt x="0" y="1781174"/>
                </a:lnTo>
                <a:lnTo>
                  <a:pt x="0" y="0"/>
                </a:lnTo>
                <a:close/>
              </a:path>
            </a:pathLst>
          </a:custGeom>
          <a:solidFill>
            <a:srgbClr val="FDC112"/>
          </a:solidFill>
        </p:spPr>
        <p:txBody>
          <a:bodyPr wrap="square" lIns="0" tIns="0" rIns="0" bIns="0" rtlCol="0"/>
          <a:lstStyle/>
          <a:p>
            <a:endParaRPr/>
          </a:p>
        </p:txBody>
      </p:sp>
      <p:sp>
        <p:nvSpPr>
          <p:cNvPr id="3" name="object 3"/>
          <p:cNvSpPr/>
          <p:nvPr/>
        </p:nvSpPr>
        <p:spPr>
          <a:xfrm>
            <a:off x="995279" y="3432704"/>
            <a:ext cx="134604" cy="134604"/>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0213360" y="4817209"/>
            <a:ext cx="21590" cy="38735"/>
          </a:xfrm>
          <a:custGeom>
            <a:avLst/>
            <a:gdLst/>
            <a:ahLst/>
            <a:cxnLst/>
            <a:rect l="l" t="t" r="r" b="b"/>
            <a:pathLst>
              <a:path w="21590" h="38735">
                <a:moveTo>
                  <a:pt x="21252" y="38458"/>
                </a:moveTo>
                <a:lnTo>
                  <a:pt x="0" y="38458"/>
                </a:lnTo>
                <a:lnTo>
                  <a:pt x="0" y="0"/>
                </a:lnTo>
                <a:lnTo>
                  <a:pt x="21252" y="0"/>
                </a:lnTo>
                <a:lnTo>
                  <a:pt x="21252" y="38458"/>
                </a:lnTo>
                <a:close/>
              </a:path>
            </a:pathLst>
          </a:custGeom>
          <a:solidFill>
            <a:srgbClr val="0029FF"/>
          </a:solidFill>
        </p:spPr>
        <p:txBody>
          <a:bodyPr wrap="square" lIns="0" tIns="0" rIns="0" bIns="0" rtlCol="0"/>
          <a:lstStyle/>
          <a:p>
            <a:endParaRPr/>
          </a:p>
        </p:txBody>
      </p:sp>
      <p:sp>
        <p:nvSpPr>
          <p:cNvPr id="9" name="object 9"/>
          <p:cNvSpPr txBox="1"/>
          <p:nvPr/>
        </p:nvSpPr>
        <p:spPr>
          <a:xfrm>
            <a:off x="1359350" y="3120029"/>
            <a:ext cx="15804515" cy="1886670"/>
          </a:xfrm>
          <a:prstGeom prst="rect">
            <a:avLst/>
          </a:prstGeom>
        </p:spPr>
        <p:txBody>
          <a:bodyPr vert="horz" wrap="square" lIns="0" tIns="12065" rIns="0" bIns="0" rtlCol="0">
            <a:spAutoFit/>
          </a:bodyPr>
          <a:lstStyle/>
          <a:p>
            <a:pPr marL="12700" marR="243840" algn="just">
              <a:lnSpc>
                <a:spcPct val="114700"/>
              </a:lnSpc>
              <a:spcBef>
                <a:spcPts val="95"/>
              </a:spcBef>
            </a:pPr>
            <a:r>
              <a:rPr lang="en-US" sz="3600" spc="20" dirty="0">
                <a:latin typeface="Arial"/>
                <a:cs typeface="Arial"/>
              </a:rPr>
              <a:t>Edge computing is a distributed computing framework that enables data to be processed closer to where it is created</a:t>
            </a:r>
          </a:p>
          <a:p>
            <a:pPr marL="12700" marR="243840" algn="just">
              <a:lnSpc>
                <a:spcPct val="114700"/>
              </a:lnSpc>
              <a:spcBef>
                <a:spcPts val="95"/>
              </a:spcBef>
            </a:pPr>
            <a:endParaRPr sz="3300" dirty="0">
              <a:latin typeface="Arial"/>
              <a:cs typeface="Arial"/>
            </a:endParaRPr>
          </a:p>
        </p:txBody>
      </p:sp>
      <p:sp>
        <p:nvSpPr>
          <p:cNvPr id="11" name="object 11"/>
          <p:cNvSpPr txBox="1">
            <a:spLocks noGrp="1"/>
          </p:cNvSpPr>
          <p:nvPr>
            <p:ph type="title"/>
          </p:nvPr>
        </p:nvSpPr>
        <p:spPr>
          <a:xfrm>
            <a:off x="809516" y="760729"/>
            <a:ext cx="5675630" cy="1019810"/>
          </a:xfrm>
          <a:prstGeom prst="rect">
            <a:avLst/>
          </a:prstGeom>
        </p:spPr>
        <p:txBody>
          <a:bodyPr vert="horz" wrap="square" lIns="0" tIns="15240" rIns="0" bIns="0" rtlCol="0">
            <a:spAutoFit/>
          </a:bodyPr>
          <a:lstStyle/>
          <a:p>
            <a:pPr marL="12700">
              <a:lnSpc>
                <a:spcPct val="100000"/>
              </a:lnSpc>
              <a:spcBef>
                <a:spcPts val="120"/>
              </a:spcBef>
            </a:pPr>
            <a:r>
              <a:rPr sz="6500" spc="250" dirty="0">
                <a:solidFill>
                  <a:srgbClr val="292628"/>
                </a:solidFill>
              </a:rPr>
              <a:t>Introduction</a:t>
            </a:r>
            <a:endParaRPr sz="65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8601" y="2663529"/>
            <a:ext cx="9829800" cy="5320687"/>
          </a:xfrm>
          <a:prstGeom prst="rect">
            <a:avLst/>
          </a:prstGeom>
        </p:spPr>
        <p:txBody>
          <a:bodyPr vert="horz" wrap="square" lIns="0" tIns="11430" rIns="0" bIns="0" rtlCol="0">
            <a:spAutoFit/>
          </a:bodyPr>
          <a:lstStyle/>
          <a:p>
            <a:pPr marL="12700" marR="5080" algn="just">
              <a:lnSpc>
                <a:spcPct val="114799"/>
              </a:lnSpc>
              <a:spcBef>
                <a:spcPts val="90"/>
              </a:spcBef>
            </a:pPr>
            <a:r>
              <a:rPr lang="en-US" sz="3750" spc="20" dirty="0">
                <a:latin typeface="Arial"/>
                <a:cs typeface="Arial"/>
              </a:rPr>
              <a:t>Edge computing is defined as the practice of processing and computing client data closer to the data source rather than on a centralized server or a cloud-based location. At its simplest, edge computing brings computing resources, data storage, and enterprise applications closer to where the people actually consume the information.</a:t>
            </a:r>
            <a:endParaRPr sz="3750" spc="20" dirty="0">
              <a:latin typeface="Arial"/>
              <a:cs typeface="Arial"/>
            </a:endParaRPr>
          </a:p>
        </p:txBody>
      </p:sp>
      <p:sp>
        <p:nvSpPr>
          <p:cNvPr id="4" name="object 4"/>
          <p:cNvSpPr txBox="1">
            <a:spLocks noGrp="1"/>
          </p:cNvSpPr>
          <p:nvPr>
            <p:ph type="title"/>
          </p:nvPr>
        </p:nvSpPr>
        <p:spPr>
          <a:xfrm>
            <a:off x="7447402" y="927378"/>
            <a:ext cx="3321685" cy="1019810"/>
          </a:xfrm>
          <a:prstGeom prst="rect">
            <a:avLst/>
          </a:prstGeom>
        </p:spPr>
        <p:txBody>
          <a:bodyPr vert="horz" wrap="square" lIns="0" tIns="15240" rIns="0" bIns="0" rtlCol="0">
            <a:spAutoFit/>
          </a:bodyPr>
          <a:lstStyle/>
          <a:p>
            <a:pPr marL="12700">
              <a:lnSpc>
                <a:spcPct val="100000"/>
              </a:lnSpc>
              <a:spcBef>
                <a:spcPts val="120"/>
              </a:spcBef>
            </a:pPr>
            <a:r>
              <a:rPr sz="6500" spc="-30" dirty="0">
                <a:solidFill>
                  <a:srgbClr val="292628"/>
                </a:solidFill>
              </a:rPr>
              <a:t>In</a:t>
            </a:r>
            <a:r>
              <a:rPr sz="6500" spc="509" dirty="0">
                <a:solidFill>
                  <a:srgbClr val="292628"/>
                </a:solidFill>
              </a:rPr>
              <a:t> </a:t>
            </a:r>
            <a:r>
              <a:rPr sz="6500" spc="250" dirty="0">
                <a:solidFill>
                  <a:srgbClr val="292628"/>
                </a:solidFill>
              </a:rPr>
              <a:t>Brief</a:t>
            </a:r>
            <a:endParaRPr sz="6500"/>
          </a:p>
        </p:txBody>
      </p:sp>
      <p:sp>
        <p:nvSpPr>
          <p:cNvPr id="5" name="object 5"/>
          <p:cNvSpPr/>
          <p:nvPr/>
        </p:nvSpPr>
        <p:spPr>
          <a:xfrm>
            <a:off x="7235860" y="2032116"/>
            <a:ext cx="3819525" cy="142875"/>
          </a:xfrm>
          <a:custGeom>
            <a:avLst/>
            <a:gdLst/>
            <a:ahLst/>
            <a:cxnLst/>
            <a:rect l="l" t="t" r="r" b="b"/>
            <a:pathLst>
              <a:path w="3819525" h="142875">
                <a:moveTo>
                  <a:pt x="3819525" y="142875"/>
                </a:moveTo>
                <a:lnTo>
                  <a:pt x="0" y="142875"/>
                </a:lnTo>
                <a:lnTo>
                  <a:pt x="0" y="0"/>
                </a:lnTo>
                <a:lnTo>
                  <a:pt x="3819525" y="0"/>
                </a:lnTo>
                <a:lnTo>
                  <a:pt x="3819525" y="142875"/>
                </a:lnTo>
                <a:close/>
              </a:path>
            </a:pathLst>
          </a:custGeom>
          <a:solidFill>
            <a:srgbClr val="FDC112"/>
          </a:solidFill>
        </p:spPr>
        <p:txBody>
          <a:bodyPr wrap="square" lIns="0" tIns="0" rIns="0" bIns="0" rtlCol="0"/>
          <a:lstStyle/>
          <a:p>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7000" y="2174991"/>
            <a:ext cx="7848600" cy="776911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0" y="391683"/>
            <a:ext cx="18287365" cy="1781175"/>
          </a:xfrm>
          <a:custGeom>
            <a:avLst/>
            <a:gdLst/>
            <a:ahLst/>
            <a:cxnLst/>
            <a:rect l="l" t="t" r="r" b="b"/>
            <a:pathLst>
              <a:path w="18287365" h="1781175">
                <a:moveTo>
                  <a:pt x="0" y="0"/>
                </a:moveTo>
                <a:lnTo>
                  <a:pt x="18287177" y="0"/>
                </a:lnTo>
                <a:lnTo>
                  <a:pt x="18287177" y="1781174"/>
                </a:lnTo>
                <a:lnTo>
                  <a:pt x="0" y="1781174"/>
                </a:lnTo>
                <a:lnTo>
                  <a:pt x="0" y="0"/>
                </a:lnTo>
                <a:close/>
              </a:path>
            </a:pathLst>
          </a:custGeom>
          <a:solidFill>
            <a:srgbClr val="FDC112"/>
          </a:solidFill>
        </p:spPr>
        <p:txBody>
          <a:bodyPr wrap="square" lIns="0" tIns="0" rIns="0" bIns="0" rtlCol="0"/>
          <a:lstStyle/>
          <a:p>
            <a:endParaRPr/>
          </a:p>
        </p:txBody>
      </p:sp>
      <p:sp>
        <p:nvSpPr>
          <p:cNvPr id="3" name="object 3"/>
          <p:cNvSpPr/>
          <p:nvPr/>
        </p:nvSpPr>
        <p:spPr>
          <a:xfrm>
            <a:off x="833020" y="3105054"/>
            <a:ext cx="134604" cy="134604"/>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0213360" y="4817209"/>
            <a:ext cx="21590" cy="38735"/>
          </a:xfrm>
          <a:custGeom>
            <a:avLst/>
            <a:gdLst/>
            <a:ahLst/>
            <a:cxnLst/>
            <a:rect l="l" t="t" r="r" b="b"/>
            <a:pathLst>
              <a:path w="21590" h="38735">
                <a:moveTo>
                  <a:pt x="21252" y="38458"/>
                </a:moveTo>
                <a:lnTo>
                  <a:pt x="0" y="38458"/>
                </a:lnTo>
                <a:lnTo>
                  <a:pt x="0" y="0"/>
                </a:lnTo>
                <a:lnTo>
                  <a:pt x="21252" y="0"/>
                </a:lnTo>
                <a:lnTo>
                  <a:pt x="21252" y="38458"/>
                </a:lnTo>
                <a:close/>
              </a:path>
            </a:pathLst>
          </a:custGeom>
          <a:solidFill>
            <a:srgbClr val="0029FF"/>
          </a:solidFill>
        </p:spPr>
        <p:txBody>
          <a:bodyPr wrap="square" lIns="0" tIns="0" rIns="0" bIns="0" rtlCol="0"/>
          <a:lstStyle/>
          <a:p>
            <a:endParaRPr/>
          </a:p>
        </p:txBody>
      </p:sp>
      <p:sp>
        <p:nvSpPr>
          <p:cNvPr id="9" name="object 9"/>
          <p:cNvSpPr txBox="1"/>
          <p:nvPr/>
        </p:nvSpPr>
        <p:spPr>
          <a:xfrm>
            <a:off x="1061302" y="2819400"/>
            <a:ext cx="8845978" cy="7291099"/>
          </a:xfrm>
          <a:prstGeom prst="rect">
            <a:avLst/>
          </a:prstGeom>
        </p:spPr>
        <p:txBody>
          <a:bodyPr vert="horz" wrap="square" lIns="0" tIns="12065" rIns="0" bIns="0" rtlCol="0">
            <a:spAutoFit/>
          </a:bodyPr>
          <a:lstStyle/>
          <a:p>
            <a:pPr algn="just" fontAlgn="base"/>
            <a:r>
              <a:rPr lang="en-US" sz="3600" spc="20" dirty="0">
                <a:latin typeface="Arial"/>
                <a:cs typeface="Arial"/>
              </a:rPr>
              <a:t>Edge computing pays significant emphasis on locations. Accessing in-depth data from multiple locations equips businesses to deal with the demands of future customers. </a:t>
            </a:r>
            <a:endParaRPr lang="en-US" sz="3600" spc="20" dirty="0" smtClean="0">
              <a:latin typeface="Arial"/>
              <a:cs typeface="Arial"/>
            </a:endParaRPr>
          </a:p>
          <a:p>
            <a:pPr algn="just" fontAlgn="base"/>
            <a:endParaRPr lang="en-US" sz="3600" spc="20" dirty="0" smtClean="0">
              <a:latin typeface="Arial"/>
              <a:cs typeface="Arial"/>
            </a:endParaRPr>
          </a:p>
          <a:p>
            <a:pPr algn="just" fontAlgn="base"/>
            <a:r>
              <a:rPr lang="en-US" sz="3600" spc="20" dirty="0" smtClean="0">
                <a:latin typeface="Arial"/>
                <a:cs typeface="Arial"/>
              </a:rPr>
              <a:t>It </a:t>
            </a:r>
            <a:r>
              <a:rPr lang="en-US" sz="3600" spc="20" dirty="0">
                <a:latin typeface="Arial"/>
                <a:cs typeface="Arial"/>
              </a:rPr>
              <a:t>enables businesses to analyze critical data in real-time without sending it thousands of miles away</a:t>
            </a:r>
            <a:r>
              <a:rPr lang="en-US" sz="3600" spc="20" dirty="0" smtClean="0">
                <a:latin typeface="Arial"/>
                <a:cs typeface="Arial"/>
              </a:rPr>
              <a:t>.</a:t>
            </a:r>
          </a:p>
          <a:p>
            <a:pPr algn="just" fontAlgn="base"/>
            <a:endParaRPr lang="en-US" sz="3600" spc="20" dirty="0" smtClean="0">
              <a:latin typeface="Arial"/>
              <a:cs typeface="Arial"/>
            </a:endParaRPr>
          </a:p>
          <a:p>
            <a:pPr algn="just" fontAlgn="base"/>
            <a:r>
              <a:rPr lang="en-US" sz="3600" spc="20" dirty="0" smtClean="0">
                <a:latin typeface="Arial"/>
                <a:cs typeface="Arial"/>
              </a:rPr>
              <a:t>Moreover</a:t>
            </a:r>
            <a:r>
              <a:rPr lang="en-US" sz="3600" spc="20" dirty="0">
                <a:latin typeface="Arial"/>
                <a:cs typeface="Arial"/>
              </a:rPr>
              <a:t>, it is a crucial step forward for companies looking to create high-performance applications with low latency</a:t>
            </a:r>
            <a:r>
              <a:rPr lang="en-US" sz="4000" spc="20" dirty="0">
                <a:latin typeface="Arial"/>
                <a:cs typeface="Arial"/>
              </a:rPr>
              <a:t>.</a:t>
            </a:r>
          </a:p>
          <a:p>
            <a:pPr fontAlgn="base"/>
            <a:endParaRPr sz="3300" dirty="0">
              <a:latin typeface="Arial"/>
              <a:cs typeface="Arial"/>
            </a:endParaRPr>
          </a:p>
        </p:txBody>
      </p:sp>
      <p:sp>
        <p:nvSpPr>
          <p:cNvPr id="11" name="object 11"/>
          <p:cNvSpPr txBox="1">
            <a:spLocks noGrp="1"/>
          </p:cNvSpPr>
          <p:nvPr>
            <p:ph type="title"/>
          </p:nvPr>
        </p:nvSpPr>
        <p:spPr>
          <a:xfrm>
            <a:off x="809516" y="760729"/>
            <a:ext cx="17173684" cy="1015663"/>
          </a:xfrm>
          <a:prstGeom prst="rect">
            <a:avLst/>
          </a:prstGeom>
        </p:spPr>
        <p:txBody>
          <a:bodyPr vert="horz" wrap="square" lIns="0" tIns="15240" rIns="0" bIns="0" rtlCol="0">
            <a:spAutoFit/>
          </a:bodyPr>
          <a:lstStyle/>
          <a:p>
            <a:pPr fontAlgn="base"/>
            <a:r>
              <a:rPr lang="en-US" sz="6500" spc="250" dirty="0">
                <a:solidFill>
                  <a:srgbClr val="292628"/>
                </a:solidFill>
              </a:rPr>
              <a:t>Basic Components of Edge Computing</a:t>
            </a:r>
          </a:p>
        </p:txBody>
      </p:sp>
      <p:sp>
        <p:nvSpPr>
          <p:cNvPr id="10" name="object 3"/>
          <p:cNvSpPr/>
          <p:nvPr/>
        </p:nvSpPr>
        <p:spPr>
          <a:xfrm>
            <a:off x="804652" y="5829300"/>
            <a:ext cx="134604" cy="134604"/>
          </a:xfrm>
          <a:prstGeom prst="rect">
            <a:avLst/>
          </a:prstGeom>
          <a:blipFill>
            <a:blip r:embed="rId4" cstate="print"/>
            <a:stretch>
              <a:fillRect/>
            </a:stretch>
          </a:blipFill>
        </p:spPr>
        <p:txBody>
          <a:bodyPr wrap="square" lIns="0" tIns="0" rIns="0" bIns="0" rtlCol="0"/>
          <a:lstStyle/>
          <a:p>
            <a:endParaRPr/>
          </a:p>
        </p:txBody>
      </p:sp>
      <p:sp>
        <p:nvSpPr>
          <p:cNvPr id="12" name="object 3"/>
          <p:cNvSpPr/>
          <p:nvPr/>
        </p:nvSpPr>
        <p:spPr>
          <a:xfrm>
            <a:off x="833020" y="7962900"/>
            <a:ext cx="134604" cy="134604"/>
          </a:xfrm>
          <a:prstGeom prst="rect">
            <a:avLst/>
          </a:prstGeom>
          <a:blipFill>
            <a:blip r:embed="rId4" cstate="print"/>
            <a:stretch>
              <a:fillRect/>
            </a:stretch>
          </a:blipFill>
        </p:spPr>
        <p:txBody>
          <a:bodyPr wrap="square" lIns="0" tIns="0" rIns="0" bIns="0" rtlCol="0"/>
          <a:lstStyle/>
          <a:p>
            <a:endParaRPr/>
          </a:p>
        </p:txBody>
      </p:sp>
      <p:pic>
        <p:nvPicPr>
          <p:cNvPr id="13" name="Picture 12"/>
          <p:cNvPicPr/>
          <p:nvPr/>
        </p:nvPicPr>
        <p:blipFill>
          <a:blip r:embed="rId5"/>
          <a:stretch>
            <a:fillRect/>
          </a:stretch>
        </p:blipFill>
        <p:spPr>
          <a:xfrm>
            <a:off x="10024462" y="2819399"/>
            <a:ext cx="7806337" cy="7291099"/>
          </a:xfrm>
          <a:prstGeom prst="rect">
            <a:avLst/>
          </a:prstGeom>
        </p:spPr>
      </p:pic>
    </p:spTree>
    <p:extLst>
      <p:ext uri="{BB962C8B-B14F-4D97-AF65-F5344CB8AC3E}">
        <p14:creationId xmlns:p14="http://schemas.microsoft.com/office/powerpoint/2010/main" val="173328893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91683"/>
            <a:ext cx="18287365" cy="1781175"/>
          </a:xfrm>
          <a:custGeom>
            <a:avLst/>
            <a:gdLst/>
            <a:ahLst/>
            <a:cxnLst/>
            <a:rect l="l" t="t" r="r" b="b"/>
            <a:pathLst>
              <a:path w="18287365" h="1781175">
                <a:moveTo>
                  <a:pt x="0" y="0"/>
                </a:moveTo>
                <a:lnTo>
                  <a:pt x="18287177" y="0"/>
                </a:lnTo>
                <a:lnTo>
                  <a:pt x="18287177" y="1781174"/>
                </a:lnTo>
                <a:lnTo>
                  <a:pt x="0" y="1781174"/>
                </a:lnTo>
                <a:lnTo>
                  <a:pt x="0" y="0"/>
                </a:lnTo>
                <a:close/>
              </a:path>
            </a:pathLst>
          </a:custGeom>
          <a:solidFill>
            <a:srgbClr val="FDC112"/>
          </a:solidFill>
        </p:spPr>
        <p:txBody>
          <a:bodyPr wrap="square" lIns="0" tIns="0" rIns="0" bIns="0" rtlCol="0"/>
          <a:lstStyle/>
          <a:p>
            <a:endParaRPr/>
          </a:p>
        </p:txBody>
      </p:sp>
      <p:sp>
        <p:nvSpPr>
          <p:cNvPr id="3" name="object 3"/>
          <p:cNvSpPr/>
          <p:nvPr/>
        </p:nvSpPr>
        <p:spPr>
          <a:xfrm>
            <a:off x="714394" y="2388084"/>
            <a:ext cx="134604" cy="134604"/>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0213360" y="4817209"/>
            <a:ext cx="21590" cy="38735"/>
          </a:xfrm>
          <a:custGeom>
            <a:avLst/>
            <a:gdLst/>
            <a:ahLst/>
            <a:cxnLst/>
            <a:rect l="l" t="t" r="r" b="b"/>
            <a:pathLst>
              <a:path w="21590" h="38735">
                <a:moveTo>
                  <a:pt x="21252" y="38458"/>
                </a:moveTo>
                <a:lnTo>
                  <a:pt x="0" y="38458"/>
                </a:lnTo>
                <a:lnTo>
                  <a:pt x="0" y="0"/>
                </a:lnTo>
                <a:lnTo>
                  <a:pt x="21252" y="0"/>
                </a:lnTo>
                <a:lnTo>
                  <a:pt x="21252" y="38458"/>
                </a:lnTo>
                <a:close/>
              </a:path>
            </a:pathLst>
          </a:custGeom>
          <a:solidFill>
            <a:srgbClr val="0029FF"/>
          </a:solidFill>
        </p:spPr>
        <p:txBody>
          <a:bodyPr wrap="square" lIns="0" tIns="0" rIns="0" bIns="0" rtlCol="0"/>
          <a:lstStyle/>
          <a:p>
            <a:endParaRPr/>
          </a:p>
        </p:txBody>
      </p:sp>
      <p:sp>
        <p:nvSpPr>
          <p:cNvPr id="9" name="object 9"/>
          <p:cNvSpPr txBox="1"/>
          <p:nvPr/>
        </p:nvSpPr>
        <p:spPr>
          <a:xfrm>
            <a:off x="1143000" y="2180478"/>
            <a:ext cx="16992600" cy="8318303"/>
          </a:xfrm>
          <a:prstGeom prst="rect">
            <a:avLst/>
          </a:prstGeom>
        </p:spPr>
        <p:txBody>
          <a:bodyPr vert="horz" wrap="square" lIns="0" tIns="12065" rIns="0" bIns="0" rtlCol="0">
            <a:spAutoFit/>
          </a:bodyPr>
          <a:lstStyle/>
          <a:p>
            <a:pPr marL="12700" marR="243840" lvl="1" algn="just">
              <a:lnSpc>
                <a:spcPct val="114700"/>
              </a:lnSpc>
              <a:spcBef>
                <a:spcPts val="95"/>
              </a:spcBef>
            </a:pPr>
            <a:r>
              <a:rPr lang="en-US" sz="3600" b="1" spc="20" dirty="0">
                <a:latin typeface="Arial"/>
                <a:cs typeface="Arial"/>
              </a:rPr>
              <a:t>Internet of things (</a:t>
            </a:r>
            <a:r>
              <a:rPr lang="en-US" sz="3600" b="1" spc="20" dirty="0" err="1">
                <a:latin typeface="Arial"/>
                <a:cs typeface="Arial"/>
              </a:rPr>
              <a:t>IoT</a:t>
            </a:r>
            <a:r>
              <a:rPr lang="en-US" sz="3600" b="1" spc="20" dirty="0" smtClean="0">
                <a:latin typeface="Arial"/>
                <a:cs typeface="Arial"/>
              </a:rPr>
              <a:t>):</a:t>
            </a:r>
            <a:endParaRPr lang="en-US" sz="3600" b="1" spc="20" dirty="0">
              <a:latin typeface="Arial"/>
              <a:cs typeface="Arial"/>
            </a:endParaRPr>
          </a:p>
          <a:p>
            <a:pPr marL="12700" marR="243840" lvl="1" algn="just">
              <a:lnSpc>
                <a:spcPct val="114700"/>
              </a:lnSpc>
              <a:spcBef>
                <a:spcPts val="95"/>
              </a:spcBef>
            </a:pPr>
            <a:r>
              <a:rPr lang="en-US" sz="3600" spc="20" dirty="0">
                <a:latin typeface="Arial"/>
                <a:cs typeface="Arial"/>
              </a:rPr>
              <a:t>Businesses deploying </a:t>
            </a:r>
            <a:r>
              <a:rPr lang="en-US" sz="3600" spc="20" dirty="0" err="1">
                <a:latin typeface="Arial"/>
                <a:cs typeface="Arial"/>
              </a:rPr>
              <a:t>IoT</a:t>
            </a:r>
            <a:r>
              <a:rPr lang="en-US" sz="3600" spc="20" dirty="0">
                <a:latin typeface="Arial"/>
                <a:cs typeface="Arial"/>
              </a:rPr>
              <a:t> in edge computing capabilities close to devices gain the prowess to respond to new data in a matter of seconds. </a:t>
            </a:r>
            <a:endParaRPr lang="en-US" sz="3600" spc="20" dirty="0" smtClean="0">
              <a:latin typeface="Arial"/>
              <a:cs typeface="Arial"/>
            </a:endParaRPr>
          </a:p>
          <a:p>
            <a:pPr marL="12700" marR="243840" lvl="1" algn="just">
              <a:lnSpc>
                <a:spcPct val="114700"/>
              </a:lnSpc>
              <a:spcBef>
                <a:spcPts val="95"/>
              </a:spcBef>
            </a:pPr>
            <a:r>
              <a:rPr lang="en-US" sz="3600" b="1" spc="20" dirty="0" smtClean="0">
                <a:latin typeface="Arial"/>
                <a:cs typeface="Arial"/>
              </a:rPr>
              <a:t>Communication networks:</a:t>
            </a:r>
          </a:p>
          <a:p>
            <a:pPr marL="12700" marR="243840" algn="just">
              <a:lnSpc>
                <a:spcPct val="114700"/>
              </a:lnSpc>
              <a:spcBef>
                <a:spcPts val="95"/>
              </a:spcBef>
            </a:pPr>
            <a:r>
              <a:rPr lang="en-US" sz="3600" spc="20" dirty="0" smtClean="0">
                <a:latin typeface="Arial"/>
                <a:cs typeface="Arial"/>
              </a:rPr>
              <a:t>Edge </a:t>
            </a:r>
            <a:r>
              <a:rPr lang="en-US" sz="3600" spc="20" dirty="0">
                <a:latin typeface="Arial"/>
                <a:cs typeface="Arial"/>
              </a:rPr>
              <a:t>computing has the ability to unleash the full potential of 5G. It enables data localization and ultra-low latency and addresses security and privacy concerns, thereby reducing the load on networks.  </a:t>
            </a:r>
          </a:p>
          <a:p>
            <a:pPr marL="12700" marR="243840" algn="just" fontAlgn="base">
              <a:lnSpc>
                <a:spcPct val="114700"/>
              </a:lnSpc>
              <a:spcBef>
                <a:spcPts val="95"/>
              </a:spcBef>
            </a:pPr>
            <a:r>
              <a:rPr lang="en-US" sz="3600" b="1" spc="20" dirty="0" smtClean="0">
                <a:latin typeface="Arial"/>
                <a:cs typeface="Arial"/>
              </a:rPr>
              <a:t>Cloud computing:</a:t>
            </a:r>
            <a:endParaRPr lang="en-US" sz="3600" b="1" spc="20" dirty="0">
              <a:latin typeface="Arial"/>
              <a:cs typeface="Arial"/>
            </a:endParaRPr>
          </a:p>
          <a:p>
            <a:pPr marL="12700" marR="243840" algn="just" fontAlgn="base">
              <a:lnSpc>
                <a:spcPct val="114700"/>
              </a:lnSpc>
              <a:spcBef>
                <a:spcPts val="95"/>
              </a:spcBef>
            </a:pPr>
            <a:r>
              <a:rPr lang="en-US" sz="3600" spc="20" dirty="0" smtClean="0">
                <a:latin typeface="Arial"/>
                <a:cs typeface="Arial"/>
              </a:rPr>
              <a:t>A </a:t>
            </a:r>
            <a:r>
              <a:rPr lang="en-US" sz="3600" spc="20" dirty="0">
                <a:latin typeface="Arial"/>
                <a:cs typeface="Arial"/>
              </a:rPr>
              <a:t>predecessor to edge, cloud computing is a huge tool for storing and processing computer resources in a central data center. On the other hand, edge computing is a distributed model that is most likely to be used by those applications and devices that require quick responses, real-time data processing, and key insights.</a:t>
            </a:r>
          </a:p>
          <a:p>
            <a:pPr marL="12700" marR="243840" algn="just">
              <a:lnSpc>
                <a:spcPct val="114700"/>
              </a:lnSpc>
              <a:spcBef>
                <a:spcPts val="95"/>
              </a:spcBef>
            </a:pPr>
            <a:endParaRPr sz="3300" dirty="0">
              <a:latin typeface="Arial"/>
              <a:cs typeface="Arial"/>
            </a:endParaRPr>
          </a:p>
        </p:txBody>
      </p:sp>
      <p:sp>
        <p:nvSpPr>
          <p:cNvPr id="11" name="object 11"/>
          <p:cNvSpPr txBox="1">
            <a:spLocks noGrp="1"/>
          </p:cNvSpPr>
          <p:nvPr>
            <p:ph type="title"/>
          </p:nvPr>
        </p:nvSpPr>
        <p:spPr>
          <a:xfrm>
            <a:off x="809516" y="760729"/>
            <a:ext cx="5675630" cy="1019810"/>
          </a:xfrm>
          <a:prstGeom prst="rect">
            <a:avLst/>
          </a:prstGeom>
        </p:spPr>
        <p:txBody>
          <a:bodyPr vert="horz" wrap="square" lIns="0" tIns="15240" rIns="0" bIns="0" rtlCol="0">
            <a:spAutoFit/>
          </a:bodyPr>
          <a:lstStyle/>
          <a:p>
            <a:pPr marL="12700">
              <a:lnSpc>
                <a:spcPct val="100000"/>
              </a:lnSpc>
              <a:spcBef>
                <a:spcPts val="120"/>
              </a:spcBef>
            </a:pPr>
            <a:r>
              <a:rPr lang="en-US" sz="6500" spc="250" dirty="0" smtClean="0">
                <a:solidFill>
                  <a:srgbClr val="292628"/>
                </a:solidFill>
              </a:rPr>
              <a:t>Continue…</a:t>
            </a:r>
            <a:endParaRPr sz="6500" dirty="0"/>
          </a:p>
        </p:txBody>
      </p:sp>
      <p:sp>
        <p:nvSpPr>
          <p:cNvPr id="7" name="object 3"/>
          <p:cNvSpPr/>
          <p:nvPr/>
        </p:nvSpPr>
        <p:spPr>
          <a:xfrm>
            <a:off x="689600" y="4381500"/>
            <a:ext cx="134604" cy="134604"/>
          </a:xfrm>
          <a:prstGeom prst="rect">
            <a:avLst/>
          </a:prstGeom>
          <a:blipFill>
            <a:blip r:embed="rId3" cstate="print"/>
            <a:stretch>
              <a:fillRect/>
            </a:stretch>
          </a:blipFill>
        </p:spPr>
        <p:txBody>
          <a:bodyPr wrap="square" lIns="0" tIns="0" rIns="0" bIns="0" rtlCol="0"/>
          <a:lstStyle/>
          <a:p>
            <a:endParaRPr/>
          </a:p>
        </p:txBody>
      </p:sp>
      <p:sp>
        <p:nvSpPr>
          <p:cNvPr id="8" name="object 3"/>
          <p:cNvSpPr/>
          <p:nvPr/>
        </p:nvSpPr>
        <p:spPr>
          <a:xfrm>
            <a:off x="595403" y="6896100"/>
            <a:ext cx="134604" cy="134604"/>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654399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91683"/>
            <a:ext cx="18287365" cy="1781175"/>
          </a:xfrm>
          <a:custGeom>
            <a:avLst/>
            <a:gdLst/>
            <a:ahLst/>
            <a:cxnLst/>
            <a:rect l="l" t="t" r="r" b="b"/>
            <a:pathLst>
              <a:path w="18287365" h="1781175">
                <a:moveTo>
                  <a:pt x="0" y="0"/>
                </a:moveTo>
                <a:lnTo>
                  <a:pt x="18287177" y="0"/>
                </a:lnTo>
                <a:lnTo>
                  <a:pt x="18287177" y="1781174"/>
                </a:lnTo>
                <a:lnTo>
                  <a:pt x="0" y="1781174"/>
                </a:lnTo>
                <a:lnTo>
                  <a:pt x="0" y="0"/>
                </a:lnTo>
                <a:close/>
              </a:path>
            </a:pathLst>
          </a:custGeom>
          <a:solidFill>
            <a:srgbClr val="FDC112"/>
          </a:solidFill>
        </p:spPr>
        <p:txBody>
          <a:bodyPr wrap="square" lIns="0" tIns="0" rIns="0" bIns="0" rtlCol="0"/>
          <a:lstStyle/>
          <a:p>
            <a:endParaRPr/>
          </a:p>
        </p:txBody>
      </p:sp>
      <p:sp>
        <p:nvSpPr>
          <p:cNvPr id="4" name="object 4"/>
          <p:cNvSpPr/>
          <p:nvPr/>
        </p:nvSpPr>
        <p:spPr>
          <a:xfrm>
            <a:off x="10213360" y="4817209"/>
            <a:ext cx="21590" cy="38735"/>
          </a:xfrm>
          <a:custGeom>
            <a:avLst/>
            <a:gdLst/>
            <a:ahLst/>
            <a:cxnLst/>
            <a:rect l="l" t="t" r="r" b="b"/>
            <a:pathLst>
              <a:path w="21590" h="38735">
                <a:moveTo>
                  <a:pt x="21252" y="38458"/>
                </a:moveTo>
                <a:lnTo>
                  <a:pt x="0" y="38458"/>
                </a:lnTo>
                <a:lnTo>
                  <a:pt x="0" y="0"/>
                </a:lnTo>
                <a:lnTo>
                  <a:pt x="21252" y="0"/>
                </a:lnTo>
                <a:lnTo>
                  <a:pt x="21252" y="38458"/>
                </a:lnTo>
                <a:close/>
              </a:path>
            </a:pathLst>
          </a:custGeom>
          <a:solidFill>
            <a:srgbClr val="0029FF"/>
          </a:solidFill>
        </p:spPr>
        <p:txBody>
          <a:bodyPr wrap="square" lIns="0" tIns="0" rIns="0" bIns="0" rtlCol="0"/>
          <a:lstStyle/>
          <a:p>
            <a:endParaRPr/>
          </a:p>
        </p:txBody>
      </p:sp>
      <p:sp>
        <p:nvSpPr>
          <p:cNvPr id="9" name="object 9"/>
          <p:cNvSpPr txBox="1"/>
          <p:nvPr/>
        </p:nvSpPr>
        <p:spPr>
          <a:xfrm>
            <a:off x="0" y="2180478"/>
            <a:ext cx="10896600" cy="4072782"/>
          </a:xfrm>
          <a:prstGeom prst="rect">
            <a:avLst/>
          </a:prstGeom>
        </p:spPr>
        <p:txBody>
          <a:bodyPr vert="horz" wrap="square" lIns="0" tIns="12065" rIns="0" bIns="0" rtlCol="0">
            <a:spAutoFit/>
          </a:bodyPr>
          <a:lstStyle/>
          <a:p>
            <a:pPr marL="12700" marR="243840" algn="just">
              <a:lnSpc>
                <a:spcPct val="114700"/>
              </a:lnSpc>
              <a:spcBef>
                <a:spcPts val="95"/>
              </a:spcBef>
            </a:pPr>
            <a:r>
              <a:rPr lang="en-US" sz="3200" b="1" dirty="0" smtClean="0"/>
              <a:t>Low Latency:</a:t>
            </a:r>
            <a:r>
              <a:rPr lang="en-US" sz="2800" b="1" dirty="0" smtClean="0"/>
              <a:t> </a:t>
            </a:r>
          </a:p>
          <a:p>
            <a:pPr marL="469900" marR="243840" indent="-457200" algn="just">
              <a:lnSpc>
                <a:spcPct val="114700"/>
              </a:lnSpc>
              <a:spcBef>
                <a:spcPts val="95"/>
              </a:spcBef>
              <a:buFont typeface="Arial" panose="020B0604020202020204" pitchFamily="34" charset="0"/>
              <a:buChar char="•"/>
            </a:pPr>
            <a:r>
              <a:rPr lang="en-US" sz="2800" b="1" dirty="0" smtClean="0"/>
              <a:t>	A computer </a:t>
            </a:r>
            <a:r>
              <a:rPr lang="en-US" sz="2800" b="1" dirty="0"/>
              <a:t>network that is optimized to process a very </a:t>
            </a:r>
            <a:r>
              <a:rPr lang="en-US" sz="2800" b="1" dirty="0" smtClean="0"/>
              <a:t>high volume </a:t>
            </a:r>
            <a:r>
              <a:rPr lang="en-US" sz="2800" b="1" dirty="0"/>
              <a:t>of data messages with minimal delay (latency</a:t>
            </a:r>
            <a:r>
              <a:rPr lang="en-US" sz="2800" b="1" dirty="0" smtClean="0"/>
              <a:t>)</a:t>
            </a:r>
            <a:r>
              <a:rPr lang="en-US" sz="2800" dirty="0" smtClean="0"/>
              <a:t>.These </a:t>
            </a:r>
            <a:r>
              <a:rPr lang="en-US" sz="2800" dirty="0"/>
              <a:t>networks are designed to support operations that require near real-time access to rapidly changing </a:t>
            </a:r>
            <a:r>
              <a:rPr lang="en-US" sz="2800" dirty="0" smtClean="0"/>
              <a:t>data. 	OR </a:t>
            </a:r>
            <a:endParaRPr lang="en-US" sz="2800" dirty="0"/>
          </a:p>
          <a:p>
            <a:pPr marL="469900" marR="243840" indent="-457200" algn="just">
              <a:lnSpc>
                <a:spcPct val="114700"/>
              </a:lnSpc>
              <a:spcBef>
                <a:spcPts val="95"/>
              </a:spcBef>
              <a:buFont typeface="Arial" panose="020B0604020202020204" pitchFamily="34" charset="0"/>
              <a:buChar char="•"/>
            </a:pPr>
            <a:r>
              <a:rPr lang="en-US" sz="2800" dirty="0" smtClean="0"/>
              <a:t>	The </a:t>
            </a:r>
            <a:r>
              <a:rPr lang="en-US" sz="2800" dirty="0"/>
              <a:t>time that elapses in the communication between the client initiating the communication and the time it takes to receive the response.</a:t>
            </a:r>
            <a:endParaRPr sz="2800" dirty="0">
              <a:latin typeface="Arial"/>
              <a:cs typeface="Arial"/>
            </a:endParaRPr>
          </a:p>
        </p:txBody>
      </p:sp>
      <p:sp>
        <p:nvSpPr>
          <p:cNvPr id="11" name="object 11"/>
          <p:cNvSpPr txBox="1">
            <a:spLocks noGrp="1"/>
          </p:cNvSpPr>
          <p:nvPr>
            <p:ph type="title"/>
          </p:nvPr>
        </p:nvSpPr>
        <p:spPr>
          <a:xfrm>
            <a:off x="809516" y="760729"/>
            <a:ext cx="17478484" cy="1019810"/>
          </a:xfrm>
          <a:prstGeom prst="rect">
            <a:avLst/>
          </a:prstGeom>
        </p:spPr>
        <p:txBody>
          <a:bodyPr vert="horz" wrap="square" lIns="0" tIns="15240" rIns="0" bIns="0" rtlCol="0">
            <a:spAutoFit/>
          </a:bodyPr>
          <a:lstStyle/>
          <a:p>
            <a:pPr marL="12700">
              <a:lnSpc>
                <a:spcPct val="100000"/>
              </a:lnSpc>
              <a:spcBef>
                <a:spcPts val="120"/>
              </a:spcBef>
            </a:pPr>
            <a:r>
              <a:rPr lang="en-US" sz="6500" spc="250" dirty="0" smtClean="0">
                <a:solidFill>
                  <a:srgbClr val="292628"/>
                </a:solidFill>
              </a:rPr>
              <a:t>Edge Computing </a:t>
            </a:r>
            <a:r>
              <a:rPr lang="en-US" sz="6500" spc="250" dirty="0" err="1" smtClean="0">
                <a:solidFill>
                  <a:srgbClr val="292628"/>
                </a:solidFill>
              </a:rPr>
              <a:t>Vs</a:t>
            </a:r>
            <a:r>
              <a:rPr lang="en-US" sz="6500" spc="250" dirty="0" smtClean="0">
                <a:solidFill>
                  <a:srgbClr val="292628"/>
                </a:solidFill>
              </a:rPr>
              <a:t> Cloud Computing</a:t>
            </a:r>
            <a:endParaRPr sz="6500" dirty="0"/>
          </a:p>
        </p:txBody>
      </p:sp>
      <p:pic>
        <p:nvPicPr>
          <p:cNvPr id="13" name="Picture 12"/>
          <p:cNvPicPr/>
          <p:nvPr/>
        </p:nvPicPr>
        <p:blipFill>
          <a:blip r:embed="rId3"/>
          <a:stretch>
            <a:fillRect/>
          </a:stretch>
        </p:blipFill>
        <p:spPr>
          <a:xfrm>
            <a:off x="12344400" y="2453758"/>
            <a:ext cx="5763491" cy="4366142"/>
          </a:xfrm>
          <a:prstGeom prst="rect">
            <a:avLst/>
          </a:prstGeom>
        </p:spPr>
      </p:pic>
      <p:sp>
        <p:nvSpPr>
          <p:cNvPr id="5" name="Rectangle 4"/>
          <p:cNvSpPr/>
          <p:nvPr/>
        </p:nvSpPr>
        <p:spPr>
          <a:xfrm>
            <a:off x="0" y="6323620"/>
            <a:ext cx="9296400" cy="1662506"/>
          </a:xfrm>
          <a:prstGeom prst="rect">
            <a:avLst/>
          </a:prstGeom>
        </p:spPr>
        <p:txBody>
          <a:bodyPr wrap="square">
            <a:spAutoFit/>
          </a:bodyPr>
          <a:lstStyle/>
          <a:p>
            <a:pPr marL="12700" marR="243840" algn="just">
              <a:lnSpc>
                <a:spcPct val="114700"/>
              </a:lnSpc>
              <a:spcBef>
                <a:spcPts val="95"/>
              </a:spcBef>
            </a:pPr>
            <a:r>
              <a:rPr lang="en-US" sz="3200" b="1" dirty="0"/>
              <a:t>Reduce Backhaul:</a:t>
            </a:r>
          </a:p>
          <a:p>
            <a:pPr marL="469900" marR="243840" indent="-457200" algn="just">
              <a:lnSpc>
                <a:spcPct val="114700"/>
              </a:lnSpc>
              <a:spcBef>
                <a:spcPts val="95"/>
              </a:spcBef>
              <a:buFont typeface="Arial" panose="020B0604020202020204" pitchFamily="34" charset="0"/>
              <a:buChar char="•"/>
            </a:pPr>
            <a:r>
              <a:rPr lang="en-US" sz="2800" dirty="0" smtClean="0"/>
              <a:t>	Low</a:t>
            </a:r>
            <a:r>
              <a:rPr lang="en-US" sz="2800" dirty="0"/>
              <a:t>: Data is processed locally at the edge node, reducing backhaul costs.</a:t>
            </a:r>
          </a:p>
        </p:txBody>
      </p:sp>
      <p:sp>
        <p:nvSpPr>
          <p:cNvPr id="6" name="Rectangle 5"/>
          <p:cNvSpPr/>
          <p:nvPr/>
        </p:nvSpPr>
        <p:spPr>
          <a:xfrm>
            <a:off x="0" y="8343900"/>
            <a:ext cx="10744199" cy="1877437"/>
          </a:xfrm>
          <a:prstGeom prst="rect">
            <a:avLst/>
          </a:prstGeom>
        </p:spPr>
        <p:txBody>
          <a:bodyPr wrap="square">
            <a:spAutoFit/>
          </a:bodyPr>
          <a:lstStyle/>
          <a:p>
            <a:r>
              <a:rPr lang="en-US" sz="3200" b="1" dirty="0" smtClean="0"/>
              <a:t>Data Localisation:</a:t>
            </a:r>
            <a:endParaRPr lang="en-US" sz="3200" b="1" dirty="0"/>
          </a:p>
          <a:p>
            <a:pPr marL="457200" indent="-457200">
              <a:buFont typeface="Arial" panose="020B0604020202020204" pitchFamily="34" charset="0"/>
              <a:buChar char="•"/>
            </a:pPr>
            <a:r>
              <a:rPr lang="en-US" sz="2800" dirty="0" smtClean="0"/>
              <a:t>	emerging </a:t>
            </a:r>
            <a:r>
              <a:rPr lang="en-US" sz="2800" dirty="0"/>
              <a:t>paradigm where data is processed near the edge of the </a:t>
            </a:r>
            <a:r>
              <a:rPr lang="en-US" sz="2800" dirty="0" smtClean="0"/>
              <a:t>network.		Or</a:t>
            </a:r>
            <a:endParaRPr lang="en-US" sz="2800" dirty="0"/>
          </a:p>
          <a:p>
            <a:pPr marL="457200" indent="-457200">
              <a:buFont typeface="Arial" panose="020B0604020202020204" pitchFamily="34" charset="0"/>
              <a:buChar char="•"/>
            </a:pPr>
            <a:r>
              <a:rPr lang="en-US" sz="2800" dirty="0"/>
              <a:t>data is produced at a client endpoint</a:t>
            </a:r>
          </a:p>
        </p:txBody>
      </p:sp>
    </p:spTree>
    <p:extLst>
      <p:ext uri="{BB962C8B-B14F-4D97-AF65-F5344CB8AC3E}">
        <p14:creationId xmlns:p14="http://schemas.microsoft.com/office/powerpoint/2010/main" val="11494357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91683"/>
            <a:ext cx="18287365" cy="1781175"/>
          </a:xfrm>
          <a:custGeom>
            <a:avLst/>
            <a:gdLst/>
            <a:ahLst/>
            <a:cxnLst/>
            <a:rect l="l" t="t" r="r" b="b"/>
            <a:pathLst>
              <a:path w="18287365" h="1781175">
                <a:moveTo>
                  <a:pt x="0" y="0"/>
                </a:moveTo>
                <a:lnTo>
                  <a:pt x="18287177" y="0"/>
                </a:lnTo>
                <a:lnTo>
                  <a:pt x="18287177" y="1781174"/>
                </a:lnTo>
                <a:lnTo>
                  <a:pt x="0" y="1781174"/>
                </a:lnTo>
                <a:lnTo>
                  <a:pt x="0" y="0"/>
                </a:lnTo>
                <a:close/>
              </a:path>
            </a:pathLst>
          </a:custGeom>
          <a:solidFill>
            <a:srgbClr val="FDC112"/>
          </a:solidFill>
        </p:spPr>
        <p:txBody>
          <a:bodyPr wrap="square" lIns="0" tIns="0" rIns="0" bIns="0" rtlCol="0"/>
          <a:lstStyle/>
          <a:p>
            <a:endParaRPr/>
          </a:p>
        </p:txBody>
      </p:sp>
      <p:sp>
        <p:nvSpPr>
          <p:cNvPr id="4" name="object 4"/>
          <p:cNvSpPr/>
          <p:nvPr/>
        </p:nvSpPr>
        <p:spPr>
          <a:xfrm>
            <a:off x="10213360" y="4817209"/>
            <a:ext cx="21590" cy="38735"/>
          </a:xfrm>
          <a:custGeom>
            <a:avLst/>
            <a:gdLst/>
            <a:ahLst/>
            <a:cxnLst/>
            <a:rect l="l" t="t" r="r" b="b"/>
            <a:pathLst>
              <a:path w="21590" h="38735">
                <a:moveTo>
                  <a:pt x="21252" y="38458"/>
                </a:moveTo>
                <a:lnTo>
                  <a:pt x="0" y="38458"/>
                </a:lnTo>
                <a:lnTo>
                  <a:pt x="0" y="0"/>
                </a:lnTo>
                <a:lnTo>
                  <a:pt x="21252" y="0"/>
                </a:lnTo>
                <a:lnTo>
                  <a:pt x="21252" y="38458"/>
                </a:lnTo>
                <a:close/>
              </a:path>
            </a:pathLst>
          </a:custGeom>
          <a:solidFill>
            <a:srgbClr val="0029FF"/>
          </a:solidFill>
        </p:spPr>
        <p:txBody>
          <a:bodyPr wrap="square" lIns="0" tIns="0" rIns="0" bIns="0" rtlCol="0"/>
          <a:lstStyle/>
          <a:p>
            <a:endParaRPr/>
          </a:p>
        </p:txBody>
      </p:sp>
      <p:sp>
        <p:nvSpPr>
          <p:cNvPr id="9" name="object 9"/>
          <p:cNvSpPr txBox="1"/>
          <p:nvPr/>
        </p:nvSpPr>
        <p:spPr>
          <a:xfrm>
            <a:off x="0" y="2180478"/>
            <a:ext cx="10896600" cy="1582356"/>
          </a:xfrm>
          <a:prstGeom prst="rect">
            <a:avLst/>
          </a:prstGeom>
        </p:spPr>
        <p:txBody>
          <a:bodyPr vert="horz" wrap="square" lIns="0" tIns="12065" rIns="0" bIns="0" rtlCol="0">
            <a:spAutoFit/>
          </a:bodyPr>
          <a:lstStyle/>
          <a:p>
            <a:pPr marL="12700" marR="243840" algn="just">
              <a:lnSpc>
                <a:spcPct val="114700"/>
              </a:lnSpc>
              <a:spcBef>
                <a:spcPts val="95"/>
              </a:spcBef>
            </a:pPr>
            <a:r>
              <a:rPr lang="en-US" sz="3200" b="1" dirty="0" smtClean="0"/>
              <a:t>Scalability:</a:t>
            </a:r>
            <a:r>
              <a:rPr lang="en-US" sz="2800" b="1" dirty="0" smtClean="0"/>
              <a:t> </a:t>
            </a:r>
          </a:p>
          <a:p>
            <a:pPr marL="469900" marR="243840" indent="-457200" algn="just">
              <a:lnSpc>
                <a:spcPct val="114700"/>
              </a:lnSpc>
              <a:spcBef>
                <a:spcPts val="95"/>
              </a:spcBef>
              <a:buFont typeface="Arial" panose="020B0604020202020204" pitchFamily="34" charset="0"/>
              <a:buChar char="•"/>
            </a:pPr>
            <a:r>
              <a:rPr lang="en-US" sz="2800" dirty="0"/>
              <a:t>T</a:t>
            </a:r>
            <a:r>
              <a:rPr lang="en-US" sz="2800" dirty="0" smtClean="0"/>
              <a:t>he </a:t>
            </a:r>
            <a:r>
              <a:rPr lang="en-US" sz="2800" dirty="0"/>
              <a:t>ability to increase or decrease IT resources as needed to meet changing demand.</a:t>
            </a:r>
            <a:endParaRPr lang="en-US" sz="2800" dirty="0" smtClean="0"/>
          </a:p>
        </p:txBody>
      </p:sp>
      <p:sp>
        <p:nvSpPr>
          <p:cNvPr id="11" name="object 11"/>
          <p:cNvSpPr txBox="1">
            <a:spLocks noGrp="1"/>
          </p:cNvSpPr>
          <p:nvPr>
            <p:ph type="title"/>
          </p:nvPr>
        </p:nvSpPr>
        <p:spPr>
          <a:xfrm>
            <a:off x="809516" y="760729"/>
            <a:ext cx="17478484" cy="1019810"/>
          </a:xfrm>
          <a:prstGeom prst="rect">
            <a:avLst/>
          </a:prstGeom>
        </p:spPr>
        <p:txBody>
          <a:bodyPr vert="horz" wrap="square" lIns="0" tIns="15240" rIns="0" bIns="0" rtlCol="0">
            <a:spAutoFit/>
          </a:bodyPr>
          <a:lstStyle/>
          <a:p>
            <a:pPr marL="12700">
              <a:lnSpc>
                <a:spcPct val="100000"/>
              </a:lnSpc>
              <a:spcBef>
                <a:spcPts val="120"/>
              </a:spcBef>
            </a:pPr>
            <a:r>
              <a:rPr lang="en-US" sz="6500" spc="250" dirty="0" smtClean="0">
                <a:solidFill>
                  <a:srgbClr val="292628"/>
                </a:solidFill>
              </a:rPr>
              <a:t>Edge Computing </a:t>
            </a:r>
            <a:r>
              <a:rPr lang="en-US" sz="6500" spc="250" dirty="0" err="1" smtClean="0">
                <a:solidFill>
                  <a:srgbClr val="292628"/>
                </a:solidFill>
              </a:rPr>
              <a:t>Vs</a:t>
            </a:r>
            <a:r>
              <a:rPr lang="en-US" sz="6500" spc="250" dirty="0" smtClean="0">
                <a:solidFill>
                  <a:srgbClr val="292628"/>
                </a:solidFill>
              </a:rPr>
              <a:t> Cloud Computing</a:t>
            </a:r>
            <a:endParaRPr sz="6500" dirty="0"/>
          </a:p>
        </p:txBody>
      </p:sp>
      <p:pic>
        <p:nvPicPr>
          <p:cNvPr id="13" name="Picture 12"/>
          <p:cNvPicPr/>
          <p:nvPr/>
        </p:nvPicPr>
        <p:blipFill>
          <a:blip r:embed="rId3"/>
          <a:stretch>
            <a:fillRect/>
          </a:stretch>
        </p:blipFill>
        <p:spPr>
          <a:xfrm>
            <a:off x="12344400" y="2453758"/>
            <a:ext cx="5763491" cy="4366142"/>
          </a:xfrm>
          <a:prstGeom prst="rect">
            <a:avLst/>
          </a:prstGeom>
        </p:spPr>
      </p:pic>
      <p:sp>
        <p:nvSpPr>
          <p:cNvPr id="7" name="Rectangle 6"/>
          <p:cNvSpPr/>
          <p:nvPr/>
        </p:nvSpPr>
        <p:spPr>
          <a:xfrm>
            <a:off x="14634" y="4355544"/>
            <a:ext cx="10729565" cy="2592505"/>
          </a:xfrm>
          <a:prstGeom prst="rect">
            <a:avLst/>
          </a:prstGeom>
        </p:spPr>
        <p:txBody>
          <a:bodyPr wrap="square">
            <a:spAutoFit/>
          </a:bodyPr>
          <a:lstStyle/>
          <a:p>
            <a:r>
              <a:rPr lang="en-US" sz="3200" b="1" dirty="0"/>
              <a:t>Mobility :</a:t>
            </a:r>
            <a:r>
              <a:rPr lang="en-US" b="1" dirty="0" smtClean="0">
                <a:solidFill>
                  <a:srgbClr val="202124"/>
                </a:solidFill>
                <a:latin typeface="system-ui"/>
              </a:rPr>
              <a:t>	</a:t>
            </a:r>
          </a:p>
          <a:p>
            <a:pPr marL="469900" marR="243840" indent="-457200" algn="just">
              <a:lnSpc>
                <a:spcPct val="114700"/>
              </a:lnSpc>
              <a:spcBef>
                <a:spcPts val="95"/>
              </a:spcBef>
              <a:buFont typeface="Arial" panose="020B0604020202020204" pitchFamily="34" charset="0"/>
              <a:buChar char="•"/>
            </a:pPr>
            <a:r>
              <a:rPr lang="en-US" sz="2800" dirty="0"/>
              <a:t>balancing resources and costs between private and public cloud services, as well as the flexibility to adapt quickly to changes in markets, technologies or the business itself</a:t>
            </a:r>
            <a:r>
              <a:rPr lang="en-US" sz="2800" dirty="0" smtClean="0"/>
              <a:t>.</a:t>
            </a:r>
          </a:p>
          <a:p>
            <a:pPr marL="469900" marR="243840" indent="-457200" algn="just">
              <a:lnSpc>
                <a:spcPct val="114700"/>
              </a:lnSpc>
              <a:spcBef>
                <a:spcPts val="95"/>
              </a:spcBef>
              <a:buFont typeface="Arial" panose="020B0604020202020204" pitchFamily="34" charset="0"/>
              <a:buChar char="•"/>
            </a:pPr>
            <a:endParaRPr lang="en-US" sz="2800" dirty="0"/>
          </a:p>
        </p:txBody>
      </p:sp>
      <p:sp>
        <p:nvSpPr>
          <p:cNvPr id="8" name="Rectangle 7"/>
          <p:cNvSpPr/>
          <p:nvPr/>
        </p:nvSpPr>
        <p:spPr>
          <a:xfrm>
            <a:off x="14634" y="6415065"/>
            <a:ext cx="10424766" cy="1585562"/>
          </a:xfrm>
          <a:prstGeom prst="rect">
            <a:avLst/>
          </a:prstGeom>
        </p:spPr>
        <p:txBody>
          <a:bodyPr wrap="square">
            <a:spAutoFit/>
          </a:bodyPr>
          <a:lstStyle/>
          <a:p>
            <a:endParaRPr lang="en-US" sz="3200" b="1" dirty="0" smtClean="0"/>
          </a:p>
          <a:p>
            <a:r>
              <a:rPr lang="en-US" sz="3200" b="1" dirty="0" smtClean="0"/>
              <a:t>Light Devices </a:t>
            </a:r>
            <a:r>
              <a:rPr lang="en-US" sz="3200" b="1" dirty="0"/>
              <a:t>:</a:t>
            </a:r>
            <a:r>
              <a:rPr lang="en-US" b="1" dirty="0">
                <a:solidFill>
                  <a:srgbClr val="202124"/>
                </a:solidFill>
                <a:latin typeface="system-ui"/>
              </a:rPr>
              <a:t>	</a:t>
            </a:r>
          </a:p>
          <a:p>
            <a:pPr marL="469900" marR="243840" indent="-457200" algn="just">
              <a:lnSpc>
                <a:spcPct val="114700"/>
              </a:lnSpc>
              <a:spcBef>
                <a:spcPts val="95"/>
              </a:spcBef>
              <a:buFont typeface="Arial" panose="020B0604020202020204" pitchFamily="34" charset="0"/>
              <a:buChar char="•"/>
            </a:pPr>
            <a:r>
              <a:rPr lang="en-US" sz="2800" dirty="0"/>
              <a:t> street lamp monitoring.</a:t>
            </a:r>
          </a:p>
        </p:txBody>
      </p:sp>
    </p:spTree>
    <p:extLst>
      <p:ext uri="{BB962C8B-B14F-4D97-AF65-F5344CB8AC3E}">
        <p14:creationId xmlns:p14="http://schemas.microsoft.com/office/powerpoint/2010/main" val="27944466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91683"/>
            <a:ext cx="18287365" cy="1781175"/>
          </a:xfrm>
          <a:custGeom>
            <a:avLst/>
            <a:gdLst/>
            <a:ahLst/>
            <a:cxnLst/>
            <a:rect l="l" t="t" r="r" b="b"/>
            <a:pathLst>
              <a:path w="18287365" h="1781175">
                <a:moveTo>
                  <a:pt x="0" y="0"/>
                </a:moveTo>
                <a:lnTo>
                  <a:pt x="18287177" y="0"/>
                </a:lnTo>
                <a:lnTo>
                  <a:pt x="18287177" y="1781174"/>
                </a:lnTo>
                <a:lnTo>
                  <a:pt x="0" y="1781174"/>
                </a:lnTo>
                <a:lnTo>
                  <a:pt x="0" y="0"/>
                </a:lnTo>
                <a:close/>
              </a:path>
            </a:pathLst>
          </a:custGeom>
          <a:solidFill>
            <a:srgbClr val="FDC112"/>
          </a:solidFill>
        </p:spPr>
        <p:txBody>
          <a:bodyPr wrap="square" lIns="0" tIns="0" rIns="0" bIns="0" rtlCol="0"/>
          <a:lstStyle/>
          <a:p>
            <a:endParaRPr/>
          </a:p>
        </p:txBody>
      </p:sp>
      <p:sp>
        <p:nvSpPr>
          <p:cNvPr id="4" name="object 4"/>
          <p:cNvSpPr/>
          <p:nvPr/>
        </p:nvSpPr>
        <p:spPr>
          <a:xfrm>
            <a:off x="10213360" y="4817209"/>
            <a:ext cx="21590" cy="38735"/>
          </a:xfrm>
          <a:custGeom>
            <a:avLst/>
            <a:gdLst/>
            <a:ahLst/>
            <a:cxnLst/>
            <a:rect l="l" t="t" r="r" b="b"/>
            <a:pathLst>
              <a:path w="21590" h="38735">
                <a:moveTo>
                  <a:pt x="21252" y="38458"/>
                </a:moveTo>
                <a:lnTo>
                  <a:pt x="0" y="38458"/>
                </a:lnTo>
                <a:lnTo>
                  <a:pt x="0" y="0"/>
                </a:lnTo>
                <a:lnTo>
                  <a:pt x="21252" y="0"/>
                </a:lnTo>
                <a:lnTo>
                  <a:pt x="21252" y="38458"/>
                </a:lnTo>
                <a:close/>
              </a:path>
            </a:pathLst>
          </a:custGeom>
          <a:solidFill>
            <a:srgbClr val="0029FF"/>
          </a:solidFill>
        </p:spPr>
        <p:txBody>
          <a:bodyPr wrap="square" lIns="0" tIns="0" rIns="0" bIns="0" rtlCol="0"/>
          <a:lstStyle/>
          <a:p>
            <a:endParaRPr/>
          </a:p>
        </p:txBody>
      </p:sp>
      <p:sp>
        <p:nvSpPr>
          <p:cNvPr id="9" name="object 9"/>
          <p:cNvSpPr txBox="1"/>
          <p:nvPr/>
        </p:nvSpPr>
        <p:spPr>
          <a:xfrm>
            <a:off x="0" y="2180478"/>
            <a:ext cx="10896600" cy="1582356"/>
          </a:xfrm>
          <a:prstGeom prst="rect">
            <a:avLst/>
          </a:prstGeom>
        </p:spPr>
        <p:txBody>
          <a:bodyPr vert="horz" wrap="square" lIns="0" tIns="12065" rIns="0" bIns="0" rtlCol="0">
            <a:spAutoFit/>
          </a:bodyPr>
          <a:lstStyle/>
          <a:p>
            <a:pPr marL="12700" marR="243840" algn="just">
              <a:lnSpc>
                <a:spcPct val="114700"/>
              </a:lnSpc>
              <a:spcBef>
                <a:spcPts val="95"/>
              </a:spcBef>
            </a:pPr>
            <a:r>
              <a:rPr lang="en-US" sz="3200" b="1" dirty="0" smtClean="0"/>
              <a:t>Edge Computing?:</a:t>
            </a:r>
            <a:r>
              <a:rPr lang="en-US" sz="2800" b="1" dirty="0" smtClean="0"/>
              <a:t> </a:t>
            </a:r>
          </a:p>
          <a:p>
            <a:pPr marL="469900" marR="243840" indent="-457200" algn="just">
              <a:lnSpc>
                <a:spcPct val="114700"/>
              </a:lnSpc>
              <a:spcBef>
                <a:spcPts val="95"/>
              </a:spcBef>
              <a:buFont typeface="Arial" panose="020B0604020202020204" pitchFamily="34" charset="0"/>
              <a:buChar char="•"/>
            </a:pPr>
            <a:r>
              <a:rPr lang="en-US" sz="2800" dirty="0"/>
              <a:t>No, because Edge computing is used to process information that is </a:t>
            </a:r>
            <a:r>
              <a:rPr lang="en-US" sz="2800" dirty="0" smtClean="0"/>
              <a:t>time-sensitive.</a:t>
            </a:r>
          </a:p>
        </p:txBody>
      </p:sp>
      <p:sp>
        <p:nvSpPr>
          <p:cNvPr id="11" name="object 11"/>
          <p:cNvSpPr txBox="1">
            <a:spLocks noGrp="1"/>
          </p:cNvSpPr>
          <p:nvPr>
            <p:ph type="title"/>
          </p:nvPr>
        </p:nvSpPr>
        <p:spPr>
          <a:xfrm>
            <a:off x="809516" y="760729"/>
            <a:ext cx="17478484" cy="1031051"/>
          </a:xfrm>
          <a:prstGeom prst="rect">
            <a:avLst/>
          </a:prstGeom>
        </p:spPr>
        <p:txBody>
          <a:bodyPr vert="horz" wrap="square" lIns="0" tIns="15240" rIns="0" bIns="0" rtlCol="0">
            <a:spAutoFit/>
          </a:bodyPr>
          <a:lstStyle/>
          <a:p>
            <a:r>
              <a:rPr lang="en-US" sz="6600" dirty="0" smtClean="0"/>
              <a:t>Are </a:t>
            </a:r>
            <a:r>
              <a:rPr lang="en-US" sz="6500" spc="250" dirty="0" smtClean="0">
                <a:solidFill>
                  <a:srgbClr val="292628"/>
                </a:solidFill>
              </a:rPr>
              <a:t>Edge</a:t>
            </a:r>
            <a:r>
              <a:rPr lang="en-US" sz="6600" dirty="0" smtClean="0"/>
              <a:t> Computing &amp; Cloud Similar?</a:t>
            </a:r>
            <a:endParaRPr lang="en-US" sz="6600" dirty="0"/>
          </a:p>
        </p:txBody>
      </p:sp>
      <p:sp>
        <p:nvSpPr>
          <p:cNvPr id="7" name="Rectangle 6"/>
          <p:cNvSpPr/>
          <p:nvPr/>
        </p:nvSpPr>
        <p:spPr>
          <a:xfrm>
            <a:off x="14634" y="4355544"/>
            <a:ext cx="10729565" cy="1601464"/>
          </a:xfrm>
          <a:prstGeom prst="rect">
            <a:avLst/>
          </a:prstGeom>
        </p:spPr>
        <p:txBody>
          <a:bodyPr wrap="square">
            <a:spAutoFit/>
          </a:bodyPr>
          <a:lstStyle/>
          <a:p>
            <a:r>
              <a:rPr lang="en-US" sz="3200" b="1" dirty="0" smtClean="0"/>
              <a:t>Cloud Computing?:</a:t>
            </a:r>
            <a:r>
              <a:rPr lang="en-US" b="1" dirty="0" smtClean="0">
                <a:solidFill>
                  <a:srgbClr val="202124"/>
                </a:solidFill>
                <a:latin typeface="system-ui"/>
              </a:rPr>
              <a:t>	</a:t>
            </a:r>
          </a:p>
          <a:p>
            <a:pPr marL="469900" marR="243840" indent="-457200" algn="just">
              <a:lnSpc>
                <a:spcPct val="114700"/>
              </a:lnSpc>
              <a:spcBef>
                <a:spcPts val="95"/>
              </a:spcBef>
              <a:buFont typeface="Arial" panose="020B0604020202020204" pitchFamily="34" charset="0"/>
              <a:buChar char="•"/>
            </a:pPr>
            <a:r>
              <a:rPr lang="en-US" sz="2800" dirty="0"/>
              <a:t>C</a:t>
            </a:r>
            <a:r>
              <a:rPr lang="en-US" sz="2800" dirty="0" smtClean="0"/>
              <a:t>loud </a:t>
            </a:r>
            <a:r>
              <a:rPr lang="en-US" sz="2800" dirty="0"/>
              <a:t>C</a:t>
            </a:r>
            <a:r>
              <a:rPr lang="en-US" sz="2800" dirty="0" smtClean="0"/>
              <a:t>omputing </a:t>
            </a:r>
            <a:r>
              <a:rPr lang="en-US" sz="2800" dirty="0"/>
              <a:t>is used to process data that is not time-sensitive. </a:t>
            </a:r>
          </a:p>
          <a:p>
            <a:pPr marL="469900" marR="243840" indent="-457200" algn="just">
              <a:lnSpc>
                <a:spcPct val="114700"/>
              </a:lnSpc>
              <a:spcBef>
                <a:spcPts val="95"/>
              </a:spcBef>
              <a:buFont typeface="Arial" panose="020B0604020202020204" pitchFamily="34" charset="0"/>
              <a:buChar char="•"/>
            </a:pPr>
            <a:endParaRPr lang="en-US" sz="2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75238" y="1578250"/>
            <a:ext cx="3505200" cy="3578026"/>
          </a:xfrm>
          <a:prstGeom prst="rect">
            <a:avLst/>
          </a:prstGeom>
        </p:spPr>
      </p:pic>
      <p:pic>
        <p:nvPicPr>
          <p:cNvPr id="14" name="Picture 13"/>
          <p:cNvPicPr/>
          <p:nvPr/>
        </p:nvPicPr>
        <p:blipFill>
          <a:blip r:embed="rId4"/>
          <a:stretch>
            <a:fillRect/>
          </a:stretch>
        </p:blipFill>
        <p:spPr>
          <a:xfrm>
            <a:off x="14634" y="5448301"/>
            <a:ext cx="18265803" cy="4936546"/>
          </a:xfrm>
          <a:prstGeom prst="rect">
            <a:avLst/>
          </a:prstGeom>
        </p:spPr>
      </p:pic>
    </p:spTree>
    <p:extLst>
      <p:ext uri="{BB962C8B-B14F-4D97-AF65-F5344CB8AC3E}">
        <p14:creationId xmlns:p14="http://schemas.microsoft.com/office/powerpoint/2010/main" val="185262274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BCB255F1-4ADC-42CE-AFFD-98009A6D8C37"/>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LAYERS_CUSTOMIZATION" val="UEsDBBQAAgAIAG8CZ0Z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G8CZ0Z7BdOSwAEAANoDAAAPAAAAAAAAAAEAAAAAAAAAAABub25lL3BsYXllci54bWxQSwUGAAAAAAEAAQA9AAAA7QEAAAAA"/>
  <p:tag name="ISPRING_PRESENTATION_TITLE" val="9416027"/>
  <p:tag name="ISPRING_RESOURCE_PATHS_HASH_PRESENTER" val="44154efe11b0ddbac718627c478f92929a1114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runcatedFinal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1787</TotalTime>
  <Words>596</Words>
  <Application>Microsoft Office PowerPoint</Application>
  <PresentationFormat>Custom</PresentationFormat>
  <Paragraphs>146</Paragraphs>
  <Slides>21</Slides>
  <Notes>20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Calibri</vt:lpstr>
      <vt:lpstr>Calibri Light</vt:lpstr>
      <vt:lpstr>Noto Sans</vt:lpstr>
      <vt:lpstr>system-ui</vt:lpstr>
      <vt:lpstr>Office Theme</vt:lpstr>
      <vt:lpstr>TruncatedFinalSlide</vt:lpstr>
      <vt:lpstr>PowerPoint Presentation</vt:lpstr>
      <vt:lpstr>TODAY'S DISCUSSION</vt:lpstr>
      <vt:lpstr>Introduction</vt:lpstr>
      <vt:lpstr>In Brief</vt:lpstr>
      <vt:lpstr>Basic Components of Edge Computing</vt:lpstr>
      <vt:lpstr>Continue…</vt:lpstr>
      <vt:lpstr>Edge Computing Vs Cloud Computing</vt:lpstr>
      <vt:lpstr>Edge Computing Vs Cloud Computing</vt:lpstr>
      <vt:lpstr>Are Edge Computing &amp; Cloud Similar?</vt:lpstr>
      <vt:lpstr>Applications of Edge Computing </vt:lpstr>
      <vt:lpstr>Client Side Vs Server Side </vt:lpstr>
      <vt:lpstr>Benefits &amp; Future Of Edge Computing</vt:lpstr>
      <vt:lpstr>What is Edge AI &amp; Benefit of Edge AI? </vt:lpstr>
      <vt:lpstr>What is REACT? </vt:lpstr>
      <vt:lpstr>Features of REACT? </vt:lpstr>
      <vt:lpstr>Features of REACT? </vt:lpstr>
      <vt:lpstr> Components of REACT?</vt:lpstr>
      <vt:lpstr>What is NEXT.JS?</vt:lpstr>
      <vt:lpstr>Features of NEXT.JS?</vt:lpstr>
      <vt:lpstr>PowerPoint Presentation</vt:lpstr>
      <vt:lpstr>Any Query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9416027</dc:title>
  <dc:creator>Syed Arshad Ali Bacha ComRades</dc:creator>
  <cp:lastModifiedBy>Microsoft account</cp:lastModifiedBy>
  <cp:revision>117</cp:revision>
  <dcterms:created xsi:type="dcterms:W3CDTF">2020-03-20T05:22:08Z</dcterms:created>
  <dcterms:modified xsi:type="dcterms:W3CDTF">2023-01-30T16:02:12Z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2020-03-20T00:00:00Z</vt:filetime>
  </property>
</Properties>
</file>