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96" r:id="rId4"/>
  </p:sldMasterIdLst>
  <p:notesMasterIdLst>
    <p:notesMasterId r:id="rId14"/>
  </p:notesMasterIdLst>
  <p:handoutMasterIdLst>
    <p:handoutMasterId r:id="rId15"/>
  </p:handoutMasterIdLst>
  <p:sldIdLst>
    <p:sldId id="256" r:id="rId5"/>
    <p:sldId id="262" r:id="rId6"/>
    <p:sldId id="261" r:id="rId7"/>
    <p:sldId id="258" r:id="rId8"/>
    <p:sldId id="259" r:id="rId9"/>
    <p:sldId id="263" r:id="rId10"/>
    <p:sldId id="264" r:id="rId11"/>
    <p:sldId id="265"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9" d="100"/>
          <a:sy n="89" d="100"/>
        </p:scale>
        <p:origin x="432"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5.png"/><Relationship Id="rId6" Type="http://schemas.openxmlformats.org/officeDocument/2006/relationships/image" Target="../media/image7.svg"/><Relationship Id="rId5" Type="http://schemas.openxmlformats.org/officeDocument/2006/relationships/image" Target="../media/image7.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hyperlink" Target="https://academy.binance.com/en/articles/what-is-facebook-libra-diem" TargetMode="External"/><Relationship Id="rId2" Type="http://schemas.openxmlformats.org/officeDocument/2006/relationships/hyperlink" Target="https://academy.binance.com/en/articles/how-to-build-a-well-balanced-crypto-portfolio" TargetMode="External"/><Relationship Id="rId1" Type="http://schemas.openxmlformats.org/officeDocument/2006/relationships/hyperlink" Target="https://academy.binance.com/en/articles/what-is-blockchain-technology-a-comprehensive-guide-for-beginners" TargetMode="External"/><Relationship Id="rId5" Type="http://schemas.openxmlformats.org/officeDocument/2006/relationships/hyperlink" Target="https://academy.binance.com/en/articles/your-guide-to-bakeryswap" TargetMode="External"/><Relationship Id="rId4" Type="http://schemas.openxmlformats.org/officeDocument/2006/relationships/hyperlink" Target="https://academy.binance.com/en/articles/what-are-stablecoin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5.png"/><Relationship Id="rId6" Type="http://schemas.openxmlformats.org/officeDocument/2006/relationships/image" Target="../media/image7.svg"/><Relationship Id="rId5" Type="http://schemas.openxmlformats.org/officeDocument/2006/relationships/image" Target="../media/image7.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hyperlink" Target="https://academy.binance.com/en/articles/what-is-facebook-libra-diem" TargetMode="External"/><Relationship Id="rId2" Type="http://schemas.openxmlformats.org/officeDocument/2006/relationships/hyperlink" Target="https://academy.binance.com/en/articles/how-to-build-a-well-balanced-crypto-portfolio" TargetMode="External"/><Relationship Id="rId1" Type="http://schemas.openxmlformats.org/officeDocument/2006/relationships/hyperlink" Target="https://academy.binance.com/en/articles/what-is-blockchain-technology-a-comprehensive-guide-for-beginners" TargetMode="External"/><Relationship Id="rId5" Type="http://schemas.openxmlformats.org/officeDocument/2006/relationships/hyperlink" Target="https://academy.binance.com/en/articles/your-guide-to-bakeryswap" TargetMode="External"/><Relationship Id="rId4" Type="http://schemas.openxmlformats.org/officeDocument/2006/relationships/hyperlink" Target="https://academy.binance.com/en/articles/what-are-stablecoin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en-US" dirty="0" smtClean="0"/>
            <a:t>metaverse</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US" dirty="0" smtClean="0"/>
            <a:t>Web 3.0</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en-US" dirty="0" smtClean="0"/>
            <a:t>blockchine</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dgm:spPr/>
    </dgm:pt>
    <dgm:pt modelId="{55BDA980-9151-47FF-AF00-AFF61BF7329A}" type="pres">
      <dgm:prSet presAssocID="{701D68F5-42F8-47BC-8FED-84C50F595D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Network"/>
        </a:ext>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Satellite"/>
        </a:ext>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dgm:spPr/>
    </dgm:pt>
    <dgm:pt modelId="{FC76B9EB-DCB2-48BE-8038-BB271187C51D}" type="pres">
      <dgm:prSet presAssocID="{76CC3289-2662-43F0-A3C6-BA04A135F0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Link"/>
        </a:ext>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F44D1E9F-9059-456A-ACD4-C954F5166A16}" type="presOf" srcId="{701D68F5-42F8-47BC-8FED-84C50F595DF0}" destId="{29C7C433-EF2A-4A44-BC53-B7211D27668D}" srcOrd="0" destOrd="0" presId="urn:microsoft.com/office/officeart/2018/5/layout/IconCircleLabelList"/>
    <dgm:cxn modelId="{7F0DAB6F-9257-4F2D-B31A-3418F73F6952}" srcId="{7D9C16A6-8C48-4165-8DAF-8C957C12A8FA}" destId="{91A66877-AC1C-46D9-BF2C-6024B638DEA9}" srcOrd="1" destOrd="0" parTransId="{913FED05-DF41-48A7-B1F8-81937A468EF9}" sibTransId="{BFCE4A28-C381-46FF-935A-B11534EF7D87}"/>
    <dgm:cxn modelId="{C4BA385D-31ED-40EF-A5D6-98DFBA64E71A}" srcId="{7D9C16A6-8C48-4165-8DAF-8C957C12A8FA}" destId="{701D68F5-42F8-47BC-8FED-84C50F595DF0}" srcOrd="0" destOrd="0" parTransId="{9617668C-C38C-4017-8DDF-37855B15D110}" sibTransId="{0C95B389-AC0C-4055-9AA3-38815EFC8B0A}"/>
    <dgm:cxn modelId="{77F3068B-47FB-4C44-B12F-5B52EA8C8D6F}" type="presOf" srcId="{91A66877-AC1C-46D9-BF2C-6024B638DEA9}" destId="{B87C32D5-7B07-49E2-84BD-BC5A516ABFE6}" srcOrd="0" destOrd="0" presId="urn:microsoft.com/office/officeart/2018/5/layout/IconCircleLabelList"/>
    <dgm:cxn modelId="{0400886E-8A1A-44C2-95A7-DB0EF4911494}" srcId="{7D9C16A6-8C48-4165-8DAF-8C957C12A8FA}" destId="{76CC3289-2662-43F0-A3C6-BA04A135F08C}" srcOrd="2" destOrd="0" parTransId="{D46DB4DA-1442-4ECE-89FE-BBB1E3489E3D}" sibTransId="{FA28C9D6-476E-43CD-BA23-D6D990FD78D0}"/>
    <dgm:cxn modelId="{1E51D096-D749-4658-8D93-02A059315D09}" type="presOf" srcId="{76CC3289-2662-43F0-A3C6-BA04A135F08C}" destId="{E92865A0-8142-4764-BBFC-1FA0DCA8D9E0}" srcOrd="0" destOrd="0" presId="urn:microsoft.com/office/officeart/2018/5/layout/IconCircleLabelList"/>
    <dgm:cxn modelId="{1DCAC474-202E-48E4-8885-832453650F99}" type="presOf" srcId="{7D9C16A6-8C48-4165-8DAF-8C957C12A8FA}" destId="{25C14C25-2A98-4731-B0BF-677AD8191C30}"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5/8/layout/hierarchy3" loCatId="list" qsTypeId="urn:microsoft.com/office/officeart/2005/8/quickstyle/simple1" qsCatId="simple" csTypeId="urn:microsoft.com/office/officeart/2005/8/colors/accent2_2" csCatId="accent2" phldr="1"/>
      <dgm:spPr/>
      <dgm:t>
        <a:bodyPr/>
        <a:lstStyle/>
        <a:p>
          <a:endParaRPr lang="en-US"/>
        </a:p>
      </dgm:t>
    </dgm:pt>
    <dgm:pt modelId="{3636DB67-A24A-4719-A80D-2ADEE2B5993E}">
      <dgm:prSet/>
      <dgm:spPr/>
      <dgm:t>
        <a:bodyPr/>
        <a:lstStyle/>
        <a:p>
          <a:r>
            <a:rPr lang="en-US" b="0" i="0" dirty="0" smtClean="0"/>
            <a:t>Blockchain, metaverse-like applications already exist and provide people with liveable incomes. Axie Infinity is one play-to-earn game that many users play to support their income. SecondLive and Decentraland are other examples of successfully mixing the blockchain world and virtual reality apps.</a:t>
          </a:r>
          <a:endParaRPr lang="en-US" dirty="0"/>
        </a:p>
      </dgm:t>
    </dgm:pt>
    <dgm:pt modelId="{0E6890C0-3E55-4AA0-9EFE-3BD7E1B8618E}" type="parTrans" cxnId="{ACAF56E8-A2D7-4187-A9F2-5364DF7DC9C7}">
      <dgm:prSet/>
      <dgm:spPr/>
      <dgm:t>
        <a:bodyPr/>
        <a:lstStyle/>
        <a:p>
          <a:endParaRPr lang="en-US"/>
        </a:p>
      </dgm:t>
    </dgm:pt>
    <dgm:pt modelId="{27BCB9E0-2A0E-4DF4-80AC-021DDD7E6C06}" type="sibTrans" cxnId="{ACAF56E8-A2D7-4187-A9F2-5364DF7DC9C7}">
      <dgm:prSet/>
      <dgm:spPr/>
      <dgm:t>
        <a:bodyPr/>
        <a:lstStyle/>
        <a:p>
          <a:endParaRPr lang="en-US"/>
        </a:p>
      </dgm:t>
    </dgm:pt>
    <dgm:pt modelId="{799ED04D-D3FF-420A-B774-B1C5A886FF7F}" type="pres">
      <dgm:prSet presAssocID="{7E5AA53B-3EEE-4DE4-BB81-9044890C2946}" presName="diagram" presStyleCnt="0">
        <dgm:presLayoutVars>
          <dgm:chPref val="1"/>
          <dgm:dir/>
          <dgm:animOne val="branch"/>
          <dgm:animLvl val="lvl"/>
          <dgm:resizeHandles/>
        </dgm:presLayoutVars>
      </dgm:prSet>
      <dgm:spPr/>
      <dgm:t>
        <a:bodyPr/>
        <a:lstStyle/>
        <a:p>
          <a:endParaRPr lang="en-US"/>
        </a:p>
      </dgm:t>
    </dgm:pt>
    <dgm:pt modelId="{A3F19C36-2746-41A2-A43E-7E353129CE16}" type="pres">
      <dgm:prSet presAssocID="{3636DB67-A24A-4719-A80D-2ADEE2B5993E}" presName="root" presStyleCnt="0"/>
      <dgm:spPr/>
    </dgm:pt>
    <dgm:pt modelId="{163472A4-7D88-49B8-8599-43DAEFF7B7A9}" type="pres">
      <dgm:prSet presAssocID="{3636DB67-A24A-4719-A80D-2ADEE2B5993E}" presName="rootComposite" presStyleCnt="0"/>
      <dgm:spPr/>
    </dgm:pt>
    <dgm:pt modelId="{A4683CD1-C837-495C-AA18-E94F972E139A}" type="pres">
      <dgm:prSet presAssocID="{3636DB67-A24A-4719-A80D-2ADEE2B5993E}" presName="rootText" presStyleLbl="node1" presStyleIdx="0" presStyleCnt="1"/>
      <dgm:spPr/>
      <dgm:t>
        <a:bodyPr/>
        <a:lstStyle/>
        <a:p>
          <a:endParaRPr lang="en-US"/>
        </a:p>
      </dgm:t>
    </dgm:pt>
    <dgm:pt modelId="{5EDEAEEC-596B-4977-ACBA-4617F4AF17C2}" type="pres">
      <dgm:prSet presAssocID="{3636DB67-A24A-4719-A80D-2ADEE2B5993E}" presName="rootConnector" presStyleLbl="node1" presStyleIdx="0" presStyleCnt="1"/>
      <dgm:spPr/>
      <dgm:t>
        <a:bodyPr/>
        <a:lstStyle/>
        <a:p>
          <a:endParaRPr lang="en-US"/>
        </a:p>
      </dgm:t>
    </dgm:pt>
    <dgm:pt modelId="{08445F68-D7F9-4311-B920-1A7A01E60027}" type="pres">
      <dgm:prSet presAssocID="{3636DB67-A24A-4719-A80D-2ADEE2B5993E}" presName="childShape" presStyleCnt="0"/>
      <dgm:spPr/>
    </dgm:pt>
  </dgm:ptLst>
  <dgm:cxnLst>
    <dgm:cxn modelId="{F366C93F-F6B0-4F63-8EB7-14A8840931D4}" type="presOf" srcId="{7E5AA53B-3EEE-4DE4-BB81-9044890C2946}" destId="{799ED04D-D3FF-420A-B774-B1C5A886FF7F}" srcOrd="0" destOrd="0" presId="urn:microsoft.com/office/officeart/2005/8/layout/hierarchy3"/>
    <dgm:cxn modelId="{E9458045-2D4F-4F45-9AFC-BCC55FF4432F}" type="presOf" srcId="{3636DB67-A24A-4719-A80D-2ADEE2B5993E}" destId="{5EDEAEEC-596B-4977-ACBA-4617F4AF17C2}" srcOrd="1" destOrd="0" presId="urn:microsoft.com/office/officeart/2005/8/layout/hierarchy3"/>
    <dgm:cxn modelId="{F8E6B08B-57D5-4106-AFCF-169FA5681E55}" type="presOf" srcId="{3636DB67-A24A-4719-A80D-2ADEE2B5993E}" destId="{A4683CD1-C837-495C-AA18-E94F972E139A}" srcOrd="0" destOrd="0" presId="urn:microsoft.com/office/officeart/2005/8/layout/hierarchy3"/>
    <dgm:cxn modelId="{ACAF56E8-A2D7-4187-A9F2-5364DF7DC9C7}" srcId="{7E5AA53B-3EEE-4DE4-BB81-9044890C2946}" destId="{3636DB67-A24A-4719-A80D-2ADEE2B5993E}" srcOrd="0" destOrd="0" parTransId="{0E6890C0-3E55-4AA0-9EFE-3BD7E1B8618E}" sibTransId="{27BCB9E0-2A0E-4DF4-80AC-021DDD7E6C06}"/>
    <dgm:cxn modelId="{45CEE59C-3C59-48C5-A583-D02483142CAE}" type="presParOf" srcId="{799ED04D-D3FF-420A-B774-B1C5A886FF7F}" destId="{A3F19C36-2746-41A2-A43E-7E353129CE16}" srcOrd="0" destOrd="0" presId="urn:microsoft.com/office/officeart/2005/8/layout/hierarchy3"/>
    <dgm:cxn modelId="{AC858623-362D-4A99-8974-8BBF18762063}" type="presParOf" srcId="{A3F19C36-2746-41A2-A43E-7E353129CE16}" destId="{163472A4-7D88-49B8-8599-43DAEFF7B7A9}" srcOrd="0" destOrd="0" presId="urn:microsoft.com/office/officeart/2005/8/layout/hierarchy3"/>
    <dgm:cxn modelId="{F410E9BA-D7CC-48B0-96F2-6F083D2B7A1C}" type="presParOf" srcId="{163472A4-7D88-49B8-8599-43DAEFF7B7A9}" destId="{A4683CD1-C837-495C-AA18-E94F972E139A}" srcOrd="0" destOrd="0" presId="urn:microsoft.com/office/officeart/2005/8/layout/hierarchy3"/>
    <dgm:cxn modelId="{1611232F-E542-4626-9DBE-93F665513158}" type="presParOf" srcId="{163472A4-7D88-49B8-8599-43DAEFF7B7A9}" destId="{5EDEAEEC-596B-4977-ACBA-4617F4AF17C2}" srcOrd="1" destOrd="0" presId="urn:microsoft.com/office/officeart/2005/8/layout/hierarchy3"/>
    <dgm:cxn modelId="{F1C65F90-6AB6-48C2-89ED-634A68385078}" type="presParOf" srcId="{A3F19C36-2746-41A2-A43E-7E353129CE16}" destId="{08445F68-D7F9-4311-B920-1A7A01E6002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3636DB67-A24A-4719-A80D-2ADEE2B5993E}">
      <dgm:prSet/>
      <dgm:spPr/>
      <dgm:t>
        <a:bodyPr/>
        <a:lstStyle/>
        <a:p>
          <a:r>
            <a:rPr lang="en-US" b="0" i="0" dirty="0" smtClean="0"/>
            <a:t>The metaverse is a concept of an online, 3D, virtual space connecting users in all aspects of their lives. It would connect multiple platforms, similar to the internet containing different websites accessible through a single browser. </a:t>
          </a:r>
        </a:p>
        <a:p>
          <a:r>
            <a:rPr lang="en-US" b="0" i="0" dirty="0" smtClean="0"/>
            <a:t>The concept was developed in the science-fiction novel Snow Crash by Neal Stephenson. However, while the idea of a metaverse was once fiction, it now looks like it could be a reality in the future.</a:t>
          </a:r>
          <a:endParaRPr lang="en-US" dirty="0"/>
        </a:p>
      </dgm:t>
    </dgm:pt>
    <dgm:pt modelId="{0E6890C0-3E55-4AA0-9EFE-3BD7E1B8618E}" type="parTrans" cxnId="{ACAF56E8-A2D7-4187-A9F2-5364DF7DC9C7}">
      <dgm:prSet/>
      <dgm:spPr/>
      <dgm:t>
        <a:bodyPr/>
        <a:lstStyle/>
        <a:p>
          <a:endParaRPr lang="en-US"/>
        </a:p>
      </dgm:t>
    </dgm:pt>
    <dgm:pt modelId="{27BCB9E0-2A0E-4DF4-80AC-021DDD7E6C06}" type="sibTrans" cxnId="{ACAF56E8-A2D7-4187-A9F2-5364DF7DC9C7}">
      <dgm:prSet/>
      <dgm:spPr/>
      <dgm:t>
        <a:bodyPr/>
        <a:lstStyle/>
        <a:p>
          <a:endParaRPr lang="en-US"/>
        </a:p>
      </dgm:t>
    </dgm:pt>
    <dgm:pt modelId="{365A14EC-EE83-4842-8687-A8F44B503DED}">
      <dgm:prSet/>
      <dgm:spPr/>
      <dgm:t>
        <a:bodyPr/>
        <a:lstStyle/>
        <a:p>
          <a:r>
            <a:rPr lang="en-US" b="0" i="0" dirty="0" smtClean="0"/>
            <a:t>Blockchain developers also take influence from the video game world too. </a:t>
          </a:r>
          <a:r>
            <a:rPr lang="en-US" b="0" i="0" dirty="0" err="1" smtClean="0"/>
            <a:t>Gamification</a:t>
          </a:r>
          <a:r>
            <a:rPr lang="en-US" b="0" i="0" dirty="0" smtClean="0"/>
            <a:t> is common in Decentralized Finance (</a:t>
          </a:r>
          <a:r>
            <a:rPr lang="en-US" b="0" i="0" dirty="0" err="1" smtClean="0"/>
            <a:t>DeFi</a:t>
          </a:r>
          <a:r>
            <a:rPr lang="en-US" b="0" i="0" dirty="0" smtClean="0"/>
            <a:t>) and </a:t>
          </a:r>
          <a:r>
            <a:rPr lang="en-US" b="0" i="0" dirty="0" err="1" smtClean="0"/>
            <a:t>GameFi</a:t>
          </a:r>
          <a:r>
            <a:rPr lang="en-US" b="0" i="0" dirty="0" smtClean="0"/>
            <a:t>. It seems there will be enough similarities in the future that the two worlds may become even more integrated</a:t>
          </a:r>
          <a:endParaRPr lang="en-US" dirty="0"/>
        </a:p>
      </dgm:t>
    </dgm:pt>
    <dgm:pt modelId="{D507A1D8-B1AD-4374-BE99-5FEC9F577B7C}" type="parTrans" cxnId="{35924F8F-AA57-401E-A0A3-EBE6E748A57C}">
      <dgm:prSet/>
      <dgm:spPr/>
      <dgm:t>
        <a:bodyPr/>
        <a:lstStyle/>
        <a:p>
          <a:endParaRPr lang="en-US"/>
        </a:p>
      </dgm:t>
    </dgm:pt>
    <dgm:pt modelId="{21489C0B-4CBE-4823-9C4F-22E95EFD1CC3}" type="sibTrans" cxnId="{35924F8F-AA57-401E-A0A3-EBE6E748A57C}">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t>
        <a:bodyPr/>
        <a:lstStyle/>
        <a:p>
          <a:endParaRPr lang="en-US"/>
        </a:p>
      </dgm:t>
    </dgm:pt>
    <dgm:pt modelId="{B6CD42EC-5AD4-4004-AE5B-47EDA668DAA8}" type="pres">
      <dgm:prSet presAssocID="{7E5AA53B-3EEE-4DE4-BB81-9044890C2946}" presName="cycle" presStyleCnt="0"/>
      <dgm:spPr/>
      <dgm:t>
        <a:bodyPr/>
        <a:lstStyle/>
        <a:p>
          <a:endParaRPr lang="en-US"/>
        </a:p>
      </dgm:t>
    </dgm:pt>
    <dgm:pt modelId="{963B8EE3-40CC-4A0A-B420-D0BF920973CE}" type="pres">
      <dgm:prSet presAssocID="{7E5AA53B-3EEE-4DE4-BB81-9044890C2946}" presName="srcNode" presStyleLbl="node1" presStyleIdx="0" presStyleCnt="2"/>
      <dgm:spPr/>
      <dgm:t>
        <a:bodyPr/>
        <a:lstStyle/>
        <a:p>
          <a:endParaRPr lang="en-US"/>
        </a:p>
      </dgm:t>
    </dgm:pt>
    <dgm:pt modelId="{D79B43FC-100B-4A0D-A4D5-0D2D04B99064}" type="pres">
      <dgm:prSet presAssocID="{7E5AA53B-3EEE-4DE4-BB81-9044890C2946}" presName="conn" presStyleLbl="parChTrans1D2" presStyleIdx="0" presStyleCnt="1" custLinFactNeighborX="39012" custLinFactNeighborY="27767"/>
      <dgm:spPr/>
      <dgm:t>
        <a:bodyPr/>
        <a:lstStyle/>
        <a:p>
          <a:endParaRPr lang="en-US"/>
        </a:p>
      </dgm:t>
    </dgm:pt>
    <dgm:pt modelId="{3CAD8DA1-8D53-445C-ACE8-D8449E4F0F55}" type="pres">
      <dgm:prSet presAssocID="{7E5AA53B-3EEE-4DE4-BB81-9044890C2946}" presName="extraNode" presStyleLbl="node1" presStyleIdx="0" presStyleCnt="2"/>
      <dgm:spPr/>
      <dgm:t>
        <a:bodyPr/>
        <a:lstStyle/>
        <a:p>
          <a:endParaRPr lang="en-US"/>
        </a:p>
      </dgm:t>
    </dgm:pt>
    <dgm:pt modelId="{429CABD1-4116-474B-81BF-735E2CA9DD00}" type="pres">
      <dgm:prSet presAssocID="{7E5AA53B-3EEE-4DE4-BB81-9044890C2946}" presName="dstNode" presStyleLbl="node1" presStyleIdx="0" presStyleCnt="2"/>
      <dgm:spPr/>
      <dgm:t>
        <a:bodyPr/>
        <a:lstStyle/>
        <a:p>
          <a:endParaRPr lang="en-US"/>
        </a:p>
      </dgm:t>
    </dgm:pt>
    <dgm:pt modelId="{3E5832D7-6FB0-46B8-A722-D84A62BB4632}" type="pres">
      <dgm:prSet presAssocID="{3636DB67-A24A-4719-A80D-2ADEE2B5993E}" presName="text_1" presStyleLbl="node1" presStyleIdx="0" presStyleCnt="2" custScaleX="99559" custScaleY="197386" custLinFactNeighborX="-3181" custLinFactNeighborY="-45278">
        <dgm:presLayoutVars>
          <dgm:bulletEnabled val="1"/>
        </dgm:presLayoutVars>
      </dgm:prSet>
      <dgm:spPr/>
      <dgm:t>
        <a:bodyPr/>
        <a:lstStyle/>
        <a:p>
          <a:endParaRPr lang="en-US"/>
        </a:p>
      </dgm:t>
    </dgm:pt>
    <dgm:pt modelId="{E702ECFC-3136-4E8E-B93F-A6B066830046}" type="pres">
      <dgm:prSet presAssocID="{3636DB67-A24A-4719-A80D-2ADEE2B5993E}" presName="accent_1" presStyleCnt="0"/>
      <dgm:spPr/>
      <dgm:t>
        <a:bodyPr/>
        <a:lstStyle/>
        <a:p>
          <a:endParaRPr lang="en-US"/>
        </a:p>
      </dgm:t>
    </dgm:pt>
    <dgm:pt modelId="{4B666EC3-7662-488D-9A16-6AED55ED4C28}" type="pres">
      <dgm:prSet presAssocID="{3636DB67-A24A-4719-A80D-2ADEE2B5993E}" presName="accentRepeatNode" presStyleLbl="solidFgAcc1" presStyleIdx="0" presStyleCnt="2" custAng="0" custScaleX="54609" custScaleY="67156" custLinFactNeighborX="-15902" custLinFactNeighborY="-8605"/>
      <dgm:spPr/>
      <dgm:t>
        <a:bodyPr/>
        <a:lstStyle/>
        <a:p>
          <a:endParaRPr lang="en-US"/>
        </a:p>
      </dgm:t>
    </dgm:pt>
    <dgm:pt modelId="{372386C0-ED9D-4E75-B265-7E83E69AFCFA}" type="pres">
      <dgm:prSet presAssocID="{365A14EC-EE83-4842-8687-A8F44B503DED}" presName="text_2" presStyleLbl="node1" presStyleIdx="1" presStyleCnt="2" custLinFactNeighborX="-4280" custLinFactNeighborY="24616">
        <dgm:presLayoutVars>
          <dgm:bulletEnabled val="1"/>
        </dgm:presLayoutVars>
      </dgm:prSet>
      <dgm:spPr/>
    </dgm:pt>
    <dgm:pt modelId="{AEB8CEFF-9545-42E9-BF6C-A12534CD008A}" type="pres">
      <dgm:prSet presAssocID="{365A14EC-EE83-4842-8687-A8F44B503DED}" presName="accent_2" presStyleCnt="0"/>
      <dgm:spPr/>
    </dgm:pt>
    <dgm:pt modelId="{9749CCC3-0350-4CDC-920F-72A779B7A687}" type="pres">
      <dgm:prSet presAssocID="{365A14EC-EE83-4842-8687-A8F44B503DED}" presName="accentRepeatNode" presStyleLbl="solidFgAcc1" presStyleIdx="1" presStyleCnt="2" custScaleX="58031" custScaleY="61987" custLinFactNeighborX="-11159" custLinFactNeighborY="17723"/>
      <dgm:spPr/>
    </dgm:pt>
  </dgm:ptLst>
  <dgm:cxnLst>
    <dgm:cxn modelId="{F5554896-E5D0-4EBA-A28F-A8E109B39E99}" type="presOf" srcId="{7E5AA53B-3EEE-4DE4-BB81-9044890C2946}" destId="{57806726-6E60-4ACC-9C1C-7DF9CC365A10}" srcOrd="0" destOrd="0" presId="urn:microsoft.com/office/officeart/2008/layout/VerticalCurvedList"/>
    <dgm:cxn modelId="{AB711E57-D872-4E76-AA23-F53E6AE3F2B1}" type="presOf" srcId="{27BCB9E0-2A0E-4DF4-80AC-021DDD7E6C06}" destId="{D79B43FC-100B-4A0D-A4D5-0D2D04B99064}" srcOrd="0" destOrd="0" presId="urn:microsoft.com/office/officeart/2008/layout/VerticalCurvedList"/>
    <dgm:cxn modelId="{DAE2C1C3-E873-4F7F-845F-D68C0F1FDDB7}" type="presOf" srcId="{365A14EC-EE83-4842-8687-A8F44B503DED}" destId="{372386C0-ED9D-4E75-B265-7E83E69AFCFA}" srcOrd="0" destOrd="0" presId="urn:microsoft.com/office/officeart/2008/layout/VerticalCurvedList"/>
    <dgm:cxn modelId="{ACAF56E8-A2D7-4187-A9F2-5364DF7DC9C7}" srcId="{7E5AA53B-3EEE-4DE4-BB81-9044890C2946}" destId="{3636DB67-A24A-4719-A80D-2ADEE2B5993E}" srcOrd="0" destOrd="0" parTransId="{0E6890C0-3E55-4AA0-9EFE-3BD7E1B8618E}" sibTransId="{27BCB9E0-2A0E-4DF4-80AC-021DDD7E6C06}"/>
    <dgm:cxn modelId="{35924F8F-AA57-401E-A0A3-EBE6E748A57C}" srcId="{7E5AA53B-3EEE-4DE4-BB81-9044890C2946}" destId="{365A14EC-EE83-4842-8687-A8F44B503DED}" srcOrd="1" destOrd="0" parTransId="{D507A1D8-B1AD-4374-BE99-5FEC9F577B7C}" sibTransId="{21489C0B-4CBE-4823-9C4F-22E95EFD1CC3}"/>
    <dgm:cxn modelId="{5554F36C-F273-470E-85EC-40EE792EAF2C}" type="presOf" srcId="{3636DB67-A24A-4719-A80D-2ADEE2B5993E}" destId="{3E5832D7-6FB0-46B8-A722-D84A62BB4632}" srcOrd="0" destOrd="0" presId="urn:microsoft.com/office/officeart/2008/layout/VerticalCurvedList"/>
    <dgm:cxn modelId="{70365551-AB26-4871-81E1-D5DEA213E8D6}" type="presParOf" srcId="{57806726-6E60-4ACC-9C1C-7DF9CC365A10}" destId="{90561C55-3C6E-4D53-85E1-2C50BCDDA392}" srcOrd="0" destOrd="0" presId="urn:microsoft.com/office/officeart/2008/layout/VerticalCurvedList"/>
    <dgm:cxn modelId="{3AC48FCA-AB8B-43A3-9F89-12212C2DD266}" type="presParOf" srcId="{90561C55-3C6E-4D53-85E1-2C50BCDDA392}" destId="{B6CD42EC-5AD4-4004-AE5B-47EDA668DAA8}" srcOrd="0" destOrd="0" presId="urn:microsoft.com/office/officeart/2008/layout/VerticalCurvedList"/>
    <dgm:cxn modelId="{7E2068EB-3FFD-4D15-9112-C43BA00FF3B5}" type="presParOf" srcId="{B6CD42EC-5AD4-4004-AE5B-47EDA668DAA8}" destId="{963B8EE3-40CC-4A0A-B420-D0BF920973CE}" srcOrd="0" destOrd="0" presId="urn:microsoft.com/office/officeart/2008/layout/VerticalCurvedList"/>
    <dgm:cxn modelId="{F768F728-1EB1-4307-9066-04143670053B}" type="presParOf" srcId="{B6CD42EC-5AD4-4004-AE5B-47EDA668DAA8}" destId="{D79B43FC-100B-4A0D-A4D5-0D2D04B99064}" srcOrd="1" destOrd="0" presId="urn:microsoft.com/office/officeart/2008/layout/VerticalCurvedList"/>
    <dgm:cxn modelId="{EA737A31-9AE9-4F81-A584-C6FA8FE3673D}" type="presParOf" srcId="{B6CD42EC-5AD4-4004-AE5B-47EDA668DAA8}" destId="{3CAD8DA1-8D53-445C-ACE8-D8449E4F0F55}" srcOrd="2" destOrd="0" presId="urn:microsoft.com/office/officeart/2008/layout/VerticalCurvedList"/>
    <dgm:cxn modelId="{F9BA10E7-0F49-44F5-8E1D-0A5B03E913C5}" type="presParOf" srcId="{B6CD42EC-5AD4-4004-AE5B-47EDA668DAA8}" destId="{429CABD1-4116-474B-81BF-735E2CA9DD00}" srcOrd="3" destOrd="0" presId="urn:microsoft.com/office/officeart/2008/layout/VerticalCurvedList"/>
    <dgm:cxn modelId="{E57CB928-02F9-4A4E-B614-D131A6A31DC7}" type="presParOf" srcId="{90561C55-3C6E-4D53-85E1-2C50BCDDA392}" destId="{3E5832D7-6FB0-46B8-A722-D84A62BB4632}" srcOrd="1" destOrd="0" presId="urn:microsoft.com/office/officeart/2008/layout/VerticalCurvedList"/>
    <dgm:cxn modelId="{135A3A90-2B6E-42FB-AF6C-93BA73C6E0F8}" type="presParOf" srcId="{90561C55-3C6E-4D53-85E1-2C50BCDDA392}" destId="{E702ECFC-3136-4E8E-B93F-A6B066830046}" srcOrd="2" destOrd="0" presId="urn:microsoft.com/office/officeart/2008/layout/VerticalCurvedList"/>
    <dgm:cxn modelId="{508963D4-D9DD-4C02-90F1-56113AE54592}" type="presParOf" srcId="{E702ECFC-3136-4E8E-B93F-A6B066830046}" destId="{4B666EC3-7662-488D-9A16-6AED55ED4C28}" srcOrd="0" destOrd="0" presId="urn:microsoft.com/office/officeart/2008/layout/VerticalCurvedList"/>
    <dgm:cxn modelId="{7756B30A-F3BB-4C4E-97B3-5229DAF846FE}" type="presParOf" srcId="{90561C55-3C6E-4D53-85E1-2C50BCDDA392}" destId="{372386C0-ED9D-4E75-B265-7E83E69AFCFA}" srcOrd="3" destOrd="0" presId="urn:microsoft.com/office/officeart/2008/layout/VerticalCurvedList"/>
    <dgm:cxn modelId="{7D67F537-903C-4BAF-A51A-B6192B735AC7}" type="presParOf" srcId="{90561C55-3C6E-4D53-85E1-2C50BCDDA392}" destId="{AEB8CEFF-9545-42E9-BF6C-A12534CD008A}" srcOrd="4" destOrd="0" presId="urn:microsoft.com/office/officeart/2008/layout/VerticalCurvedList"/>
    <dgm:cxn modelId="{2A8DDFC2-2F5F-4E69-9F3D-AE7A39D9DC95}" type="presParOf" srcId="{AEB8CEFF-9545-42E9-BF6C-A12534CD008A}" destId="{9749CCC3-0350-4CDC-920F-72A779B7A6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ircleList" loCatId="list" qsTypeId="urn:microsoft.com/office/officeart/2005/8/quickstyle/simple1" qsCatId="simple" csTypeId="urn:microsoft.com/office/officeart/2005/8/colors/accent2_2" csCatId="accent2" phldr="1"/>
      <dgm:spPr/>
      <dgm:t>
        <a:bodyPr/>
        <a:lstStyle/>
        <a:p>
          <a:endParaRPr lang="en-US"/>
        </a:p>
      </dgm:t>
    </dgm:pt>
    <dgm:pt modelId="{3636DB67-A24A-4719-A80D-2ADEE2B5993E}">
      <dgm:prSet/>
      <dgm:spPr/>
      <dgm:t>
        <a:bodyPr/>
        <a:lstStyle/>
        <a:p>
          <a:r>
            <a:rPr lang="en-US" b="0" i="0" dirty="0" smtClean="0">
              <a:solidFill>
                <a:schemeClr val="bg1"/>
              </a:solidFill>
            </a:rPr>
            <a:t>The metaverse will be driven by augmented reality, with each user controlling a character or avatar. For example, you might take a mixed reality meeting with an Oculus VR headset in your virtual office, finish work and relax in a </a:t>
          </a:r>
          <a:r>
            <a:rPr lang="en-US" b="0" i="0" dirty="0" err="1" smtClean="0">
              <a:solidFill>
                <a:schemeClr val="bg1"/>
              </a:solidFill>
              <a:hlinkClick xmlns:r="http://schemas.openxmlformats.org/officeDocument/2006/relationships" r:id="rId1"/>
            </a:rPr>
            <a:t>blockchain</a:t>
          </a:r>
          <a:r>
            <a:rPr lang="en-US" b="0" i="0" dirty="0" smtClean="0">
              <a:solidFill>
                <a:schemeClr val="bg1"/>
              </a:solidFill>
              <a:hlinkClick xmlns:r="http://schemas.openxmlformats.org/officeDocument/2006/relationships" r:id="rId1"/>
            </a:rPr>
            <a:t>-based</a:t>
          </a:r>
          <a:r>
            <a:rPr lang="en-US" b="0" i="0" dirty="0" smtClean="0">
              <a:solidFill>
                <a:schemeClr val="bg1"/>
              </a:solidFill>
            </a:rPr>
            <a:t> game, and then </a:t>
          </a:r>
          <a:r>
            <a:rPr lang="en-US" b="0" i="0" dirty="0" smtClean="0">
              <a:solidFill>
                <a:schemeClr val="bg1"/>
              </a:solidFill>
              <a:hlinkClick xmlns:r="http://schemas.openxmlformats.org/officeDocument/2006/relationships" r:id="rId2"/>
            </a:rPr>
            <a:t>manage your crypto portfolio</a:t>
          </a:r>
          <a:r>
            <a:rPr lang="en-US" b="0" i="0" dirty="0" smtClean="0">
              <a:solidFill>
                <a:schemeClr val="bg1"/>
              </a:solidFill>
            </a:rPr>
            <a:t> and finances all inside the metaverse.</a:t>
          </a:r>
          <a:endParaRPr lang="en-US" dirty="0">
            <a:solidFill>
              <a:schemeClr val="bg1"/>
            </a:solidFill>
          </a:endParaRPr>
        </a:p>
      </dgm:t>
    </dgm:pt>
    <dgm:pt modelId="{0E6890C0-3E55-4AA0-9EFE-3BD7E1B8618E}" type="parTrans" cxnId="{ACAF56E8-A2D7-4187-A9F2-5364DF7DC9C7}">
      <dgm:prSet/>
      <dgm:spPr/>
      <dgm:t>
        <a:bodyPr/>
        <a:lstStyle/>
        <a:p>
          <a:endParaRPr lang="en-US"/>
        </a:p>
      </dgm:t>
    </dgm:pt>
    <dgm:pt modelId="{27BCB9E0-2A0E-4DF4-80AC-021DDD7E6C06}" type="sibTrans" cxnId="{ACAF56E8-A2D7-4187-A9F2-5364DF7DC9C7}">
      <dgm:prSet/>
      <dgm:spPr/>
      <dgm:t>
        <a:bodyPr/>
        <a:lstStyle/>
        <a:p>
          <a:endParaRPr lang="en-US"/>
        </a:p>
      </dgm:t>
    </dgm:pt>
    <dgm:pt modelId="{AA993405-60BD-4B36-8674-281E71A37E95}">
      <dgm:prSet/>
      <dgm:spPr/>
      <dgm:t>
        <a:bodyPr/>
        <a:lstStyle/>
        <a:p>
          <a:r>
            <a:rPr lang="en-US" b="0" i="0" dirty="0" smtClean="0">
              <a:solidFill>
                <a:schemeClr val="bg1"/>
              </a:solidFill>
            </a:rPr>
            <a:t>You can already see some aspects of the metaverse in existing virtual video game worlds. Games like Second Life and </a:t>
          </a:r>
          <a:r>
            <a:rPr lang="en-US" b="0" i="0" dirty="0" err="1" smtClean="0">
              <a:solidFill>
                <a:schemeClr val="bg1"/>
              </a:solidFill>
            </a:rPr>
            <a:t>Fortnite</a:t>
          </a:r>
          <a:r>
            <a:rPr lang="en-US" b="0" i="0" dirty="0" smtClean="0">
              <a:solidFill>
                <a:schemeClr val="bg1"/>
              </a:solidFill>
            </a:rPr>
            <a:t> or work socialization tools like </a:t>
          </a:r>
          <a:r>
            <a:rPr lang="en-US" b="0" i="0" dirty="0" err="1" smtClean="0">
              <a:solidFill>
                <a:schemeClr val="bg1"/>
              </a:solidFill>
            </a:rPr>
            <a:t>Gather.town</a:t>
          </a:r>
          <a:r>
            <a:rPr lang="en-US" b="0" i="0" dirty="0" smtClean="0">
              <a:solidFill>
                <a:schemeClr val="bg1"/>
              </a:solidFill>
            </a:rPr>
            <a:t> bring together multiple elements of our lives into online worlds. While these applications are not </a:t>
          </a:r>
          <a:r>
            <a:rPr lang="en-US" b="0" i="1" dirty="0" smtClean="0">
              <a:solidFill>
                <a:schemeClr val="bg1"/>
              </a:solidFill>
            </a:rPr>
            <a:t>the metaverse</a:t>
          </a:r>
          <a:r>
            <a:rPr lang="en-US" b="0" i="0" dirty="0" smtClean="0">
              <a:solidFill>
                <a:schemeClr val="bg1"/>
              </a:solidFill>
            </a:rPr>
            <a:t>, they are somewhat similar. The metaverse still doesn’t exist yet. </a:t>
          </a:r>
          <a:endParaRPr lang="en-US" dirty="0">
            <a:solidFill>
              <a:schemeClr val="bg1"/>
            </a:solidFill>
          </a:endParaRPr>
        </a:p>
      </dgm:t>
    </dgm:pt>
    <dgm:pt modelId="{8B6DFF93-B913-41D5-80CC-CBF61D1D33F5}" type="parTrans" cxnId="{A608B2E3-5C4D-405A-B791-5991E52E4B33}">
      <dgm:prSet/>
      <dgm:spPr/>
      <dgm:t>
        <a:bodyPr/>
        <a:lstStyle/>
        <a:p>
          <a:endParaRPr lang="en-US"/>
        </a:p>
      </dgm:t>
    </dgm:pt>
    <dgm:pt modelId="{E93DB13D-6A4C-439A-9A29-7240F68DA4F8}" type="sibTrans" cxnId="{A608B2E3-5C4D-405A-B791-5991E52E4B33}">
      <dgm:prSet/>
      <dgm:spPr/>
      <dgm:t>
        <a:bodyPr/>
        <a:lstStyle/>
        <a:p>
          <a:endParaRPr lang="en-US"/>
        </a:p>
      </dgm:t>
    </dgm:pt>
    <dgm:pt modelId="{001FA897-397B-4617-8397-63FA93632948}">
      <dgm:prSet/>
      <dgm:spPr/>
      <dgm:t>
        <a:bodyPr/>
        <a:lstStyle/>
        <a:p>
          <a:r>
            <a:rPr lang="en-US" b="0" i="0" dirty="0" smtClean="0">
              <a:solidFill>
                <a:schemeClr val="bg1"/>
              </a:solidFill>
            </a:rPr>
            <a:t>Facebook is one of the loudest voices for the creation of a unified metaverse. This is particularly interesting for a crypto-powered metaverse due to Facebook's </a:t>
          </a:r>
          <a:r>
            <a:rPr lang="en-US" b="0" i="0" dirty="0" smtClean="0">
              <a:solidFill>
                <a:schemeClr val="bg1"/>
              </a:solidFill>
              <a:hlinkClick xmlns:r="http://schemas.openxmlformats.org/officeDocument/2006/relationships" r:id="rId3"/>
            </a:rPr>
            <a:t>Diem</a:t>
          </a:r>
          <a:r>
            <a:rPr lang="en-US" b="0" i="0" dirty="0" smtClean="0">
              <a:solidFill>
                <a:schemeClr val="bg1"/>
              </a:solidFill>
            </a:rPr>
            <a:t> </a:t>
          </a:r>
          <a:r>
            <a:rPr lang="en-US" b="0" i="0" dirty="0" err="1" smtClean="0">
              <a:solidFill>
                <a:schemeClr val="bg1"/>
              </a:solidFill>
              <a:hlinkClick xmlns:r="http://schemas.openxmlformats.org/officeDocument/2006/relationships" r:id="rId4"/>
            </a:rPr>
            <a:t>stablecoin</a:t>
          </a:r>
          <a:r>
            <a:rPr lang="en-US" b="0" i="0" dirty="0" smtClean="0">
              <a:solidFill>
                <a:schemeClr val="bg1"/>
              </a:solidFill>
            </a:rPr>
            <a:t> project. Mark </a:t>
          </a:r>
          <a:r>
            <a:rPr lang="en-US" b="0" i="0" dirty="0" err="1" smtClean="0">
              <a:solidFill>
                <a:schemeClr val="bg1"/>
              </a:solidFill>
            </a:rPr>
            <a:t>Zuckerberg</a:t>
          </a:r>
          <a:r>
            <a:rPr lang="en-US" b="0" i="0" dirty="0" smtClean="0">
              <a:solidFill>
                <a:schemeClr val="bg1"/>
              </a:solidFill>
            </a:rPr>
            <a:t> has explicitly mentioned his plans to use a metaverse project to support remote work and improve financial opportunities for people in developing countries. Facebook’s ownership of social media, communication, and crypto platforms give it a good start combining all these worlds into one. Other large tech companies are also targeting the creation of a metaverse, including Microsoft, Apple, and Google.</a:t>
          </a:r>
          <a:endParaRPr lang="en-US" dirty="0">
            <a:solidFill>
              <a:schemeClr val="bg1"/>
            </a:solidFill>
          </a:endParaRPr>
        </a:p>
      </dgm:t>
    </dgm:pt>
    <dgm:pt modelId="{1AE430B0-3B41-42EB-ABBA-3E7A01F8B2FF}" type="parTrans" cxnId="{8D819414-1740-4EE6-A09C-4B8D569885D3}">
      <dgm:prSet/>
      <dgm:spPr/>
      <dgm:t>
        <a:bodyPr/>
        <a:lstStyle/>
        <a:p>
          <a:endParaRPr lang="en-US"/>
        </a:p>
      </dgm:t>
    </dgm:pt>
    <dgm:pt modelId="{97A2C841-8A3B-4129-BAB6-6001A884AD2E}" type="sibTrans" cxnId="{8D819414-1740-4EE6-A09C-4B8D569885D3}">
      <dgm:prSet/>
      <dgm:spPr/>
      <dgm:t>
        <a:bodyPr/>
        <a:lstStyle/>
        <a:p>
          <a:endParaRPr lang="en-US"/>
        </a:p>
      </dgm:t>
    </dgm:pt>
    <dgm:pt modelId="{2E1EA77A-4CD5-4199-A4AA-6BE5E4A8BFC3}">
      <dgm:prSet/>
      <dgm:spPr/>
      <dgm:t>
        <a:bodyPr/>
        <a:lstStyle/>
        <a:p>
          <a:r>
            <a:rPr lang="en-US" b="0" i="0" dirty="0" smtClean="0">
              <a:solidFill>
                <a:schemeClr val="bg1"/>
              </a:solidFill>
            </a:rPr>
            <a:t>When it comes to a crypto-powered metaverse, further integration between NFT marketplaces and 3D virtual universes seems like the next step. NFT holders can already sell their goods from multiple sources on marketplaces like </a:t>
          </a:r>
          <a:r>
            <a:rPr lang="en-US" b="0" i="0" dirty="0" err="1" smtClean="0">
              <a:solidFill>
                <a:schemeClr val="bg1"/>
              </a:solidFill>
            </a:rPr>
            <a:t>OpenSea</a:t>
          </a:r>
          <a:r>
            <a:rPr lang="en-US" b="0" i="0" dirty="0" smtClean="0">
              <a:solidFill>
                <a:schemeClr val="bg1"/>
              </a:solidFill>
            </a:rPr>
            <a:t> and </a:t>
          </a:r>
          <a:r>
            <a:rPr lang="en-US" b="0" i="0" dirty="0" err="1" smtClean="0">
              <a:solidFill>
                <a:schemeClr val="bg1"/>
              </a:solidFill>
              <a:hlinkClick xmlns:r="http://schemas.openxmlformats.org/officeDocument/2006/relationships" r:id="rId5"/>
            </a:rPr>
            <a:t>BakerySwap</a:t>
          </a:r>
          <a:r>
            <a:rPr lang="en-US" b="0" i="0" dirty="0" smtClean="0">
              <a:solidFill>
                <a:schemeClr val="bg1"/>
              </a:solidFill>
            </a:rPr>
            <a:t>, but there isn’t yet a popular 3D platform for this. At a bigger scale, blockchain developers might develop popular metaverse-like applications with more organic users than a large tech giant.</a:t>
          </a:r>
          <a:endParaRPr lang="en-US" dirty="0">
            <a:solidFill>
              <a:schemeClr val="bg1"/>
            </a:solidFill>
          </a:endParaRPr>
        </a:p>
      </dgm:t>
    </dgm:pt>
    <dgm:pt modelId="{C5D39454-DA4F-4397-88DB-EAB10B2D2920}" type="parTrans" cxnId="{A115D6CF-C058-46BF-86A6-CCD16D38FD09}">
      <dgm:prSet/>
      <dgm:spPr/>
      <dgm:t>
        <a:bodyPr/>
        <a:lstStyle/>
        <a:p>
          <a:endParaRPr lang="en-US"/>
        </a:p>
      </dgm:t>
    </dgm:pt>
    <dgm:pt modelId="{F3798F15-95E1-4BB2-BB11-E145CAB08727}" type="sibTrans" cxnId="{A115D6CF-C058-46BF-86A6-CCD16D38FD09}">
      <dgm:prSet/>
      <dgm:spPr/>
      <dgm:t>
        <a:bodyPr/>
        <a:lstStyle/>
        <a:p>
          <a:endParaRPr lang="en-US"/>
        </a:p>
      </dgm:t>
    </dgm:pt>
    <dgm:pt modelId="{5F2D1FAB-7604-43AF-9D50-135A657754DF}" type="pres">
      <dgm:prSet presAssocID="{7E5AA53B-3EEE-4DE4-BB81-9044890C2946}" presName="Name0" presStyleCnt="0">
        <dgm:presLayoutVars>
          <dgm:dir/>
        </dgm:presLayoutVars>
      </dgm:prSet>
      <dgm:spPr/>
      <dgm:t>
        <a:bodyPr/>
        <a:lstStyle/>
        <a:p>
          <a:endParaRPr lang="en-US"/>
        </a:p>
      </dgm:t>
    </dgm:pt>
    <dgm:pt modelId="{52CAB743-AC34-4053-8758-E30CCA83C300}" type="pres">
      <dgm:prSet presAssocID="{3636DB67-A24A-4719-A80D-2ADEE2B5993E}" presName="noChildren" presStyleCnt="0"/>
      <dgm:spPr/>
    </dgm:pt>
    <dgm:pt modelId="{6409678A-030A-4DFE-9D1B-BAEE94213BA8}" type="pres">
      <dgm:prSet presAssocID="{3636DB67-A24A-4719-A80D-2ADEE2B5993E}" presName="gap" presStyleCnt="0"/>
      <dgm:spPr/>
    </dgm:pt>
    <dgm:pt modelId="{926DF24A-1AB2-4A34-8474-B50031818AFB}" type="pres">
      <dgm:prSet presAssocID="{3636DB67-A24A-4719-A80D-2ADEE2B5993E}" presName="medCircle2" presStyleLbl="vennNode1" presStyleIdx="0" presStyleCnt="4"/>
      <dgm:spPr/>
    </dgm:pt>
    <dgm:pt modelId="{A2F3DAB2-E505-440A-B5E4-50DFC44EDCC6}" type="pres">
      <dgm:prSet presAssocID="{3636DB67-A24A-4719-A80D-2ADEE2B5993E}" presName="txLvlOnly1" presStyleLbl="revTx" presStyleIdx="0" presStyleCnt="4"/>
      <dgm:spPr/>
      <dgm:t>
        <a:bodyPr/>
        <a:lstStyle/>
        <a:p>
          <a:endParaRPr lang="en-US"/>
        </a:p>
      </dgm:t>
    </dgm:pt>
    <dgm:pt modelId="{BE5B4293-5277-4B83-9097-B4D9EC6F3381}" type="pres">
      <dgm:prSet presAssocID="{AA993405-60BD-4B36-8674-281E71A37E95}" presName="noChildren" presStyleCnt="0"/>
      <dgm:spPr/>
    </dgm:pt>
    <dgm:pt modelId="{6D805469-2A03-432A-B8E6-CB5B211917D6}" type="pres">
      <dgm:prSet presAssocID="{AA993405-60BD-4B36-8674-281E71A37E95}" presName="gap" presStyleCnt="0"/>
      <dgm:spPr/>
    </dgm:pt>
    <dgm:pt modelId="{71FB6D9D-2BF7-45E1-8747-784EEA92C389}" type="pres">
      <dgm:prSet presAssocID="{AA993405-60BD-4B36-8674-281E71A37E95}" presName="medCircle2" presStyleLbl="vennNode1" presStyleIdx="1" presStyleCnt="4"/>
      <dgm:spPr/>
    </dgm:pt>
    <dgm:pt modelId="{FF5329BD-4457-41BC-BB05-86148172924A}" type="pres">
      <dgm:prSet presAssocID="{AA993405-60BD-4B36-8674-281E71A37E95}" presName="txLvlOnly1" presStyleLbl="revTx" presStyleIdx="1" presStyleCnt="4"/>
      <dgm:spPr/>
      <dgm:t>
        <a:bodyPr/>
        <a:lstStyle/>
        <a:p>
          <a:endParaRPr lang="en-US"/>
        </a:p>
      </dgm:t>
    </dgm:pt>
    <dgm:pt modelId="{F7E5CAED-A657-45BD-920E-6A0FDE791FAA}" type="pres">
      <dgm:prSet presAssocID="{001FA897-397B-4617-8397-63FA93632948}" presName="noChildren" presStyleCnt="0"/>
      <dgm:spPr/>
    </dgm:pt>
    <dgm:pt modelId="{4AC52625-E2E9-4FF5-AD0F-6A297A33B166}" type="pres">
      <dgm:prSet presAssocID="{001FA897-397B-4617-8397-63FA93632948}" presName="gap" presStyleCnt="0"/>
      <dgm:spPr/>
    </dgm:pt>
    <dgm:pt modelId="{6847902C-BBC3-49FE-9DDC-718C84476E99}" type="pres">
      <dgm:prSet presAssocID="{001FA897-397B-4617-8397-63FA93632948}" presName="medCircle2" presStyleLbl="vennNode1" presStyleIdx="2" presStyleCnt="4"/>
      <dgm:spPr/>
    </dgm:pt>
    <dgm:pt modelId="{8D9E3A79-BA0E-45C2-882D-85C40C59778C}" type="pres">
      <dgm:prSet presAssocID="{001FA897-397B-4617-8397-63FA93632948}" presName="txLvlOnly1" presStyleLbl="revTx" presStyleIdx="2" presStyleCnt="4"/>
      <dgm:spPr/>
      <dgm:t>
        <a:bodyPr/>
        <a:lstStyle/>
        <a:p>
          <a:endParaRPr lang="en-US"/>
        </a:p>
      </dgm:t>
    </dgm:pt>
    <dgm:pt modelId="{922DD118-C078-4171-B3D2-4D9E1EFC42F2}" type="pres">
      <dgm:prSet presAssocID="{2E1EA77A-4CD5-4199-A4AA-6BE5E4A8BFC3}" presName="noChildren" presStyleCnt="0"/>
      <dgm:spPr/>
    </dgm:pt>
    <dgm:pt modelId="{110997C8-3060-4377-924C-09C4509B4112}" type="pres">
      <dgm:prSet presAssocID="{2E1EA77A-4CD5-4199-A4AA-6BE5E4A8BFC3}" presName="gap" presStyleCnt="0"/>
      <dgm:spPr/>
    </dgm:pt>
    <dgm:pt modelId="{83552F7A-A8D4-40AC-8329-090C755EE714}" type="pres">
      <dgm:prSet presAssocID="{2E1EA77A-4CD5-4199-A4AA-6BE5E4A8BFC3}" presName="medCircle2" presStyleLbl="vennNode1" presStyleIdx="3" presStyleCnt="4"/>
      <dgm:spPr/>
    </dgm:pt>
    <dgm:pt modelId="{544220A0-1117-4999-98C4-A8DB28A8603F}" type="pres">
      <dgm:prSet presAssocID="{2E1EA77A-4CD5-4199-A4AA-6BE5E4A8BFC3}" presName="txLvlOnly1" presStyleLbl="revTx" presStyleIdx="3" presStyleCnt="4"/>
      <dgm:spPr/>
    </dgm:pt>
  </dgm:ptLst>
  <dgm:cxnLst>
    <dgm:cxn modelId="{16BDD931-42D8-4E95-8B7C-56F507FBD7CB}" type="presOf" srcId="{7E5AA53B-3EEE-4DE4-BB81-9044890C2946}" destId="{5F2D1FAB-7604-43AF-9D50-135A657754DF}" srcOrd="0" destOrd="0" presId="urn:microsoft.com/office/officeart/2008/layout/VerticalCircleList"/>
    <dgm:cxn modelId="{A115D6CF-C058-46BF-86A6-CCD16D38FD09}" srcId="{7E5AA53B-3EEE-4DE4-BB81-9044890C2946}" destId="{2E1EA77A-4CD5-4199-A4AA-6BE5E4A8BFC3}" srcOrd="3" destOrd="0" parTransId="{C5D39454-DA4F-4397-88DB-EAB10B2D2920}" sibTransId="{F3798F15-95E1-4BB2-BB11-E145CAB08727}"/>
    <dgm:cxn modelId="{A608B2E3-5C4D-405A-B791-5991E52E4B33}" srcId="{7E5AA53B-3EEE-4DE4-BB81-9044890C2946}" destId="{AA993405-60BD-4B36-8674-281E71A37E95}" srcOrd="1" destOrd="0" parTransId="{8B6DFF93-B913-41D5-80CC-CBF61D1D33F5}" sibTransId="{E93DB13D-6A4C-439A-9A29-7240F68DA4F8}"/>
    <dgm:cxn modelId="{CD1B7308-7ECC-4ACA-A39C-4B78E738500E}" type="presOf" srcId="{001FA897-397B-4617-8397-63FA93632948}" destId="{8D9E3A79-BA0E-45C2-882D-85C40C59778C}" srcOrd="0" destOrd="0" presId="urn:microsoft.com/office/officeart/2008/layout/VerticalCircleList"/>
    <dgm:cxn modelId="{91130DBD-D73F-45C0-86F6-95BB2DC7BB01}" type="presOf" srcId="{AA993405-60BD-4B36-8674-281E71A37E95}" destId="{FF5329BD-4457-41BC-BB05-86148172924A}" srcOrd="0" destOrd="0" presId="urn:microsoft.com/office/officeart/2008/layout/VerticalCircleList"/>
    <dgm:cxn modelId="{67F83977-B279-4202-945A-9FF035678A55}" type="presOf" srcId="{2E1EA77A-4CD5-4199-A4AA-6BE5E4A8BFC3}" destId="{544220A0-1117-4999-98C4-A8DB28A8603F}" srcOrd="0" destOrd="0" presId="urn:microsoft.com/office/officeart/2008/layout/VerticalCircleList"/>
    <dgm:cxn modelId="{ACAF56E8-A2D7-4187-A9F2-5364DF7DC9C7}" srcId="{7E5AA53B-3EEE-4DE4-BB81-9044890C2946}" destId="{3636DB67-A24A-4719-A80D-2ADEE2B5993E}" srcOrd="0" destOrd="0" parTransId="{0E6890C0-3E55-4AA0-9EFE-3BD7E1B8618E}" sibTransId="{27BCB9E0-2A0E-4DF4-80AC-021DDD7E6C06}"/>
    <dgm:cxn modelId="{F7826DD4-A0E2-4B8C-844C-E0B9EE660523}" type="presOf" srcId="{3636DB67-A24A-4719-A80D-2ADEE2B5993E}" destId="{A2F3DAB2-E505-440A-B5E4-50DFC44EDCC6}" srcOrd="0" destOrd="0" presId="urn:microsoft.com/office/officeart/2008/layout/VerticalCircleList"/>
    <dgm:cxn modelId="{8D819414-1740-4EE6-A09C-4B8D569885D3}" srcId="{7E5AA53B-3EEE-4DE4-BB81-9044890C2946}" destId="{001FA897-397B-4617-8397-63FA93632948}" srcOrd="2" destOrd="0" parTransId="{1AE430B0-3B41-42EB-ABBA-3E7A01F8B2FF}" sibTransId="{97A2C841-8A3B-4129-BAB6-6001A884AD2E}"/>
    <dgm:cxn modelId="{DCC88F03-3184-4D89-AA32-2CF08B41E857}" type="presParOf" srcId="{5F2D1FAB-7604-43AF-9D50-135A657754DF}" destId="{52CAB743-AC34-4053-8758-E30CCA83C300}" srcOrd="0" destOrd="0" presId="urn:microsoft.com/office/officeart/2008/layout/VerticalCircleList"/>
    <dgm:cxn modelId="{4678080F-A433-4100-9C4F-AF97EC5A73A8}" type="presParOf" srcId="{52CAB743-AC34-4053-8758-E30CCA83C300}" destId="{6409678A-030A-4DFE-9D1B-BAEE94213BA8}" srcOrd="0" destOrd="0" presId="urn:microsoft.com/office/officeart/2008/layout/VerticalCircleList"/>
    <dgm:cxn modelId="{771D95B0-F5EA-4D3C-BDDC-9FBFA9E8F65D}" type="presParOf" srcId="{52CAB743-AC34-4053-8758-E30CCA83C300}" destId="{926DF24A-1AB2-4A34-8474-B50031818AFB}" srcOrd="1" destOrd="0" presId="urn:microsoft.com/office/officeart/2008/layout/VerticalCircleList"/>
    <dgm:cxn modelId="{BDEF5185-8E94-4204-BAC9-30C3689C03BA}" type="presParOf" srcId="{52CAB743-AC34-4053-8758-E30CCA83C300}" destId="{A2F3DAB2-E505-440A-B5E4-50DFC44EDCC6}" srcOrd="2" destOrd="0" presId="urn:microsoft.com/office/officeart/2008/layout/VerticalCircleList"/>
    <dgm:cxn modelId="{93935CB9-0A26-404C-BEAB-D195705E3DC0}" type="presParOf" srcId="{5F2D1FAB-7604-43AF-9D50-135A657754DF}" destId="{BE5B4293-5277-4B83-9097-B4D9EC6F3381}" srcOrd="1" destOrd="0" presId="urn:microsoft.com/office/officeart/2008/layout/VerticalCircleList"/>
    <dgm:cxn modelId="{6973C92C-0E63-4E38-80DD-D2BE4A157BF0}" type="presParOf" srcId="{BE5B4293-5277-4B83-9097-B4D9EC6F3381}" destId="{6D805469-2A03-432A-B8E6-CB5B211917D6}" srcOrd="0" destOrd="0" presId="urn:microsoft.com/office/officeart/2008/layout/VerticalCircleList"/>
    <dgm:cxn modelId="{73868765-2093-4E44-A42C-B9C4A093CC8B}" type="presParOf" srcId="{BE5B4293-5277-4B83-9097-B4D9EC6F3381}" destId="{71FB6D9D-2BF7-45E1-8747-784EEA92C389}" srcOrd="1" destOrd="0" presId="urn:microsoft.com/office/officeart/2008/layout/VerticalCircleList"/>
    <dgm:cxn modelId="{4498D6A8-5AF5-45AB-A4CA-2C24C01E50C8}" type="presParOf" srcId="{BE5B4293-5277-4B83-9097-B4D9EC6F3381}" destId="{FF5329BD-4457-41BC-BB05-86148172924A}" srcOrd="2" destOrd="0" presId="urn:microsoft.com/office/officeart/2008/layout/VerticalCircleList"/>
    <dgm:cxn modelId="{782EAC4D-8CF3-4ABD-86F0-C3EDDC849994}" type="presParOf" srcId="{5F2D1FAB-7604-43AF-9D50-135A657754DF}" destId="{F7E5CAED-A657-45BD-920E-6A0FDE791FAA}" srcOrd="2" destOrd="0" presId="urn:microsoft.com/office/officeart/2008/layout/VerticalCircleList"/>
    <dgm:cxn modelId="{446D7125-B991-4865-8F2A-91975153A15E}" type="presParOf" srcId="{F7E5CAED-A657-45BD-920E-6A0FDE791FAA}" destId="{4AC52625-E2E9-4FF5-AD0F-6A297A33B166}" srcOrd="0" destOrd="0" presId="urn:microsoft.com/office/officeart/2008/layout/VerticalCircleList"/>
    <dgm:cxn modelId="{8A7EC5A5-596C-4F68-84F5-0E864C67058A}" type="presParOf" srcId="{F7E5CAED-A657-45BD-920E-6A0FDE791FAA}" destId="{6847902C-BBC3-49FE-9DDC-718C84476E99}" srcOrd="1" destOrd="0" presId="urn:microsoft.com/office/officeart/2008/layout/VerticalCircleList"/>
    <dgm:cxn modelId="{B6A089E5-0B2F-4DFE-8839-3AC4737E62D1}" type="presParOf" srcId="{F7E5CAED-A657-45BD-920E-6A0FDE791FAA}" destId="{8D9E3A79-BA0E-45C2-882D-85C40C59778C}" srcOrd="2" destOrd="0" presId="urn:microsoft.com/office/officeart/2008/layout/VerticalCircleList"/>
    <dgm:cxn modelId="{E4AED299-75B4-4D31-80C3-C415F3A03466}" type="presParOf" srcId="{5F2D1FAB-7604-43AF-9D50-135A657754DF}" destId="{922DD118-C078-4171-B3D2-4D9E1EFC42F2}" srcOrd="3" destOrd="0" presId="urn:microsoft.com/office/officeart/2008/layout/VerticalCircleList"/>
    <dgm:cxn modelId="{4B09CA6E-E7CF-4201-887D-18091C5F3A8D}" type="presParOf" srcId="{922DD118-C078-4171-B3D2-4D9E1EFC42F2}" destId="{110997C8-3060-4377-924C-09C4509B4112}" srcOrd="0" destOrd="0" presId="urn:microsoft.com/office/officeart/2008/layout/VerticalCircleList"/>
    <dgm:cxn modelId="{416C8081-7C10-47DE-A851-2ADE6FE9200C}" type="presParOf" srcId="{922DD118-C078-4171-B3D2-4D9E1EFC42F2}" destId="{83552F7A-A8D4-40AC-8329-090C755EE714}" srcOrd="1" destOrd="0" presId="urn:microsoft.com/office/officeart/2008/layout/VerticalCircleList"/>
    <dgm:cxn modelId="{F1923993-8B64-4A24-9E16-610B163F2882}" type="presParOf" srcId="{922DD118-C078-4171-B3D2-4D9E1EFC42F2}" destId="{544220A0-1117-4999-98C4-A8DB28A8603F}"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5/8/layout/hierarchy3" loCatId="list" qsTypeId="urn:microsoft.com/office/officeart/2005/8/quickstyle/simple1" qsCatId="simple" csTypeId="urn:microsoft.com/office/officeart/2005/8/colors/accent2_2" csCatId="accent2" phldr="1"/>
      <dgm:spPr/>
      <dgm:t>
        <a:bodyPr/>
        <a:lstStyle/>
        <a:p>
          <a:endParaRPr lang="en-US"/>
        </a:p>
      </dgm:t>
    </dgm:pt>
    <dgm:pt modelId="{3636DB67-A24A-4719-A80D-2ADEE2B5993E}">
      <dgm:prSet/>
      <dgm:spPr/>
      <dgm:t>
        <a:bodyPr/>
        <a:lstStyle/>
        <a:p>
          <a:r>
            <a:rPr lang="en-US" b="0" i="0" dirty="0" smtClean="0"/>
            <a:t>While a single, united metaverse is likely a long way off, we already can see developments that may lead to its creation. It looks to be yet another sci-fi use case for blockchain technology and </a:t>
          </a:r>
          <a:r>
            <a:rPr lang="en-US" b="0" i="0" dirty="0" err="1" smtClean="0"/>
            <a:t>cryptocurrencies</a:t>
          </a:r>
          <a:r>
            <a:rPr lang="en-US" b="0" i="0" dirty="0" smtClean="0"/>
            <a:t>. If we will ever really reach the point of a metaverse is unsure. But in the meantime, we can already experience metaverse-like projects and continue to integrate blockchain more into our daily lives.</a:t>
          </a:r>
          <a:endParaRPr lang="en-US" dirty="0"/>
        </a:p>
      </dgm:t>
    </dgm:pt>
    <dgm:pt modelId="{0E6890C0-3E55-4AA0-9EFE-3BD7E1B8618E}" type="parTrans" cxnId="{ACAF56E8-A2D7-4187-A9F2-5364DF7DC9C7}">
      <dgm:prSet/>
      <dgm:spPr/>
      <dgm:t>
        <a:bodyPr/>
        <a:lstStyle/>
        <a:p>
          <a:endParaRPr lang="en-US"/>
        </a:p>
      </dgm:t>
    </dgm:pt>
    <dgm:pt modelId="{27BCB9E0-2A0E-4DF4-80AC-021DDD7E6C06}" type="sibTrans" cxnId="{ACAF56E8-A2D7-4187-A9F2-5364DF7DC9C7}">
      <dgm:prSet/>
      <dgm:spPr/>
      <dgm:t>
        <a:bodyPr/>
        <a:lstStyle/>
        <a:p>
          <a:endParaRPr lang="en-US"/>
        </a:p>
      </dgm:t>
    </dgm:pt>
    <dgm:pt modelId="{799ED04D-D3FF-420A-B774-B1C5A886FF7F}" type="pres">
      <dgm:prSet presAssocID="{7E5AA53B-3EEE-4DE4-BB81-9044890C2946}" presName="diagram" presStyleCnt="0">
        <dgm:presLayoutVars>
          <dgm:chPref val="1"/>
          <dgm:dir/>
          <dgm:animOne val="branch"/>
          <dgm:animLvl val="lvl"/>
          <dgm:resizeHandles/>
        </dgm:presLayoutVars>
      </dgm:prSet>
      <dgm:spPr/>
      <dgm:t>
        <a:bodyPr/>
        <a:lstStyle/>
        <a:p>
          <a:endParaRPr lang="en-US"/>
        </a:p>
      </dgm:t>
    </dgm:pt>
    <dgm:pt modelId="{A3F19C36-2746-41A2-A43E-7E353129CE16}" type="pres">
      <dgm:prSet presAssocID="{3636DB67-A24A-4719-A80D-2ADEE2B5993E}" presName="root" presStyleCnt="0"/>
      <dgm:spPr/>
    </dgm:pt>
    <dgm:pt modelId="{163472A4-7D88-49B8-8599-43DAEFF7B7A9}" type="pres">
      <dgm:prSet presAssocID="{3636DB67-A24A-4719-A80D-2ADEE2B5993E}" presName="rootComposite" presStyleCnt="0"/>
      <dgm:spPr/>
    </dgm:pt>
    <dgm:pt modelId="{A4683CD1-C837-495C-AA18-E94F972E139A}" type="pres">
      <dgm:prSet presAssocID="{3636DB67-A24A-4719-A80D-2ADEE2B5993E}" presName="rootText" presStyleLbl="node1" presStyleIdx="0" presStyleCnt="1"/>
      <dgm:spPr/>
      <dgm:t>
        <a:bodyPr/>
        <a:lstStyle/>
        <a:p>
          <a:endParaRPr lang="en-US"/>
        </a:p>
      </dgm:t>
    </dgm:pt>
    <dgm:pt modelId="{5EDEAEEC-596B-4977-ACBA-4617F4AF17C2}" type="pres">
      <dgm:prSet presAssocID="{3636DB67-A24A-4719-A80D-2ADEE2B5993E}" presName="rootConnector" presStyleLbl="node1" presStyleIdx="0" presStyleCnt="1"/>
      <dgm:spPr/>
      <dgm:t>
        <a:bodyPr/>
        <a:lstStyle/>
        <a:p>
          <a:endParaRPr lang="en-US"/>
        </a:p>
      </dgm:t>
    </dgm:pt>
    <dgm:pt modelId="{08445F68-D7F9-4311-B920-1A7A01E60027}" type="pres">
      <dgm:prSet presAssocID="{3636DB67-A24A-4719-A80D-2ADEE2B5993E}" presName="childShape" presStyleCnt="0"/>
      <dgm:spPr/>
    </dgm:pt>
  </dgm:ptLst>
  <dgm:cxnLst>
    <dgm:cxn modelId="{D68EB7DC-10DB-4B85-9134-9BAA58273DB1}" type="presOf" srcId="{3636DB67-A24A-4719-A80D-2ADEE2B5993E}" destId="{5EDEAEEC-596B-4977-ACBA-4617F4AF17C2}" srcOrd="1" destOrd="0" presId="urn:microsoft.com/office/officeart/2005/8/layout/hierarchy3"/>
    <dgm:cxn modelId="{EB70A7E3-3265-4E66-83A8-812F705D3B66}" type="presOf" srcId="{3636DB67-A24A-4719-A80D-2ADEE2B5993E}" destId="{A4683CD1-C837-495C-AA18-E94F972E139A}" srcOrd="0" destOrd="0" presId="urn:microsoft.com/office/officeart/2005/8/layout/hierarchy3"/>
    <dgm:cxn modelId="{35644C63-6B1D-42B0-8485-060F35C73FB6}" type="presOf" srcId="{7E5AA53B-3EEE-4DE4-BB81-9044890C2946}" destId="{799ED04D-D3FF-420A-B774-B1C5A886FF7F}" srcOrd="0" destOrd="0" presId="urn:microsoft.com/office/officeart/2005/8/layout/hierarchy3"/>
    <dgm:cxn modelId="{ACAF56E8-A2D7-4187-A9F2-5364DF7DC9C7}" srcId="{7E5AA53B-3EEE-4DE4-BB81-9044890C2946}" destId="{3636DB67-A24A-4719-A80D-2ADEE2B5993E}" srcOrd="0" destOrd="0" parTransId="{0E6890C0-3E55-4AA0-9EFE-3BD7E1B8618E}" sibTransId="{27BCB9E0-2A0E-4DF4-80AC-021DDD7E6C06}"/>
    <dgm:cxn modelId="{3C87EE29-ACDB-4D3E-8A0C-49753D7A4C71}" type="presParOf" srcId="{799ED04D-D3FF-420A-B774-B1C5A886FF7F}" destId="{A3F19C36-2746-41A2-A43E-7E353129CE16}" srcOrd="0" destOrd="0" presId="urn:microsoft.com/office/officeart/2005/8/layout/hierarchy3"/>
    <dgm:cxn modelId="{BEAE1FD9-059C-415E-87FF-4B7E3203A886}" type="presParOf" srcId="{A3F19C36-2746-41A2-A43E-7E353129CE16}" destId="{163472A4-7D88-49B8-8599-43DAEFF7B7A9}" srcOrd="0" destOrd="0" presId="urn:microsoft.com/office/officeart/2005/8/layout/hierarchy3"/>
    <dgm:cxn modelId="{5DC37AD5-C6A5-4D06-9597-856AD6ABBDC0}" type="presParOf" srcId="{163472A4-7D88-49B8-8599-43DAEFF7B7A9}" destId="{A4683CD1-C837-495C-AA18-E94F972E139A}" srcOrd="0" destOrd="0" presId="urn:microsoft.com/office/officeart/2005/8/layout/hierarchy3"/>
    <dgm:cxn modelId="{EAD4F045-028E-434A-939B-C4B47E3169A2}" type="presParOf" srcId="{163472A4-7D88-49B8-8599-43DAEFF7B7A9}" destId="{5EDEAEEC-596B-4977-ACBA-4617F4AF17C2}" srcOrd="1" destOrd="0" presId="urn:microsoft.com/office/officeart/2005/8/layout/hierarchy3"/>
    <dgm:cxn modelId="{1F1BE2CB-AC6F-4E51-9899-31AB2F4D09A9}" type="presParOf" srcId="{A3F19C36-2746-41A2-A43E-7E353129CE16}" destId="{08445F68-D7F9-4311-B920-1A7A01E6002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582956" y="313150"/>
          <a:ext cx="1578375" cy="15783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919331" y="649525"/>
          <a:ext cx="905625" cy="905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78393" y="2383150"/>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100000"/>
            </a:lnSpc>
            <a:spcBef>
              <a:spcPct val="0"/>
            </a:spcBef>
            <a:spcAft>
              <a:spcPct val="35000"/>
            </a:spcAft>
            <a:defRPr cap="all"/>
          </a:pPr>
          <a:r>
            <a:rPr lang="en-US" sz="3200" kern="1200" dirty="0" smtClean="0"/>
            <a:t>metaverse</a:t>
          </a:r>
          <a:endParaRPr lang="en-US" sz="3200" kern="1200" dirty="0"/>
        </a:p>
      </dsp:txBody>
      <dsp:txXfrm>
        <a:off x="78393" y="2383150"/>
        <a:ext cx="2587500" cy="720000"/>
      </dsp:txXfrm>
    </dsp:sp>
    <dsp:sp modelId="{AE6D994C-35CC-4E2D-93F7-0749D531DB38}">
      <dsp:nvSpPr>
        <dsp:cNvPr id="0" name=""/>
        <dsp:cNvSpPr/>
      </dsp:nvSpPr>
      <dsp:spPr>
        <a:xfrm>
          <a:off x="3623269" y="313150"/>
          <a:ext cx="1578375" cy="15783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3959644" y="649525"/>
          <a:ext cx="905625" cy="905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118706" y="2383150"/>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100000"/>
            </a:lnSpc>
            <a:spcBef>
              <a:spcPct val="0"/>
            </a:spcBef>
            <a:spcAft>
              <a:spcPct val="35000"/>
            </a:spcAft>
            <a:defRPr cap="all"/>
          </a:pPr>
          <a:r>
            <a:rPr lang="en-US" sz="3200" kern="1200" dirty="0" smtClean="0"/>
            <a:t>Web 3.0</a:t>
          </a:r>
          <a:endParaRPr lang="en-US" sz="3200" kern="1200" dirty="0"/>
        </a:p>
      </dsp:txBody>
      <dsp:txXfrm>
        <a:off x="3118706" y="2383150"/>
        <a:ext cx="2587500" cy="720000"/>
      </dsp:txXfrm>
    </dsp:sp>
    <dsp:sp modelId="{8B8DA957-4F6D-47EE-BF0F-6ACDA82AAC07}">
      <dsp:nvSpPr>
        <dsp:cNvPr id="0" name=""/>
        <dsp:cNvSpPr/>
      </dsp:nvSpPr>
      <dsp:spPr>
        <a:xfrm>
          <a:off x="6663581" y="313150"/>
          <a:ext cx="1578375" cy="15783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6999956" y="649525"/>
          <a:ext cx="905625" cy="905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6159019" y="2383150"/>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100000"/>
            </a:lnSpc>
            <a:spcBef>
              <a:spcPct val="0"/>
            </a:spcBef>
            <a:spcAft>
              <a:spcPct val="35000"/>
            </a:spcAft>
            <a:defRPr cap="all"/>
          </a:pPr>
          <a:r>
            <a:rPr lang="en-US" sz="3200" kern="1200" dirty="0" smtClean="0"/>
            <a:t>blockchine</a:t>
          </a:r>
          <a:endParaRPr lang="en-US" sz="3200" kern="1200" dirty="0"/>
        </a:p>
      </dsp:txBody>
      <dsp:txXfrm>
        <a:off x="6159019" y="2383150"/>
        <a:ext cx="258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83CD1-C837-495C-AA18-E94F972E139A}">
      <dsp:nvSpPr>
        <dsp:cNvPr id="0" name=""/>
        <dsp:cNvSpPr/>
      </dsp:nvSpPr>
      <dsp:spPr>
        <a:xfrm>
          <a:off x="0" y="105869"/>
          <a:ext cx="7078229" cy="35391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b="0" i="0" kern="1200" dirty="0" smtClean="0"/>
            <a:t>Blockchain, metaverse-like applications already exist and provide people with liveable incomes. Axie Infinity is one play-to-earn game that many users play to support their income. SecondLive and Decentraland are other examples of successfully mixing the blockchain world and virtual reality apps.</a:t>
          </a:r>
          <a:endParaRPr lang="en-US" sz="2700" kern="1200" dirty="0"/>
        </a:p>
      </dsp:txBody>
      <dsp:txXfrm>
        <a:off x="103657" y="209526"/>
        <a:ext cx="6870915" cy="3331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2269182" y="782743"/>
          <a:ext cx="5051947" cy="5051947"/>
        </a:xfrm>
        <a:prstGeom prst="blockArc">
          <a:avLst>
            <a:gd name="adj1" fmla="val 18900000"/>
            <a:gd name="adj2" fmla="val 2700000"/>
            <a:gd name="adj3" fmla="val 428"/>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832D7-6FB0-46B8-A722-D84A62BB4632}">
      <dsp:nvSpPr>
        <dsp:cNvPr id="0" name=""/>
        <dsp:cNvSpPr/>
      </dsp:nvSpPr>
      <dsp:spPr>
        <a:xfrm>
          <a:off x="470493" y="0"/>
          <a:ext cx="6340855" cy="211507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0538" tIns="33020" rIns="33020" bIns="33020" numCol="1" spcCol="1270" anchor="ctr" anchorCtr="0">
          <a:noAutofit/>
        </a:bodyPr>
        <a:lstStyle/>
        <a:p>
          <a:pPr lvl="0" algn="l" defTabSz="577850">
            <a:lnSpc>
              <a:spcPct val="90000"/>
            </a:lnSpc>
            <a:spcBef>
              <a:spcPct val="0"/>
            </a:spcBef>
            <a:spcAft>
              <a:spcPct val="35000"/>
            </a:spcAft>
          </a:pPr>
          <a:r>
            <a:rPr lang="en-US" sz="1300" b="0" i="0" kern="1200" dirty="0" smtClean="0"/>
            <a:t>The metaverse is a concept of an online, 3D, virtual space connecting users in all aspects of their lives. It would connect multiple platforms, similar to the internet containing different websites accessible through a single browser. </a:t>
          </a:r>
        </a:p>
        <a:p>
          <a:pPr lvl="0" algn="l" defTabSz="577850">
            <a:lnSpc>
              <a:spcPct val="90000"/>
            </a:lnSpc>
            <a:spcBef>
              <a:spcPct val="0"/>
            </a:spcBef>
            <a:spcAft>
              <a:spcPct val="35000"/>
            </a:spcAft>
          </a:pPr>
          <a:r>
            <a:rPr lang="en-US" sz="1300" b="0" i="0" kern="1200" dirty="0" smtClean="0"/>
            <a:t>The concept was developed in the science-fiction novel Snow Crash by Neal Stephenson. However, while the idea of a metaverse was once fiction, it now looks like it could be a reality in the future.</a:t>
          </a:r>
          <a:endParaRPr lang="en-US" sz="1300" kern="1200" dirty="0"/>
        </a:p>
      </dsp:txBody>
      <dsp:txXfrm>
        <a:off x="470493" y="0"/>
        <a:ext cx="6340855" cy="2115077"/>
      </dsp:txXfrm>
    </dsp:sp>
    <dsp:sp modelId="{4B666EC3-7662-488D-9A16-6AED55ED4C28}">
      <dsp:nvSpPr>
        <dsp:cNvPr id="0" name=""/>
        <dsp:cNvSpPr/>
      </dsp:nvSpPr>
      <dsp:spPr>
        <a:xfrm>
          <a:off x="80324" y="537123"/>
          <a:ext cx="731449" cy="899507"/>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2386C0-ED9D-4E75-B265-7E83E69AFCFA}">
      <dsp:nvSpPr>
        <dsp:cNvPr id="0" name=""/>
        <dsp:cNvSpPr/>
      </dsp:nvSpPr>
      <dsp:spPr>
        <a:xfrm>
          <a:off x="386454" y="2437750"/>
          <a:ext cx="6368942" cy="107154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0538" tIns="33020" rIns="33020" bIns="33020" numCol="1" spcCol="1270" anchor="ctr" anchorCtr="0">
          <a:noAutofit/>
        </a:bodyPr>
        <a:lstStyle/>
        <a:p>
          <a:pPr lvl="0" algn="l" defTabSz="577850">
            <a:lnSpc>
              <a:spcPct val="90000"/>
            </a:lnSpc>
            <a:spcBef>
              <a:spcPct val="0"/>
            </a:spcBef>
            <a:spcAft>
              <a:spcPct val="35000"/>
            </a:spcAft>
          </a:pPr>
          <a:r>
            <a:rPr lang="en-US" sz="1300" b="0" i="0" kern="1200" dirty="0" smtClean="0"/>
            <a:t>Blockchain developers also take influence from the video game world too. </a:t>
          </a:r>
          <a:r>
            <a:rPr lang="en-US" sz="1300" b="0" i="0" kern="1200" dirty="0" err="1" smtClean="0"/>
            <a:t>Gamification</a:t>
          </a:r>
          <a:r>
            <a:rPr lang="en-US" sz="1300" b="0" i="0" kern="1200" dirty="0" smtClean="0"/>
            <a:t> is common in Decentralized Finance (</a:t>
          </a:r>
          <a:r>
            <a:rPr lang="en-US" sz="1300" b="0" i="0" kern="1200" dirty="0" err="1" smtClean="0"/>
            <a:t>DeFi</a:t>
          </a:r>
          <a:r>
            <a:rPr lang="en-US" sz="1300" b="0" i="0" kern="1200" dirty="0" smtClean="0"/>
            <a:t>) and </a:t>
          </a:r>
          <a:r>
            <a:rPr lang="en-US" sz="1300" b="0" i="0" kern="1200" dirty="0" err="1" smtClean="0"/>
            <a:t>GameFi</a:t>
          </a:r>
          <a:r>
            <a:rPr lang="en-US" sz="1300" b="0" i="0" kern="1200" dirty="0" smtClean="0"/>
            <a:t>. It seems there will be enough similarities in the future that the two worlds may become even more integrated</a:t>
          </a:r>
          <a:endParaRPr lang="en-US" sz="1300" kern="1200" dirty="0"/>
        </a:p>
      </dsp:txBody>
      <dsp:txXfrm>
        <a:off x="386454" y="2437750"/>
        <a:ext cx="6368942" cy="1071543"/>
      </dsp:txXfrm>
    </dsp:sp>
    <dsp:sp modelId="{9749CCC3-0350-4CDC-920F-72A779B7A687}">
      <dsp:nvSpPr>
        <dsp:cNvPr id="0" name=""/>
        <dsp:cNvSpPr/>
      </dsp:nvSpPr>
      <dsp:spPr>
        <a:xfrm>
          <a:off x="120936" y="2532001"/>
          <a:ext cx="777284" cy="830272"/>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DF24A-1AB2-4A34-8474-B50031818AFB}">
      <dsp:nvSpPr>
        <dsp:cNvPr id="0" name=""/>
        <dsp:cNvSpPr/>
      </dsp:nvSpPr>
      <dsp:spPr>
        <a:xfrm>
          <a:off x="926674" y="415"/>
          <a:ext cx="937505" cy="937505"/>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2F3DAB2-E505-440A-B5E4-50DFC44EDCC6}">
      <dsp:nvSpPr>
        <dsp:cNvPr id="0" name=""/>
        <dsp:cNvSpPr/>
      </dsp:nvSpPr>
      <dsp:spPr>
        <a:xfrm>
          <a:off x="1395427" y="415"/>
          <a:ext cx="5001936" cy="937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 rIns="0" bIns="10160" numCol="1" spcCol="1270" anchor="ctr" anchorCtr="0">
          <a:noAutofit/>
        </a:bodyPr>
        <a:lstStyle/>
        <a:p>
          <a:pPr lvl="0" algn="l" defTabSz="355600">
            <a:lnSpc>
              <a:spcPct val="90000"/>
            </a:lnSpc>
            <a:spcBef>
              <a:spcPct val="0"/>
            </a:spcBef>
            <a:spcAft>
              <a:spcPct val="35000"/>
            </a:spcAft>
          </a:pPr>
          <a:r>
            <a:rPr lang="en-US" sz="800" b="0" i="0" kern="1200" dirty="0" smtClean="0">
              <a:solidFill>
                <a:schemeClr val="bg1"/>
              </a:solidFill>
            </a:rPr>
            <a:t>The metaverse will be driven by augmented reality, with each user controlling a character or avatar. For example, you might take a mixed reality meeting with an Oculus VR headset in your virtual office, finish work and relax in a </a:t>
          </a:r>
          <a:r>
            <a:rPr lang="en-US" sz="800" b="0" i="0" kern="1200" dirty="0" err="1" smtClean="0">
              <a:solidFill>
                <a:schemeClr val="bg1"/>
              </a:solidFill>
              <a:hlinkClick xmlns:r="http://schemas.openxmlformats.org/officeDocument/2006/relationships" r:id="rId1"/>
            </a:rPr>
            <a:t>blockchain</a:t>
          </a:r>
          <a:r>
            <a:rPr lang="en-US" sz="800" b="0" i="0" kern="1200" dirty="0" smtClean="0">
              <a:solidFill>
                <a:schemeClr val="bg1"/>
              </a:solidFill>
              <a:hlinkClick xmlns:r="http://schemas.openxmlformats.org/officeDocument/2006/relationships" r:id="rId1"/>
            </a:rPr>
            <a:t>-based</a:t>
          </a:r>
          <a:r>
            <a:rPr lang="en-US" sz="800" b="0" i="0" kern="1200" dirty="0" smtClean="0">
              <a:solidFill>
                <a:schemeClr val="bg1"/>
              </a:solidFill>
            </a:rPr>
            <a:t> game, and then </a:t>
          </a:r>
          <a:r>
            <a:rPr lang="en-US" sz="800" b="0" i="0" kern="1200" dirty="0" smtClean="0">
              <a:solidFill>
                <a:schemeClr val="bg1"/>
              </a:solidFill>
              <a:hlinkClick xmlns:r="http://schemas.openxmlformats.org/officeDocument/2006/relationships" r:id="rId2"/>
            </a:rPr>
            <a:t>manage your crypto portfolio</a:t>
          </a:r>
          <a:r>
            <a:rPr lang="en-US" sz="800" b="0" i="0" kern="1200" dirty="0" smtClean="0">
              <a:solidFill>
                <a:schemeClr val="bg1"/>
              </a:solidFill>
            </a:rPr>
            <a:t> and finances all inside the metaverse.</a:t>
          </a:r>
          <a:endParaRPr lang="en-US" sz="800" kern="1200" dirty="0">
            <a:solidFill>
              <a:schemeClr val="bg1"/>
            </a:solidFill>
          </a:endParaRPr>
        </a:p>
      </dsp:txBody>
      <dsp:txXfrm>
        <a:off x="1395427" y="415"/>
        <a:ext cx="5001936" cy="937505"/>
      </dsp:txXfrm>
    </dsp:sp>
    <dsp:sp modelId="{71FB6D9D-2BF7-45E1-8747-784EEA92C389}">
      <dsp:nvSpPr>
        <dsp:cNvPr id="0" name=""/>
        <dsp:cNvSpPr/>
      </dsp:nvSpPr>
      <dsp:spPr>
        <a:xfrm>
          <a:off x="926674" y="937921"/>
          <a:ext cx="937505" cy="937505"/>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F5329BD-4457-41BC-BB05-86148172924A}">
      <dsp:nvSpPr>
        <dsp:cNvPr id="0" name=""/>
        <dsp:cNvSpPr/>
      </dsp:nvSpPr>
      <dsp:spPr>
        <a:xfrm>
          <a:off x="1395427" y="937921"/>
          <a:ext cx="5001936" cy="937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 rIns="0" bIns="10160" numCol="1" spcCol="1270" anchor="ctr" anchorCtr="0">
          <a:noAutofit/>
        </a:bodyPr>
        <a:lstStyle/>
        <a:p>
          <a:pPr lvl="0" algn="l" defTabSz="355600">
            <a:lnSpc>
              <a:spcPct val="90000"/>
            </a:lnSpc>
            <a:spcBef>
              <a:spcPct val="0"/>
            </a:spcBef>
            <a:spcAft>
              <a:spcPct val="35000"/>
            </a:spcAft>
          </a:pPr>
          <a:r>
            <a:rPr lang="en-US" sz="800" b="0" i="0" kern="1200" dirty="0" smtClean="0">
              <a:solidFill>
                <a:schemeClr val="bg1"/>
              </a:solidFill>
            </a:rPr>
            <a:t>You can already see some aspects of the metaverse in existing virtual video game worlds. Games like Second Life and </a:t>
          </a:r>
          <a:r>
            <a:rPr lang="en-US" sz="800" b="0" i="0" kern="1200" dirty="0" err="1" smtClean="0">
              <a:solidFill>
                <a:schemeClr val="bg1"/>
              </a:solidFill>
            </a:rPr>
            <a:t>Fortnite</a:t>
          </a:r>
          <a:r>
            <a:rPr lang="en-US" sz="800" b="0" i="0" kern="1200" dirty="0" smtClean="0">
              <a:solidFill>
                <a:schemeClr val="bg1"/>
              </a:solidFill>
            </a:rPr>
            <a:t> or work socialization tools like </a:t>
          </a:r>
          <a:r>
            <a:rPr lang="en-US" sz="800" b="0" i="0" kern="1200" dirty="0" err="1" smtClean="0">
              <a:solidFill>
                <a:schemeClr val="bg1"/>
              </a:solidFill>
            </a:rPr>
            <a:t>Gather.town</a:t>
          </a:r>
          <a:r>
            <a:rPr lang="en-US" sz="800" b="0" i="0" kern="1200" dirty="0" smtClean="0">
              <a:solidFill>
                <a:schemeClr val="bg1"/>
              </a:solidFill>
            </a:rPr>
            <a:t> bring together multiple elements of our lives into online worlds. While these applications are not </a:t>
          </a:r>
          <a:r>
            <a:rPr lang="en-US" sz="800" b="0" i="1" kern="1200" dirty="0" smtClean="0">
              <a:solidFill>
                <a:schemeClr val="bg1"/>
              </a:solidFill>
            </a:rPr>
            <a:t>the metaverse</a:t>
          </a:r>
          <a:r>
            <a:rPr lang="en-US" sz="800" b="0" i="0" kern="1200" dirty="0" smtClean="0">
              <a:solidFill>
                <a:schemeClr val="bg1"/>
              </a:solidFill>
            </a:rPr>
            <a:t>, they are somewhat similar. The metaverse still doesn’t exist yet. </a:t>
          </a:r>
          <a:endParaRPr lang="en-US" sz="800" kern="1200" dirty="0">
            <a:solidFill>
              <a:schemeClr val="bg1"/>
            </a:solidFill>
          </a:endParaRPr>
        </a:p>
      </dsp:txBody>
      <dsp:txXfrm>
        <a:off x="1395427" y="937921"/>
        <a:ext cx="5001936" cy="937505"/>
      </dsp:txXfrm>
    </dsp:sp>
    <dsp:sp modelId="{6847902C-BBC3-49FE-9DDC-718C84476E99}">
      <dsp:nvSpPr>
        <dsp:cNvPr id="0" name=""/>
        <dsp:cNvSpPr/>
      </dsp:nvSpPr>
      <dsp:spPr>
        <a:xfrm>
          <a:off x="926674" y="1875427"/>
          <a:ext cx="937505" cy="937505"/>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9E3A79-BA0E-45C2-882D-85C40C59778C}">
      <dsp:nvSpPr>
        <dsp:cNvPr id="0" name=""/>
        <dsp:cNvSpPr/>
      </dsp:nvSpPr>
      <dsp:spPr>
        <a:xfrm>
          <a:off x="1395427" y="1875427"/>
          <a:ext cx="5001936" cy="937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 rIns="0" bIns="10160" numCol="1" spcCol="1270" anchor="ctr" anchorCtr="0">
          <a:noAutofit/>
        </a:bodyPr>
        <a:lstStyle/>
        <a:p>
          <a:pPr lvl="0" algn="l" defTabSz="355600">
            <a:lnSpc>
              <a:spcPct val="90000"/>
            </a:lnSpc>
            <a:spcBef>
              <a:spcPct val="0"/>
            </a:spcBef>
            <a:spcAft>
              <a:spcPct val="35000"/>
            </a:spcAft>
          </a:pPr>
          <a:r>
            <a:rPr lang="en-US" sz="800" b="0" i="0" kern="1200" dirty="0" smtClean="0">
              <a:solidFill>
                <a:schemeClr val="bg1"/>
              </a:solidFill>
            </a:rPr>
            <a:t>Facebook is one of the loudest voices for the creation of a unified metaverse. This is particularly interesting for a crypto-powered metaverse due to Facebook's </a:t>
          </a:r>
          <a:r>
            <a:rPr lang="en-US" sz="800" b="0" i="0" kern="1200" dirty="0" smtClean="0">
              <a:solidFill>
                <a:schemeClr val="bg1"/>
              </a:solidFill>
              <a:hlinkClick xmlns:r="http://schemas.openxmlformats.org/officeDocument/2006/relationships" r:id="rId3"/>
            </a:rPr>
            <a:t>Diem</a:t>
          </a:r>
          <a:r>
            <a:rPr lang="en-US" sz="800" b="0" i="0" kern="1200" dirty="0" smtClean="0">
              <a:solidFill>
                <a:schemeClr val="bg1"/>
              </a:solidFill>
            </a:rPr>
            <a:t> </a:t>
          </a:r>
          <a:r>
            <a:rPr lang="en-US" sz="800" b="0" i="0" kern="1200" dirty="0" err="1" smtClean="0">
              <a:solidFill>
                <a:schemeClr val="bg1"/>
              </a:solidFill>
              <a:hlinkClick xmlns:r="http://schemas.openxmlformats.org/officeDocument/2006/relationships" r:id="rId4"/>
            </a:rPr>
            <a:t>stablecoin</a:t>
          </a:r>
          <a:r>
            <a:rPr lang="en-US" sz="800" b="0" i="0" kern="1200" dirty="0" smtClean="0">
              <a:solidFill>
                <a:schemeClr val="bg1"/>
              </a:solidFill>
            </a:rPr>
            <a:t> project. Mark </a:t>
          </a:r>
          <a:r>
            <a:rPr lang="en-US" sz="800" b="0" i="0" kern="1200" dirty="0" err="1" smtClean="0">
              <a:solidFill>
                <a:schemeClr val="bg1"/>
              </a:solidFill>
            </a:rPr>
            <a:t>Zuckerberg</a:t>
          </a:r>
          <a:r>
            <a:rPr lang="en-US" sz="800" b="0" i="0" kern="1200" dirty="0" smtClean="0">
              <a:solidFill>
                <a:schemeClr val="bg1"/>
              </a:solidFill>
            </a:rPr>
            <a:t> has explicitly mentioned his plans to use a metaverse project to support remote work and improve financial opportunities for people in developing countries. Facebook’s ownership of social media, communication, and crypto platforms give it a good start combining all these worlds into one. Other large tech companies are also targeting the creation of a metaverse, including Microsoft, Apple, and Google.</a:t>
          </a:r>
          <a:endParaRPr lang="en-US" sz="800" kern="1200" dirty="0">
            <a:solidFill>
              <a:schemeClr val="bg1"/>
            </a:solidFill>
          </a:endParaRPr>
        </a:p>
      </dsp:txBody>
      <dsp:txXfrm>
        <a:off x="1395427" y="1875427"/>
        <a:ext cx="5001936" cy="937505"/>
      </dsp:txXfrm>
    </dsp:sp>
    <dsp:sp modelId="{83552F7A-A8D4-40AC-8329-090C755EE714}">
      <dsp:nvSpPr>
        <dsp:cNvPr id="0" name=""/>
        <dsp:cNvSpPr/>
      </dsp:nvSpPr>
      <dsp:spPr>
        <a:xfrm>
          <a:off x="926674" y="2812932"/>
          <a:ext cx="937505" cy="937505"/>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44220A0-1117-4999-98C4-A8DB28A8603F}">
      <dsp:nvSpPr>
        <dsp:cNvPr id="0" name=""/>
        <dsp:cNvSpPr/>
      </dsp:nvSpPr>
      <dsp:spPr>
        <a:xfrm>
          <a:off x="1395427" y="2812932"/>
          <a:ext cx="5001936" cy="937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 rIns="0" bIns="10160" numCol="1" spcCol="1270" anchor="ctr" anchorCtr="0">
          <a:noAutofit/>
        </a:bodyPr>
        <a:lstStyle/>
        <a:p>
          <a:pPr lvl="0" algn="l" defTabSz="355600">
            <a:lnSpc>
              <a:spcPct val="90000"/>
            </a:lnSpc>
            <a:spcBef>
              <a:spcPct val="0"/>
            </a:spcBef>
            <a:spcAft>
              <a:spcPct val="35000"/>
            </a:spcAft>
          </a:pPr>
          <a:r>
            <a:rPr lang="en-US" sz="800" b="0" i="0" kern="1200" dirty="0" smtClean="0">
              <a:solidFill>
                <a:schemeClr val="bg1"/>
              </a:solidFill>
            </a:rPr>
            <a:t>When it comes to a crypto-powered metaverse, further integration between NFT marketplaces and 3D virtual universes seems like the next step. NFT holders can already sell their goods from multiple sources on marketplaces like </a:t>
          </a:r>
          <a:r>
            <a:rPr lang="en-US" sz="800" b="0" i="0" kern="1200" dirty="0" err="1" smtClean="0">
              <a:solidFill>
                <a:schemeClr val="bg1"/>
              </a:solidFill>
            </a:rPr>
            <a:t>OpenSea</a:t>
          </a:r>
          <a:r>
            <a:rPr lang="en-US" sz="800" b="0" i="0" kern="1200" dirty="0" smtClean="0">
              <a:solidFill>
                <a:schemeClr val="bg1"/>
              </a:solidFill>
            </a:rPr>
            <a:t> and </a:t>
          </a:r>
          <a:r>
            <a:rPr lang="en-US" sz="800" b="0" i="0" kern="1200" dirty="0" err="1" smtClean="0">
              <a:solidFill>
                <a:schemeClr val="bg1"/>
              </a:solidFill>
              <a:hlinkClick xmlns:r="http://schemas.openxmlformats.org/officeDocument/2006/relationships" r:id="rId5"/>
            </a:rPr>
            <a:t>BakerySwap</a:t>
          </a:r>
          <a:r>
            <a:rPr lang="en-US" sz="800" b="0" i="0" kern="1200" dirty="0" smtClean="0">
              <a:solidFill>
                <a:schemeClr val="bg1"/>
              </a:solidFill>
            </a:rPr>
            <a:t>, but there isn’t yet a popular 3D platform for this. At a bigger scale, blockchain developers might develop popular metaverse-like applications with more organic users than a large tech giant.</a:t>
          </a:r>
          <a:endParaRPr lang="en-US" sz="800" kern="1200" dirty="0">
            <a:solidFill>
              <a:schemeClr val="bg1"/>
            </a:solidFill>
          </a:endParaRPr>
        </a:p>
      </dsp:txBody>
      <dsp:txXfrm>
        <a:off x="1395427" y="2812932"/>
        <a:ext cx="5001936" cy="937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83CD1-C837-495C-AA18-E94F972E139A}">
      <dsp:nvSpPr>
        <dsp:cNvPr id="0" name=""/>
        <dsp:cNvSpPr/>
      </dsp:nvSpPr>
      <dsp:spPr>
        <a:xfrm>
          <a:off x="0" y="105869"/>
          <a:ext cx="7078229" cy="35391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0" i="0" kern="1200" dirty="0" smtClean="0"/>
            <a:t>While a single, united metaverse is likely a long way off, we already can see developments that may lead to its creation. It looks to be yet another sci-fi use case for blockchain technology and </a:t>
          </a:r>
          <a:r>
            <a:rPr lang="en-US" sz="2300" b="0" i="0" kern="1200" dirty="0" err="1" smtClean="0"/>
            <a:t>cryptocurrencies</a:t>
          </a:r>
          <a:r>
            <a:rPr lang="en-US" sz="2300" b="0" i="0" kern="1200" dirty="0" smtClean="0"/>
            <a:t>. If we will ever really reach the point of a metaverse is unsure. But in the meantime, we can already experience metaverse-like projects and continue to integrate blockchain more into our daily lives.</a:t>
          </a:r>
          <a:endParaRPr lang="en-US" sz="2300" kern="1200" dirty="0"/>
        </a:p>
      </dsp:txBody>
      <dsp:txXfrm>
        <a:off x="103657" y="209526"/>
        <a:ext cx="6870915" cy="33318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10/7/2022</a:t>
            </a:fld>
            <a:endParaRPr lang="en-US" dirty="0"/>
          </a:p>
        </p:txBody>
      </p:sp>
      <p:sp>
        <p:nvSpPr>
          <p:cNvPr id="4" name="Footer Placeholder 3">
            <a:extLst>
              <a:ext uri="{FF2B5EF4-FFF2-40B4-BE49-F238E27FC236}">
                <a16:creationId xmlns:a16="http://schemas.microsoft.com/office/drawing/2014/main" xmlns=""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10/7/2022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166735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310489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170455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33920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61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41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28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377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7479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936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922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7863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12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812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96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664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910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95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74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499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72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10/7/2022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44574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8.jpe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8566"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4572000"/>
            <a:ext cx="10993549" cy="895244"/>
          </a:xfrm>
        </p:spPr>
        <p:txBody>
          <a:bodyPr>
            <a:noAutofit/>
          </a:bodyPr>
          <a:lstStyle/>
          <a:p>
            <a:r>
              <a:rPr lang="en-US" sz="6000" dirty="0" smtClean="0">
                <a:solidFill>
                  <a:schemeClr val="bg1"/>
                </a:solidFill>
              </a:rPr>
              <a:t>METAVERSE WEB 3.0</a:t>
            </a:r>
            <a:endParaRPr lang="en-US" sz="6000" dirty="0">
              <a:solidFill>
                <a:schemeClr val="bg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FAIZA MURTAZA</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FE4B144-AB71-4A63-9638-D695B086F49D}"/>
              </a:ext>
            </a:extLst>
          </p:cNvPr>
          <p:cNvPicPr>
            <a:picLocks noChangeAspect="1"/>
          </p:cNvPicPr>
          <p:nvPr/>
        </p:nvPicPr>
        <p:blipFill>
          <a:blip r:embed="rId2"/>
          <a:stretch>
            <a:fillRect/>
          </a:stretch>
        </p:blipFill>
        <p:spPr>
          <a:xfrm>
            <a:off x="0" y="0"/>
            <a:ext cx="12192000" cy="6858001"/>
          </a:xfrm>
          <a:prstGeom prst="rect">
            <a:avLst/>
          </a:prstGeom>
        </p:spPr>
      </p:pic>
      <p:grpSp>
        <p:nvGrpSpPr>
          <p:cNvPr id="16" name="Group 15">
            <a:extLst>
              <a:ext uri="{FF2B5EF4-FFF2-40B4-BE49-F238E27FC236}">
                <a16:creationId xmlns:a16="http://schemas.microsoft.com/office/drawing/2014/main" xmlns="" id="{1EF69866-F993-4D35-A1F6-3F2AF2240F84}"/>
              </a:ext>
            </a:extLst>
          </p:cNvPr>
          <p:cNvGrpSpPr/>
          <p:nvPr/>
        </p:nvGrpSpPr>
        <p:grpSpPr>
          <a:xfrm>
            <a:off x="7311948" y="1388806"/>
            <a:ext cx="4381854" cy="4080388"/>
            <a:chOff x="7311948" y="933000"/>
            <a:chExt cx="4381854" cy="4080388"/>
          </a:xfrm>
        </p:grpSpPr>
        <p:grpSp>
          <p:nvGrpSpPr>
            <p:cNvPr id="7" name="Group 6">
              <a:extLst>
                <a:ext uri="{FF2B5EF4-FFF2-40B4-BE49-F238E27FC236}">
                  <a16:creationId xmlns:a16="http://schemas.microsoft.com/office/drawing/2014/main" xmlns="" id="{56C7F31B-54EF-4D30-9F40-07D33B4ADA8B}"/>
                </a:ext>
              </a:extLst>
            </p:cNvPr>
            <p:cNvGrpSpPr/>
            <p:nvPr/>
          </p:nvGrpSpPr>
          <p:grpSpPr>
            <a:xfrm>
              <a:off x="8943801" y="933000"/>
              <a:ext cx="1118148" cy="1118148"/>
              <a:chOff x="254157" y="4991375"/>
              <a:chExt cx="1118148" cy="1118148"/>
            </a:xfrm>
          </p:grpSpPr>
          <p:sp>
            <p:nvSpPr>
              <p:cNvPr id="12" name="Oval 11">
                <a:extLst>
                  <a:ext uri="{FF2B5EF4-FFF2-40B4-BE49-F238E27FC236}">
                    <a16:creationId xmlns:a16="http://schemas.microsoft.com/office/drawing/2014/main" xmlns="" id="{D71B2ABB-B507-4120-B1AF-61CF9C7BFF3D}"/>
                  </a:ext>
                </a:extLst>
              </p:cNvPr>
              <p:cNvSpPr/>
              <p:nvPr/>
            </p:nvSpPr>
            <p:spPr>
              <a:xfrm>
                <a:off x="254157" y="4991375"/>
                <a:ext cx="1118148" cy="1118148"/>
              </a:xfrm>
              <a:prstGeom prst="ellipse">
                <a:avLst/>
              </a:prstGeom>
              <a:gradFill>
                <a:gsLst>
                  <a:gs pos="0">
                    <a:srgbClr val="CE017A"/>
                  </a:gs>
                  <a:gs pos="100000">
                    <a:srgbClr val="7030A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xmlns="" id="{2A01F956-7FEB-4259-B98D-11795ECDE875}"/>
                  </a:ext>
                </a:extLst>
              </p:cNvPr>
              <p:cNvSpPr/>
              <p:nvPr/>
            </p:nvSpPr>
            <p:spPr>
              <a:xfrm>
                <a:off x="360192" y="5097410"/>
                <a:ext cx="906079" cy="906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xmlns="" id="{2EA092E7-ECEE-4DA1-9D36-611326CD78C7}"/>
                  </a:ext>
                </a:extLst>
              </p:cNvPr>
              <p:cNvSpPr/>
              <p:nvPr/>
            </p:nvSpPr>
            <p:spPr>
              <a:xfrm>
                <a:off x="451776" y="5188994"/>
                <a:ext cx="722910" cy="722910"/>
              </a:xfrm>
              <a:prstGeom prst="ellipse">
                <a:avLst/>
              </a:prstGeom>
              <a:gradFill flip="none" rotWithShape="1">
                <a:gsLst>
                  <a:gs pos="0">
                    <a:schemeClr val="bg1">
                      <a:lumMod val="85000"/>
                    </a:schemeClr>
                  </a:gs>
                  <a:gs pos="100000">
                    <a:schemeClr val="bg1"/>
                  </a:gs>
                </a:gsLst>
                <a:lin ang="5400000" scaled="1"/>
                <a:tileRect/>
              </a:gra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4" descr="Metaverse Virtual Reality icon PNG and SVG Vector Free Download">
                <a:extLst>
                  <a:ext uri="{FF2B5EF4-FFF2-40B4-BE49-F238E27FC236}">
                    <a16:creationId xmlns:a16="http://schemas.microsoft.com/office/drawing/2014/main" xmlns="" id="{A88E80CA-BB89-47F9-BF50-A5F55B417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29" y="5371055"/>
                <a:ext cx="361929" cy="387673"/>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xmlns="" id="{DB60C1A7-2A73-4DF6-9EAA-FABD2A6448F2}"/>
                </a:ext>
              </a:extLst>
            </p:cNvPr>
            <p:cNvSpPr txBox="1"/>
            <p:nvPr/>
          </p:nvSpPr>
          <p:spPr>
            <a:xfrm>
              <a:off x="7311948" y="2335732"/>
              <a:ext cx="4381854" cy="2677656"/>
            </a:xfrm>
            <a:prstGeom prst="rect">
              <a:avLst/>
            </a:prstGeom>
            <a:noFill/>
          </p:spPr>
          <p:txBody>
            <a:bodyPr wrap="square" rtlCol="0">
              <a:spAutoFit/>
            </a:bodyPr>
            <a:lstStyle/>
            <a:p>
              <a:pPr algn="ctr" fontAlgn="base">
                <a:spcBef>
                  <a:spcPts val="600"/>
                </a:spcBef>
              </a:pPr>
              <a:r>
                <a:rPr lang="en-US" sz="2400" i="1" dirty="0" smtClean="0">
                  <a:latin typeface="Georgia" panose="02040502050405020303" pitchFamily="18" charset="0"/>
                </a:rPr>
                <a:t>The metaverse is a virtual reality world where users can interact, game and experience things as they would in the real world.</a:t>
              </a:r>
              <a:r>
                <a:rPr lang="en-US" sz="2400" i="1" dirty="0">
                  <a:latin typeface="Georgia" panose="02040502050405020303" pitchFamily="18" charset="0"/>
                </a:rPr>
                <a:t> </a:t>
              </a:r>
            </a:p>
          </p:txBody>
        </p:sp>
        <p:grpSp>
          <p:nvGrpSpPr>
            <p:cNvPr id="9" name="Group 8">
              <a:extLst>
                <a:ext uri="{FF2B5EF4-FFF2-40B4-BE49-F238E27FC236}">
                  <a16:creationId xmlns:a16="http://schemas.microsoft.com/office/drawing/2014/main" xmlns="" id="{EFC7D394-D639-4FD3-B91D-C18A6E3B7C1C}"/>
                </a:ext>
              </a:extLst>
            </p:cNvPr>
            <p:cNvGrpSpPr/>
            <p:nvPr/>
          </p:nvGrpSpPr>
          <p:grpSpPr>
            <a:xfrm>
              <a:off x="8837948" y="4577281"/>
              <a:ext cx="1329854" cy="116041"/>
              <a:chOff x="10129114" y="1636834"/>
              <a:chExt cx="1329854" cy="116041"/>
            </a:xfrm>
            <a:gradFill>
              <a:gsLst>
                <a:gs pos="0">
                  <a:srgbClr val="CE017A">
                    <a:lumMod val="97000"/>
                  </a:srgbClr>
                </a:gs>
                <a:gs pos="100000">
                  <a:srgbClr val="7030A0"/>
                </a:gs>
              </a:gsLst>
              <a:lin ang="10800000" scaled="1"/>
            </a:gradFill>
          </p:grpSpPr>
          <p:cxnSp>
            <p:nvCxnSpPr>
              <p:cNvPr id="10" name="Straight Connector 9">
                <a:extLst>
                  <a:ext uri="{FF2B5EF4-FFF2-40B4-BE49-F238E27FC236}">
                    <a16:creationId xmlns:a16="http://schemas.microsoft.com/office/drawing/2014/main" xmlns="" id="{06E16924-8335-497A-9740-5C7F639DF1E6}"/>
                  </a:ext>
                </a:extLst>
              </p:cNvPr>
              <p:cNvCxnSpPr>
                <a:cxnSpLocks/>
              </p:cNvCxnSpPr>
              <p:nvPr/>
            </p:nvCxnSpPr>
            <p:spPr>
              <a:xfrm>
                <a:off x="10129114" y="1694854"/>
                <a:ext cx="1329854" cy="0"/>
              </a:xfrm>
              <a:prstGeom prst="line">
                <a:avLst/>
              </a:prstGeom>
              <a:grpFill/>
              <a:ln>
                <a:solidFill>
                  <a:srgbClr val="CE017A"/>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1355D25A-3494-4FC0-BEDE-DE831147FE29}"/>
                  </a:ext>
                </a:extLst>
              </p:cNvPr>
              <p:cNvSpPr/>
              <p:nvPr/>
            </p:nvSpPr>
            <p:spPr>
              <a:xfrm>
                <a:off x="10490741" y="1636834"/>
                <a:ext cx="606601" cy="116041"/>
              </a:xfrm>
              <a:prstGeom prst="rect">
                <a:avLst/>
              </a:prstGeom>
              <a:grpFill/>
              <a:ln>
                <a:solidFill>
                  <a:srgbClr val="CE0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86057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40558-A365-4CCE-92FA-5A48CD98F9C9}"/>
              </a:ext>
            </a:extLst>
          </p:cNvPr>
          <p:cNvSpPr>
            <a:spLocks noGrp="1"/>
          </p:cNvSpPr>
          <p:nvPr>
            <p:ph type="title"/>
          </p:nvPr>
        </p:nvSpPr>
        <p:spPr/>
        <p:txBody>
          <a:bodyPr>
            <a:normAutofit/>
          </a:bodyPr>
          <a:lstStyle/>
          <a:p>
            <a:r>
              <a:rPr lang="en-US" dirty="0">
                <a:solidFill>
                  <a:srgbClr val="FFFEFF"/>
                </a:solidFill>
              </a:rPr>
              <a:t>Tech </a:t>
            </a:r>
            <a:r>
              <a:rPr lang="en-US" dirty="0" smtClean="0">
                <a:solidFill>
                  <a:srgbClr val="FFFEFF"/>
                </a:solidFill>
              </a:rPr>
              <a:t>Requirements</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xmlns="" id="{81E592E1-99DF-4294-A2E9-EF46299BD3F4}"/>
              </a:ext>
            </a:extLst>
          </p:cNvPr>
          <p:cNvGraphicFramePr>
            <a:graphicFrameLocks noGrp="1"/>
          </p:cNvGraphicFramePr>
          <p:nvPr>
            <p:ph idx="1"/>
            <p:extLst>
              <p:ext uri="{D42A27DB-BD31-4B8C-83A1-F6EECF244321}">
                <p14:modId xmlns:p14="http://schemas.microsoft.com/office/powerpoint/2010/main" val="177865390"/>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633EB-7DCB-4DDC-80AF-C885A3EE1245}"/>
              </a:ext>
            </a:extLst>
          </p:cNvPr>
          <p:cNvSpPr>
            <a:spLocks noGrp="1"/>
          </p:cNvSpPr>
          <p:nvPr>
            <p:ph type="title"/>
          </p:nvPr>
        </p:nvSpPr>
        <p:spPr/>
        <p:txBody>
          <a:bodyPr/>
          <a:lstStyle/>
          <a:p>
            <a:r>
              <a:rPr lang="en-US" b="1" dirty="0" smtClean="0"/>
              <a:t>Introduction</a:t>
            </a:r>
            <a:endParaRPr lang="en-US" dirty="0"/>
          </a:p>
        </p:txBody>
      </p:sp>
      <p:sp>
        <p:nvSpPr>
          <p:cNvPr id="5" name="Rectangle 4"/>
          <p:cNvSpPr/>
          <p:nvPr/>
        </p:nvSpPr>
        <p:spPr>
          <a:xfrm>
            <a:off x="897309" y="2794475"/>
            <a:ext cx="10798194" cy="3970318"/>
          </a:xfrm>
          <a:prstGeom prst="rect">
            <a:avLst/>
          </a:prstGeom>
        </p:spPr>
        <p:txBody>
          <a:bodyPr wrap="square">
            <a:spAutoFit/>
          </a:bodyPr>
          <a:lstStyle/>
          <a:p>
            <a:r>
              <a:rPr lang="en-US" dirty="0">
                <a:solidFill>
                  <a:srgbClr val="1E2329"/>
                </a:solidFill>
              </a:rPr>
              <a:t>The metaverse is a concept of a persistent, online, 3D universe that combines multiple different virtual spaces. You can think of it as a future iteration of the internet. The metaverse will allow users to work, meet, game, and socialize together in these 3D spaces</a:t>
            </a:r>
            <a:r>
              <a:rPr lang="en-US" dirty="0" smtClean="0">
                <a:solidFill>
                  <a:srgbClr val="1E2329"/>
                </a:solidFill>
              </a:rPr>
              <a:t>.</a:t>
            </a:r>
          </a:p>
          <a:p>
            <a:endParaRPr lang="en-US" dirty="0">
              <a:solidFill>
                <a:srgbClr val="1E2329"/>
              </a:solidFill>
            </a:endParaRPr>
          </a:p>
          <a:p>
            <a:r>
              <a:rPr lang="en-US" dirty="0"/>
              <a:t>The metaverse isn’t fully in existence, but some platforms contain metaverse-like elements. Video games currently provide the closest metaverse experience on offer. Developers have pushed the boundaries of what a game is through hosting in-game events and creating virtual economies</a:t>
            </a:r>
            <a:r>
              <a:rPr lang="en-US" dirty="0" smtClean="0"/>
              <a:t>.</a:t>
            </a:r>
          </a:p>
          <a:p>
            <a:endParaRPr lang="en-US" dirty="0" smtClean="0"/>
          </a:p>
          <a:p>
            <a:r>
              <a:rPr lang="en-US" dirty="0"/>
              <a:t>The connections between the financial, virtual, and physical worlds have become increasingly linked. The devices we use to manage our lives give us access to almost anything we want at the touch of a button. The crypto ecosystem hasn't escaped this either. NFTs, blockchain games, and crypto payments aren't just limited to crypto geeks anymore. They're now all easily available as part of a developing metaverse.</a:t>
            </a:r>
            <a:endParaRPr lang="en-US" dirty="0"/>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xmlns="" id="{BF629521-FFD2-45DA-9D1D-A5F09BD5A2D9}"/>
              </a:ext>
            </a:extLst>
          </p:cNvPr>
          <p:cNvGraphicFramePr>
            <a:graphicFrameLocks noGrp="1"/>
          </p:cNvGraphicFramePr>
          <p:nvPr>
            <p:ph idx="1"/>
            <p:extLst>
              <p:ext uri="{D42A27DB-BD31-4B8C-83A1-F6EECF244321}">
                <p14:modId xmlns:p14="http://schemas.microsoft.com/office/powerpoint/2010/main" val="1913442227"/>
              </p:ext>
            </p:extLst>
          </p:nvPr>
        </p:nvGraphicFramePr>
        <p:xfrm>
          <a:off x="719570" y="2198254"/>
          <a:ext cx="7078229" cy="37508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xmlns="" id="{BF629521-FFD2-45DA-9D1D-A5F09BD5A2D9}"/>
              </a:ext>
            </a:extLst>
          </p:cNvPr>
          <p:cNvGraphicFramePr>
            <a:graphicFrameLocks noGrp="1"/>
          </p:cNvGraphicFramePr>
          <p:nvPr>
            <p:ph idx="1"/>
            <p:extLst>
              <p:ext uri="{D42A27DB-BD31-4B8C-83A1-F6EECF244321}">
                <p14:modId xmlns:p14="http://schemas.microsoft.com/office/powerpoint/2010/main" val="3139855980"/>
              </p:ext>
            </p:extLst>
          </p:nvPr>
        </p:nvGraphicFramePr>
        <p:xfrm>
          <a:off x="719570" y="2198254"/>
          <a:ext cx="7078229" cy="37508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48408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xmlns="" id="{BF629521-FFD2-45DA-9D1D-A5F09BD5A2D9}"/>
              </a:ext>
            </a:extLst>
          </p:cNvPr>
          <p:cNvGraphicFramePr>
            <a:graphicFrameLocks noGrp="1"/>
          </p:cNvGraphicFramePr>
          <p:nvPr>
            <p:ph idx="1"/>
            <p:extLst>
              <p:ext uri="{D42A27DB-BD31-4B8C-83A1-F6EECF244321}">
                <p14:modId xmlns:p14="http://schemas.microsoft.com/office/powerpoint/2010/main" val="2479172883"/>
              </p:ext>
            </p:extLst>
          </p:nvPr>
        </p:nvGraphicFramePr>
        <p:xfrm>
          <a:off x="719570" y="2198254"/>
          <a:ext cx="7078229" cy="37508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8427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b="1" dirty="0"/>
              <a:t>Closing </a:t>
            </a:r>
            <a:r>
              <a:rPr lang="en-US" b="1" dirty="0" smtClean="0"/>
              <a:t>thoughts</a:t>
            </a:r>
            <a:endParaRPr lang="en-US" dirty="0"/>
          </a:p>
        </p:txBody>
      </p:sp>
      <p:graphicFrame>
        <p:nvGraphicFramePr>
          <p:cNvPr id="6" name="Content Placeholder 5" descr="SmartArt">
            <a:extLst>
              <a:ext uri="{FF2B5EF4-FFF2-40B4-BE49-F238E27FC236}">
                <a16:creationId xmlns:a16="http://schemas.microsoft.com/office/drawing/2014/main" xmlns="" id="{BF629521-FFD2-45DA-9D1D-A5F09BD5A2D9}"/>
              </a:ext>
            </a:extLst>
          </p:cNvPr>
          <p:cNvGraphicFramePr>
            <a:graphicFrameLocks noGrp="1"/>
          </p:cNvGraphicFramePr>
          <p:nvPr>
            <p:ph idx="1"/>
            <p:extLst>
              <p:ext uri="{D42A27DB-BD31-4B8C-83A1-F6EECF244321}">
                <p14:modId xmlns:p14="http://schemas.microsoft.com/office/powerpoint/2010/main" val="309522518"/>
              </p:ext>
            </p:extLst>
          </p:nvPr>
        </p:nvGraphicFramePr>
        <p:xfrm>
          <a:off x="719570" y="2198254"/>
          <a:ext cx="7078229" cy="37508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308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xmlns="" id="{A9CB511D-EA45-4336-847C-1252667143B5}"/>
              </a:ext>
            </a:extLst>
          </p:cNvPr>
          <p:cNvSpPr>
            <a:spLocks noGrp="1"/>
          </p:cNvSpPr>
          <p:nvPr>
            <p:ph type="subTitle" idx="1"/>
          </p:nvPr>
        </p:nvSpPr>
        <p:spPr>
          <a:xfrm>
            <a:off x="8296275" y="3505095"/>
            <a:ext cx="3081576" cy="2629006"/>
          </a:xfrm>
        </p:spPr>
        <p:txBody>
          <a:bodyPr>
            <a:normAutofit/>
          </a:bodyPr>
          <a:lstStyle/>
          <a:p>
            <a:r>
              <a:rPr lang="en-US" dirty="0" smtClean="0">
                <a:solidFill>
                  <a:schemeClr val="bg2"/>
                </a:solidFill>
              </a:rPr>
              <a:t>faizamurtaza1990@gmail.com</a:t>
            </a:r>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5C8BF1-B0E4-49A1-808F-40F2AD30E743}">
  <ds:schemaRefs>
    <ds:schemaRef ds:uri="http://schemas.microsoft.com/office/2006/documentManagement/types"/>
    <ds:schemaRef ds:uri="71af3243-3dd4-4a8d-8c0d-dd76da1f02a5"/>
    <ds:schemaRef ds:uri="http://purl.org/dc/dcmitype/"/>
    <ds:schemaRef ds:uri="16c05727-aa75-4e4a-9b5f-8a80a1165891"/>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703</Words>
  <Application>Microsoft Office PowerPoint</Application>
  <PresentationFormat>Widescreen</PresentationFormat>
  <Paragraphs>36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Georgia</vt:lpstr>
      <vt:lpstr>Wingdings 3</vt:lpstr>
      <vt:lpstr>Ion Boardroom</vt:lpstr>
      <vt:lpstr>METAVERSE WEB 3.0</vt:lpstr>
      <vt:lpstr>PowerPoint Presentation</vt:lpstr>
      <vt:lpstr>Tech Requirements</vt:lpstr>
      <vt:lpstr>Introduction</vt:lpstr>
      <vt:lpstr>Digital Communications</vt:lpstr>
      <vt:lpstr>Digital Communications</vt:lpstr>
      <vt:lpstr>Digital Communications</vt:lpstr>
      <vt:lpstr>Closing thoughts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2022-10-07T15:00:35Z</dcterms:created>
  <dcterms:modified xsi:type="dcterms:W3CDTF">2022-10-07T16:14:46Z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