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3" r:id="rId2"/>
    <p:sldId id="272" r:id="rId3"/>
    <p:sldId id="256" r:id="rId4"/>
    <p:sldId id="257" r:id="rId5"/>
    <p:sldId id="258" r:id="rId6"/>
    <p:sldId id="259" r:id="rId7"/>
    <p:sldId id="260" r:id="rId8"/>
    <p:sldId id="262" r:id="rId9"/>
    <p:sldId id="274" r:id="rId10"/>
    <p:sldId id="261" r:id="rId11"/>
    <p:sldId id="263" r:id="rId12"/>
    <p:sldId id="264" r:id="rId13"/>
    <p:sldId id="266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Francois One" panose="020B0604020202020204" charset="0"/>
      <p:regular r:id="rId19"/>
    </p:embeddedFont>
    <p:embeddedFont>
      <p:font typeface="HK Grotesk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35225C6-C445-4E88-8352-8F0F7DD4A4E5}">
          <p14:sldIdLst>
            <p14:sldId id="273"/>
            <p14:sldId id="272"/>
            <p14:sldId id="256"/>
            <p14:sldId id="257"/>
            <p14:sldId id="258"/>
            <p14:sldId id="259"/>
            <p14:sldId id="260"/>
            <p14:sldId id="262"/>
            <p14:sldId id="274"/>
            <p14:sldId id="261"/>
            <p14:sldId id="263"/>
            <p14:sldId id="264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3EAD-56AE-4C0B-A86B-C2D42E52D8CB}" type="datetimeFigureOut">
              <a:rPr lang="en-PK" smtClean="0"/>
              <a:t>29/01/2025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E1E0-0E6C-491F-91D7-C6B0D2BB7A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097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0E1E0-0E6C-491F-91D7-C6B0D2BB7A39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933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0E1E0-0E6C-491F-91D7-C6B0D2BB7A39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829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D5095-E110-D08F-BEB1-A0B6D2B77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95E4816-763C-525E-70C6-30152F41BA3A}"/>
              </a:ext>
            </a:extLst>
          </p:cNvPr>
          <p:cNvSpPr txBox="1"/>
          <p:nvPr/>
        </p:nvSpPr>
        <p:spPr>
          <a:xfrm>
            <a:off x="5334000" y="6057900"/>
            <a:ext cx="11629558" cy="845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559"/>
              </a:lnSpc>
            </a:pPr>
            <a:r>
              <a:rPr lang="en-US" sz="3199" b="1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Presented by: Shakeela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4ABCC6D-DF57-7FC3-28B6-28C0FB003109}"/>
              </a:ext>
            </a:extLst>
          </p:cNvPr>
          <p:cNvSpPr txBox="1"/>
          <p:nvPr/>
        </p:nvSpPr>
        <p:spPr>
          <a:xfrm>
            <a:off x="2057400" y="2857500"/>
            <a:ext cx="13335000" cy="1710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TOPIC:</a:t>
            </a:r>
          </a:p>
          <a:p>
            <a:pPr algn="ctr">
              <a:lnSpc>
                <a:spcPts val="6859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OOP (Object Oriented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124715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38200" y="952500"/>
            <a:ext cx="15461485" cy="7805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Python allows a class (child class) to inherit properties and methods from another class (parent class). This helps in reusing code and building hierarchical relationships between classes.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US" sz="3199" dirty="0">
              <a:solidFill>
                <a:schemeClr val="bg1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51325" y="571500"/>
            <a:ext cx="16585349" cy="1323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child class inherits from a single parent class.</a:t>
            </a:r>
            <a:endParaRPr lang="en-US" sz="3199" dirty="0">
              <a:solidFill>
                <a:srgbClr val="FFFFFF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2476500"/>
            <a:ext cx="9554194" cy="640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Parent class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Animal: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def speak(self):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    print("Animal speaks")</a:t>
            </a:r>
          </a:p>
          <a:p>
            <a:pPr algn="l"/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Child class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Dog(Animal):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def bark(self):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    print("Dog barks")</a:t>
            </a:r>
          </a:p>
          <a:p>
            <a:pPr algn="l"/>
            <a:endParaRPr lang="en-US" sz="3199" dirty="0">
              <a:solidFill>
                <a:schemeClr val="bg1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  <a:p>
            <a:pPr algn="l"/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Create an object of Dog</a:t>
            </a:r>
          </a:p>
          <a:p>
            <a:pPr algn="l"/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dog = Dog()</a:t>
            </a:r>
          </a:p>
          <a:p>
            <a:pPr algn="l"/>
            <a:r>
              <a:rPr lang="en-US" sz="3199" dirty="0" err="1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dog.speak</a:t>
            </a:r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()  </a:t>
            </a:r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Inherited method from Animal</a:t>
            </a:r>
          </a:p>
          <a:p>
            <a:pPr algn="l"/>
            <a:r>
              <a:rPr lang="en-US" sz="3199" dirty="0" err="1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dog.bark</a:t>
            </a:r>
            <a:r>
              <a:rPr lang="en-US" sz="3199" dirty="0">
                <a:solidFill>
                  <a:schemeClr val="bg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()   </a:t>
            </a:r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Method of Dog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60F4D-963A-F83B-74FE-79D8E41B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286000"/>
            <a:ext cx="7924800" cy="6781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266700"/>
            <a:ext cx="10819448" cy="9344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child class inherits from multiple parent classes.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  <a:p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Parent classes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Father: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def skills(self):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    print("Father has driving skills")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Mother: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def hobbies(self):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    print("Mother loves painting")</a:t>
            </a:r>
          </a:p>
          <a:p>
            <a:pPr algn="l"/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Child class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Child(Father, Mother):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def play(self):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        print("Child loves to play")</a:t>
            </a:r>
          </a:p>
          <a:p>
            <a:pPr algn="l"/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Create an object of Child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child = Child()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child.skills()   </a:t>
            </a:r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Inherited from Father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child.hobbies()  </a:t>
            </a:r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Inherited from Mother</a:t>
            </a:r>
          </a:p>
          <a:p>
            <a:pPr algn="l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child.play()     </a:t>
            </a:r>
            <a:r>
              <a:rPr lang="en-US" sz="3199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# Method of Child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DEF45-2D3F-B80F-F36F-D40482EE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019300"/>
            <a:ext cx="65532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DFD0B-C775-02B2-0C1B-8744C200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6135422-B37B-B9A2-47F0-040146487D2C}"/>
              </a:ext>
            </a:extLst>
          </p:cNvPr>
          <p:cNvSpPr txBox="1"/>
          <p:nvPr/>
        </p:nvSpPr>
        <p:spPr>
          <a:xfrm>
            <a:off x="381000" y="114300"/>
            <a:ext cx="10820267" cy="218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 occurs when a child class inherits from another child class, creating a chain of inheritance.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1252FCB-BEF7-5274-9447-78F0BA929E46}"/>
              </a:ext>
            </a:extLst>
          </p:cNvPr>
          <p:cNvSpPr txBox="1"/>
          <p:nvPr/>
        </p:nvSpPr>
        <p:spPr>
          <a:xfrm>
            <a:off x="1416501" y="4432335"/>
            <a:ext cx="109480" cy="12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F48701F-6C20-B312-2A9C-D00C61E66D25}"/>
              </a:ext>
            </a:extLst>
          </p:cNvPr>
          <p:cNvSpPr txBox="1"/>
          <p:nvPr/>
        </p:nvSpPr>
        <p:spPr>
          <a:xfrm>
            <a:off x="609600" y="2705100"/>
            <a:ext cx="8986504" cy="732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Grandparent class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class Vehicle: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   def has_wheels(self):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       print("Vehicles have wheels")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Parent class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class Car(Vehicle):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   def fuel_type(self):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       print("Cars run on petrol or diesel")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Child class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class ElectricCar(Car):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   def battery_capacity(self):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       print("Electric cars have batteries")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Create an object of ElectricCar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tesla = ElectricCar()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tesla.has_wheels()   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From Vehicle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tesla.fuel_type()    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From Car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tesla.battery_capacity()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 From ElectricCar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880E9-4E63-71D8-1D6C-851B0666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95" y="2698630"/>
            <a:ext cx="7275395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5FE63-38E1-6E57-9D79-CF09C85F2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66E5B10-1AD1-6F93-8903-78E7CE670A0B}"/>
              </a:ext>
            </a:extLst>
          </p:cNvPr>
          <p:cNvSpPr txBox="1"/>
          <p:nvPr/>
        </p:nvSpPr>
        <p:spPr>
          <a:xfrm>
            <a:off x="692989" y="463686"/>
            <a:ext cx="10820267" cy="237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>
              <a:lnSpc>
                <a:spcPts val="4479"/>
              </a:lnSpc>
              <a:defRPr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child classes inherit from a single parent class.</a:t>
            </a:r>
          </a:p>
          <a:p>
            <a:pPr marL="0" marR="0" lvl="0" indent="0" algn="l" defTabSz="914400" rtl="0" eaLnBrk="1" fontAlgn="auto" latinLnBrk="0" hangingPunct="1">
              <a:lnSpc>
                <a:spcPts val="44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1B49887-7388-0848-BBC2-8AE2BF1C9ECB}"/>
              </a:ext>
            </a:extLst>
          </p:cNvPr>
          <p:cNvSpPr txBox="1"/>
          <p:nvPr/>
        </p:nvSpPr>
        <p:spPr>
          <a:xfrm>
            <a:off x="1416501" y="4432335"/>
            <a:ext cx="109480" cy="12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D3589CE-DD4C-E794-9DC0-42935AEF7DA7}"/>
              </a:ext>
            </a:extLst>
          </p:cNvPr>
          <p:cNvSpPr txBox="1"/>
          <p:nvPr/>
        </p:nvSpPr>
        <p:spPr>
          <a:xfrm>
            <a:off x="692989" y="2476500"/>
            <a:ext cx="8986504" cy="732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class Animal:                       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Parent class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   def speak(self):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       print("Animal makes a sound")</a:t>
            </a:r>
          </a:p>
          <a:p>
            <a:pPr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class Dog(Animal):              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Child class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   def bark(self):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       print("Dog barks")</a:t>
            </a:r>
          </a:p>
          <a:p>
            <a:pPr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class Cat(Animal):               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Child class 2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   def meow(self):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       print("Cat meows")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Creating objects of child classes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dog = Dog()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cat = Cat()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Accessing methods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dog.speak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()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Inherited from Animal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dog.bark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()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Method of Dog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cat.speak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()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Inherited from Animal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cat.meow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()   </a:t>
            </a: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# Method of Cat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DEB0F-A685-8AB1-5F0E-9F26375E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476500"/>
            <a:ext cx="7084166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AC4F6-18D2-3DAA-92A5-47D433B0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4977F08-F2FD-AE62-75E2-83167C1345A4}"/>
              </a:ext>
            </a:extLst>
          </p:cNvPr>
          <p:cNvSpPr txBox="1"/>
          <p:nvPr/>
        </p:nvSpPr>
        <p:spPr>
          <a:xfrm>
            <a:off x="609600" y="810997"/>
            <a:ext cx="10820267" cy="218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 is a combination of two or more types of inheritance, such as single, multiple, multilevel, or hierarchical inheritance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ED4B841-FE35-0DF2-7FB8-4D932ABB7324}"/>
              </a:ext>
            </a:extLst>
          </p:cNvPr>
          <p:cNvSpPr txBox="1"/>
          <p:nvPr/>
        </p:nvSpPr>
        <p:spPr>
          <a:xfrm>
            <a:off x="1416501" y="4432335"/>
            <a:ext cx="109480" cy="12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C03A6E1-5CFA-323C-A0ED-4947A7DD69E0}"/>
              </a:ext>
            </a:extLst>
          </p:cNvPr>
          <p:cNvSpPr txBox="1"/>
          <p:nvPr/>
        </p:nvSpPr>
        <p:spPr>
          <a:xfrm>
            <a:off x="599895" y="3314700"/>
            <a:ext cx="17347362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Animal: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def make_sound(self):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"Some sound" 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Dog(Animal): 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def bark(self): 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"Woof!“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HelperAnimal: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 assist(self):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"Assisting human" 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GuideDog(Dog, HelperAnimal):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 guide(self): 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"Guiding the visually impaired”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HK Grotesk"/>
              <a:cs typeface="Times New Roman" panose="02020603050405020304" pitchFamily="18" charset="0"/>
              <a:sym typeface="HK Grotes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C18C8-9FF7-DBC3-EF2F-A15583FD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2476500"/>
            <a:ext cx="7448550" cy="68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0E59C-6EA6-D4FC-253F-B63AA6B1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865998FE-B5C9-D953-FE40-AB2DBF66EC45}"/>
              </a:ext>
            </a:extLst>
          </p:cNvPr>
          <p:cNvSpPr txBox="1"/>
          <p:nvPr/>
        </p:nvSpPr>
        <p:spPr>
          <a:xfrm>
            <a:off x="1416501" y="4432335"/>
            <a:ext cx="109480" cy="12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ts val="49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770D736-DF22-38F6-41B6-2146EB96ECDB}"/>
              </a:ext>
            </a:extLst>
          </p:cNvPr>
          <p:cNvSpPr txBox="1"/>
          <p:nvPr/>
        </p:nvSpPr>
        <p:spPr>
          <a:xfrm>
            <a:off x="4038600" y="4156618"/>
            <a:ext cx="898650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7615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AEE5B2-F8B1-FF82-F9DF-C495BBEE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B46CDB7-9EF5-4FB9-1054-7E3753899E8E}"/>
              </a:ext>
            </a:extLst>
          </p:cNvPr>
          <p:cNvSpPr txBox="1"/>
          <p:nvPr/>
        </p:nvSpPr>
        <p:spPr>
          <a:xfrm>
            <a:off x="1219200" y="1409700"/>
            <a:ext cx="11629558" cy="893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Table </a:t>
            </a:r>
            <a:r>
              <a:rPr lang="en-US" sz="5400" b="1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of contents</a:t>
            </a:r>
            <a:endParaRPr lang="en-US" sz="5400" b="1" dirty="0">
              <a:solidFill>
                <a:schemeClr val="accent6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A1B793E-4E2A-DE0E-F2B8-635CB83FF148}"/>
              </a:ext>
            </a:extLst>
          </p:cNvPr>
          <p:cNvSpPr txBox="1"/>
          <p:nvPr/>
        </p:nvSpPr>
        <p:spPr>
          <a:xfrm>
            <a:off x="965768" y="2837059"/>
            <a:ext cx="7566431" cy="343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6859"/>
              </a:lnSpc>
              <a:buFont typeface="Wingdings" panose="05000000000000000000" pitchFamily="2" charset="2"/>
              <a:buChar char="Ø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Introduction</a:t>
            </a:r>
          </a:p>
          <a:p>
            <a:pPr marL="457200" indent="-457200" algn="l">
              <a:lnSpc>
                <a:spcPts val="6859"/>
              </a:lnSpc>
              <a:buFont typeface="Wingdings" panose="05000000000000000000" pitchFamily="2" charset="2"/>
              <a:buChar char="Ø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Classes and object</a:t>
            </a:r>
          </a:p>
          <a:p>
            <a:pPr marL="457200" indent="-457200" algn="l">
              <a:lnSpc>
                <a:spcPts val="6859"/>
              </a:lnSpc>
              <a:buFont typeface="Wingdings" panose="05000000000000000000" pitchFamily="2" charset="2"/>
              <a:buChar char="Ø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Inheritance</a:t>
            </a:r>
          </a:p>
          <a:p>
            <a:pPr marL="457200" indent="-457200" algn="l">
              <a:lnSpc>
                <a:spcPts val="6859"/>
              </a:lnSpc>
              <a:buFont typeface="Wingdings" panose="05000000000000000000" pitchFamily="2" charset="2"/>
              <a:buChar char="Ø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Type of inheritance </a:t>
            </a:r>
          </a:p>
        </p:txBody>
      </p:sp>
    </p:spTree>
    <p:extLst>
      <p:ext uri="{BB962C8B-B14F-4D97-AF65-F5344CB8AC3E}">
        <p14:creationId xmlns:p14="http://schemas.microsoft.com/office/powerpoint/2010/main" val="343325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98760" y="1639232"/>
            <a:ext cx="11501990" cy="370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dirty="0">
                <a:solidFill>
                  <a:srgbClr val="FFA51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OOP </a:t>
            </a:r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in Python </a:t>
            </a:r>
          </a:p>
          <a:p>
            <a:pPr algn="just"/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languages, mainly there are two approaches that are used to write program or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 Procedural Programming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2). Object-Oriented Programming</a:t>
            </a:r>
          </a:p>
          <a:p>
            <a:pPr algn="l">
              <a:lnSpc>
                <a:spcPts val="685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To map with real world scenarios, we started using objects in code.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8760" y="5342938"/>
            <a:ext cx="7566431" cy="7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This is called </a:t>
            </a:r>
            <a:r>
              <a:rPr lang="en-US" sz="3199" dirty="0">
                <a:solidFill>
                  <a:srgbClr val="3BE2ED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object oriented programming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14400" y="1064189"/>
            <a:ext cx="8839200" cy="265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dirty="0">
                <a:solidFill>
                  <a:srgbClr val="FFA51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&amp; Object </a:t>
            </a:r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in Python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everything in Python is an object, with its properties and methods.</a:t>
            </a:r>
            <a:endParaRPr lang="en-US" sz="3199" dirty="0">
              <a:solidFill>
                <a:srgbClr val="FFFFFF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  <a:p>
            <a:pPr marL="457200" indent="-457200" algn="l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is a blueprint for creating objects.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5458" y="4480404"/>
            <a:ext cx="2690955" cy="716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3199" dirty="0">
                <a:solidFill>
                  <a:srgbClr val="32BD15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#creating class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124172"/>
            <a:ext cx="2644473" cy="71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3199" b="1" dirty="0">
                <a:solidFill>
                  <a:srgbClr val="3BE2ED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class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Student: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6107" y="6094206"/>
            <a:ext cx="4087425" cy="487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1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name = “</a:t>
            </a: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karamat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667500"/>
            <a:ext cx="4742240" cy="226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9"/>
              </a:lnSpc>
            </a:pPr>
            <a:r>
              <a:rPr lang="en-US" sz="3199" dirty="0">
                <a:solidFill>
                  <a:srgbClr val="32BD15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#creating object (instance) 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s1 = Student( )</a:t>
            </a:r>
          </a:p>
          <a:p>
            <a:pPr algn="l">
              <a:lnSpc>
                <a:spcPts val="231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print( s1.name 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740" y="1844069"/>
            <a:ext cx="7826673" cy="64589"/>
          </a:xfrm>
          <a:custGeom>
            <a:avLst/>
            <a:gdLst/>
            <a:ahLst/>
            <a:cxnLst/>
            <a:rect l="l" t="t" r="r" b="b"/>
            <a:pathLst>
              <a:path w="7826673" h="64589">
                <a:moveTo>
                  <a:pt x="0" y="0"/>
                </a:moveTo>
                <a:lnTo>
                  <a:pt x="7826673" y="0"/>
                </a:lnTo>
                <a:lnTo>
                  <a:pt x="7826673" y="64589"/>
                </a:lnTo>
                <a:lnTo>
                  <a:pt x="0" y="64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65768" y="900055"/>
            <a:ext cx="7942431" cy="89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FFA51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Class &amp; Instance </a:t>
            </a:r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Attributes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6913" y="2714025"/>
            <a:ext cx="1725511" cy="12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Class.attr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obj.attr</a:t>
            </a:r>
            <a:endParaRPr lang="en-US" sz="3199" dirty="0">
              <a:solidFill>
                <a:srgbClr val="FFFFFF"/>
              </a:solidFill>
              <a:latin typeface="Times New Roman" panose="02020603050405020304" pitchFamily="18" charset="0"/>
              <a:ea typeface="HK Grotesk"/>
              <a:cs typeface="Times New Roman" panose="02020603050405020304" pitchFamily="18" charset="0"/>
              <a:sym typeface="HK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7682" y="737887"/>
            <a:ext cx="15858449" cy="2394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dirty="0">
                <a:solidFill>
                  <a:srgbClr val="FFA51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_ _init_ _ </a:t>
            </a:r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Function</a:t>
            </a:r>
          </a:p>
          <a:p>
            <a:pPr algn="l">
              <a:lnSpc>
                <a:spcPts val="5883"/>
              </a:lnSpc>
            </a:pPr>
            <a:r>
              <a:rPr lang="en-US" sz="3199" dirty="0">
                <a:solidFill>
                  <a:srgbClr val="3BE2ED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Constructor 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All classes have a function called __init__(), which is always executed when the object is being initiated.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14835"/>
            <a:ext cx="2691174" cy="153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9"/>
              </a:lnSpc>
            </a:pPr>
            <a:r>
              <a:rPr lang="en-US" sz="3199">
                <a:solidFill>
                  <a:srgbClr val="32BD15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#creating class </a:t>
            </a:r>
            <a:r>
              <a:rPr lang="en-US" sz="3199" b="1">
                <a:solidFill>
                  <a:srgbClr val="3BE2ED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class</a:t>
            </a: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Student: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2676" y="6012894"/>
            <a:ext cx="5250561" cy="468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0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def __init__( self, </a:t>
            </a: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fullname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):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374844"/>
            <a:ext cx="109480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16661" y="6374844"/>
            <a:ext cx="3894134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self.name = </a:t>
            </a: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fullname</a:t>
            </a:r>
            <a:endParaRPr lang="en-US" sz="3199" dirty="0">
              <a:solidFill>
                <a:srgbClr val="FFFFFF"/>
              </a:solidFill>
              <a:latin typeface="Times New Roman" panose="02020603050405020304" pitchFamily="18" charset="0"/>
              <a:ea typeface="HK Grotesk"/>
              <a:cs typeface="Times New Roman" panose="02020603050405020304" pitchFamily="18" charset="0"/>
              <a:sym typeface="HK Grotes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476907" y="4176103"/>
            <a:ext cx="4192629" cy="181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9"/>
              </a:lnSpc>
            </a:pPr>
            <a:r>
              <a:rPr lang="en-US" sz="3199" dirty="0">
                <a:solidFill>
                  <a:srgbClr val="32BD15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#creating object </a:t>
            </a:r>
          </a:p>
          <a:p>
            <a:pPr algn="l">
              <a:lnSpc>
                <a:spcPts val="757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s1 = Student( “</a:t>
            </a: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karan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” 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76907" y="6262707"/>
            <a:ext cx="2936843" cy="3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print( s1.name )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5444" y="8092735"/>
            <a:ext cx="8174612" cy="163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2"/>
              </a:lnSpc>
            </a:pPr>
            <a:r>
              <a:rPr lang="en-US" sz="2820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*The </a:t>
            </a:r>
            <a:r>
              <a:rPr lang="en-US" sz="2820" b="1" dirty="0">
                <a:solidFill>
                  <a:srgbClr val="FFFFFF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self</a:t>
            </a:r>
            <a:r>
              <a:rPr lang="en-US" sz="2820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parameter is a reference to the current instance of the class, and is used to access variables that belongs to the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273438"/>
            <a:ext cx="7886129" cy="150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dirty="0">
                <a:solidFill>
                  <a:srgbClr val="FFA511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Methods</a:t>
            </a:r>
          </a:p>
          <a:p>
            <a:pPr algn="l">
              <a:lnSpc>
                <a:spcPts val="447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Methods are functions that belong to objects.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684588"/>
            <a:ext cx="109480" cy="185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  <a:p>
            <a:pPr algn="just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  <a:p>
            <a:pPr algn="just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5377" y="6684588"/>
            <a:ext cx="2817190" cy="56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def </a:t>
            </a:r>
            <a:r>
              <a:rPr lang="en-US" sz="3199" b="1">
                <a:solidFill>
                  <a:srgbClr val="FFFFFF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hello( self </a:t>
            </a: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):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9352" y="7313238"/>
            <a:ext cx="4396216" cy="56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print( “hello”, self.name)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59675"/>
            <a:ext cx="2690955" cy="181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9"/>
              </a:lnSpc>
            </a:pPr>
            <a:r>
              <a:rPr lang="en-US" sz="3199" dirty="0">
                <a:solidFill>
                  <a:srgbClr val="32BD15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#creating class </a:t>
            </a:r>
            <a:r>
              <a:rPr lang="en-US" sz="3199" b="1" dirty="0">
                <a:solidFill>
                  <a:srgbClr val="3BE2ED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class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Student: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2676" y="5046288"/>
            <a:ext cx="5250561" cy="112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def __init__( self, fullname ):</a:t>
            </a:r>
          </a:p>
          <a:p>
            <a:pPr algn="ctr">
              <a:lnSpc>
                <a:spcPts val="757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self.name = fullname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79638"/>
            <a:ext cx="109480" cy="849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17731" y="2959675"/>
            <a:ext cx="4192629" cy="226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9"/>
              </a:lnSpc>
            </a:pPr>
            <a:r>
              <a:rPr lang="en-US" sz="3199" dirty="0">
                <a:solidFill>
                  <a:srgbClr val="32BD15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#creating object </a:t>
            </a:r>
          </a:p>
          <a:p>
            <a:pPr algn="l">
              <a:lnSpc>
                <a:spcPts val="757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s1 = Student( “</a:t>
            </a:r>
            <a:r>
              <a:rPr lang="en-US" sz="3199" dirty="0" err="1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karan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” )</a:t>
            </a:r>
          </a:p>
          <a:p>
            <a:pPr algn="l">
              <a:lnSpc>
                <a:spcPts val="231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s1.hello(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05283" y="1160182"/>
            <a:ext cx="10820267" cy="152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Static Methods</a:t>
            </a:r>
          </a:p>
          <a:p>
            <a:pPr algn="l">
              <a:lnSpc>
                <a:spcPts val="447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Francois One"/>
                <a:cs typeface="Times New Roman" panose="02020603050405020304" pitchFamily="18" charset="0"/>
                <a:sym typeface="Francois One"/>
              </a:rPr>
              <a:t>Methods that don’t use the self parameter (work at class level)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6501" y="3175035"/>
            <a:ext cx="2644473" cy="56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199" b="1">
                <a:solidFill>
                  <a:srgbClr val="3BE2ED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class</a:t>
            </a: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Student: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60486" y="3710426"/>
            <a:ext cx="5318855" cy="119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@staticmethod</a:t>
            </a:r>
            <a:endParaRPr lang="en-US" sz="3199" dirty="0">
              <a:solidFill>
                <a:srgbClr val="32BD15"/>
              </a:solidFill>
              <a:latin typeface="Times New Roman" panose="02020603050405020304" pitchFamily="18" charset="0"/>
              <a:ea typeface="HK Grotesk"/>
              <a:cs typeface="Times New Roman" panose="02020603050405020304" pitchFamily="18" charset="0"/>
              <a:sym typeface="HK Grotesk"/>
            </a:endParaRPr>
          </a:p>
          <a:p>
            <a:pPr algn="l">
              <a:lnSpc>
                <a:spcPts val="494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def </a:t>
            </a:r>
            <a:r>
              <a:rPr lang="en-US" sz="3199" b="1" dirty="0">
                <a:solidFill>
                  <a:srgbClr val="FFFFFF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college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(</a:t>
            </a:r>
            <a:r>
              <a:rPr lang="en-US" sz="3199" b="1" dirty="0">
                <a:solidFill>
                  <a:srgbClr val="FFFFFF"/>
                </a:solidFill>
                <a:latin typeface="Times New Roman" panose="02020603050405020304" pitchFamily="18" charset="0"/>
                <a:ea typeface="HK Grotesk Bold"/>
                <a:cs typeface="Times New Roman" panose="02020603050405020304" pitchFamily="18" charset="0"/>
                <a:sym typeface="HK Grotesk Bold"/>
              </a:rPr>
              <a:t> </a:t>
            </a: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):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16501" y="4432335"/>
            <a:ext cx="109480" cy="12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  <a:p>
            <a:pPr algn="just">
              <a:lnSpc>
                <a:spcPts val="4949"/>
              </a:lnSpc>
            </a:pPr>
            <a:r>
              <a:rPr lang="en-US" sz="3199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4462" y="5060985"/>
            <a:ext cx="3910955" cy="56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199" dirty="0">
                <a:solidFill>
                  <a:srgbClr val="FFFFFF"/>
                </a:solidFill>
                <a:latin typeface="Times New Roman" panose="02020603050405020304" pitchFamily="18" charset="0"/>
                <a:ea typeface="HK Grotesk"/>
                <a:cs typeface="Times New Roman" panose="02020603050405020304" pitchFamily="18" charset="0"/>
                <a:sym typeface="HK Grotesk"/>
              </a:rPr>
              <a:t>print( “ABC College”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5B804-E81A-872A-CE2D-F93A468E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61E5EF4-FDDB-E307-1D7A-0D12169DD405}"/>
              </a:ext>
            </a:extLst>
          </p:cNvPr>
          <p:cNvSpPr txBox="1"/>
          <p:nvPr/>
        </p:nvSpPr>
        <p:spPr>
          <a:xfrm>
            <a:off x="762000" y="1028700"/>
            <a:ext cx="15461485" cy="1906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5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super() Function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super() function is used in a child class to call methods from its parent class.</a:t>
            </a:r>
            <a:endParaRPr lang="en-US" sz="3199" dirty="0">
              <a:solidFill>
                <a:schemeClr val="bg1"/>
              </a:solidFill>
              <a:latin typeface="Times New Roman" panose="02020603050405020304" pitchFamily="18" charset="0"/>
              <a:ea typeface="Francois One"/>
              <a:cs typeface="Times New Roman" panose="02020603050405020304" pitchFamily="18" charset="0"/>
              <a:sym typeface="Francois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10252-A523-4D79-EAA3-EAE04713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43300"/>
            <a:ext cx="6857999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940</Words>
  <Application>Microsoft Office PowerPoint</Application>
  <PresentationFormat>Custom</PresentationFormat>
  <Paragraphs>162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HK Grotesk</vt:lpstr>
      <vt:lpstr>Wingdings</vt:lpstr>
      <vt:lpstr>Francois One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Lecture8_py.pdf</dc:title>
  <dc:creator>Imran Nadeem</dc:creator>
  <cp:lastModifiedBy>shakeela fida</cp:lastModifiedBy>
  <cp:revision>7</cp:revision>
  <dcterms:created xsi:type="dcterms:W3CDTF">2006-08-16T00:00:00Z</dcterms:created>
  <dcterms:modified xsi:type="dcterms:W3CDTF">2025-01-31T06:21:58Z</dcterms:modified>
  <dc:identifier>DAGdctiy2Do</dc:identifier>
</cp:coreProperties>
</file>