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6/24/21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6/24/21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6/24/21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6/24/21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15" name="Freeform: Shape 14">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20" name="Picture 19">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 name="Oval 21">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B0D8E42B-8F00-564B-BE56-5F02A9841976}"/>
              </a:ext>
            </a:extLst>
          </p:cNvPr>
          <p:cNvSpPr>
            <a:spLocks noGrp="1"/>
          </p:cNvSpPr>
          <p:nvPr>
            <p:ph type="ctrTitle"/>
          </p:nvPr>
        </p:nvSpPr>
        <p:spPr>
          <a:xfrm>
            <a:off x="1154955" y="1447800"/>
            <a:ext cx="4752399" cy="3329581"/>
          </a:xfrm>
        </p:spPr>
        <p:txBody>
          <a:bodyPr>
            <a:normAutofit/>
          </a:bodyPr>
          <a:lstStyle/>
          <a:p>
            <a:pPr>
              <a:lnSpc>
                <a:spcPct val="90000"/>
              </a:lnSpc>
            </a:pPr>
            <a:r>
              <a:rPr lang="en-US" sz="5600">
                <a:solidFill>
                  <a:srgbClr val="EBEBEB"/>
                </a:solidFill>
              </a:rPr>
              <a:t>Water resources (quick revision)</a:t>
            </a:r>
            <a:endParaRPr lang="en-AE" sz="5600">
              <a:solidFill>
                <a:srgbClr val="EBEBEB"/>
              </a:solidFill>
            </a:endParaRPr>
          </a:p>
        </p:txBody>
      </p:sp>
      <p:sp>
        <p:nvSpPr>
          <p:cNvPr id="3" name="Subtitle 2">
            <a:extLst>
              <a:ext uri="{FF2B5EF4-FFF2-40B4-BE49-F238E27FC236}">
                <a16:creationId xmlns:a16="http://schemas.microsoft.com/office/drawing/2014/main" id="{7ADB94A9-B354-464D-9239-FD7A31F78377}"/>
              </a:ext>
            </a:extLst>
          </p:cNvPr>
          <p:cNvSpPr>
            <a:spLocks noGrp="1"/>
          </p:cNvSpPr>
          <p:nvPr>
            <p:ph type="subTitle" idx="1"/>
          </p:nvPr>
        </p:nvSpPr>
        <p:spPr>
          <a:xfrm>
            <a:off x="1154956" y="4777380"/>
            <a:ext cx="4752398" cy="861420"/>
          </a:xfrm>
        </p:spPr>
        <p:txBody>
          <a:bodyPr>
            <a:normAutofit/>
          </a:bodyPr>
          <a:lstStyle/>
          <a:p>
            <a:r>
              <a:rPr lang="en-US">
                <a:solidFill>
                  <a:schemeClr val="tx2">
                    <a:lumMod val="40000"/>
                    <a:lumOff val="60000"/>
                  </a:schemeClr>
                </a:solidFill>
              </a:rPr>
              <a:t>By: Krish </a:t>
            </a:r>
            <a:endParaRPr lang="en-AE">
              <a:solidFill>
                <a:schemeClr val="tx2">
                  <a:lumMod val="40000"/>
                  <a:lumOff val="60000"/>
                </a:schemeClr>
              </a:solidFill>
            </a:endParaRPr>
          </a:p>
        </p:txBody>
      </p:sp>
      <p:pic>
        <p:nvPicPr>
          <p:cNvPr id="6" name="Picture 5">
            <a:extLst>
              <a:ext uri="{FF2B5EF4-FFF2-40B4-BE49-F238E27FC236}">
                <a16:creationId xmlns:a16="http://schemas.microsoft.com/office/drawing/2014/main" id="{F07D4E5E-A446-5B46-8CE5-D6EBF6720A89}"/>
              </a:ext>
            </a:extLst>
          </p:cNvPr>
          <p:cNvPicPr>
            <a:picLocks noChangeAspect="1"/>
          </p:cNvPicPr>
          <p:nvPr/>
        </p:nvPicPr>
        <p:blipFill>
          <a:blip r:embed="rId6"/>
          <a:stretch>
            <a:fillRect/>
          </a:stretch>
        </p:blipFill>
        <p:spPr>
          <a:xfrm>
            <a:off x="7203354" y="2107226"/>
            <a:ext cx="2936836" cy="2872147"/>
          </a:xfrm>
          <a:prstGeom prst="rect">
            <a:avLst/>
          </a:prstGeom>
          <a:effectLst/>
        </p:spPr>
      </p:pic>
    </p:spTree>
    <p:extLst>
      <p:ext uri="{BB962C8B-B14F-4D97-AF65-F5344CB8AC3E}">
        <p14:creationId xmlns:p14="http://schemas.microsoft.com/office/powerpoint/2010/main" val="305878114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36F37-A42E-CA47-B474-82A3492EB209}"/>
              </a:ext>
            </a:extLst>
          </p:cNvPr>
          <p:cNvSpPr>
            <a:spLocks noGrp="1"/>
          </p:cNvSpPr>
          <p:nvPr>
            <p:ph type="title"/>
          </p:nvPr>
        </p:nvSpPr>
        <p:spPr>
          <a:xfrm>
            <a:off x="648930" y="629266"/>
            <a:ext cx="5616217" cy="1622321"/>
          </a:xfrm>
        </p:spPr>
        <p:txBody>
          <a:bodyPr>
            <a:normAutofit/>
          </a:bodyPr>
          <a:lstStyle/>
          <a:p>
            <a:r>
              <a:rPr lang="en-US">
                <a:solidFill>
                  <a:srgbClr val="EBEBEB"/>
                </a:solidFill>
              </a:rPr>
              <a:t>Rain water harvesting</a:t>
            </a:r>
            <a:endParaRPr lang="en-AE">
              <a:solidFill>
                <a:srgbClr val="EBEBEB"/>
              </a:solidFill>
            </a:endParaRPr>
          </a:p>
        </p:txBody>
      </p:sp>
      <p:sp>
        <p:nvSpPr>
          <p:cNvPr id="1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6" name="Freeform: Shape 1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6">
            <a:extLst>
              <a:ext uri="{FF2B5EF4-FFF2-40B4-BE49-F238E27FC236}">
                <a16:creationId xmlns:a16="http://schemas.microsoft.com/office/drawing/2014/main" id="{816C6387-9CC4-0542-9664-0A68A61E0580}"/>
              </a:ext>
            </a:extLst>
          </p:cNvPr>
          <p:cNvPicPr>
            <a:picLocks noChangeAspect="1"/>
          </p:cNvPicPr>
          <p:nvPr/>
        </p:nvPicPr>
        <p:blipFill>
          <a:blip r:embed="rId2"/>
          <a:stretch>
            <a:fillRect/>
          </a:stretch>
        </p:blipFill>
        <p:spPr>
          <a:xfrm>
            <a:off x="7563742" y="1482763"/>
            <a:ext cx="3980139" cy="3892470"/>
          </a:xfrm>
          <a:prstGeom prst="rect">
            <a:avLst/>
          </a:prstGeom>
          <a:effectLst/>
        </p:spPr>
      </p:pic>
      <p:sp>
        <p:nvSpPr>
          <p:cNvPr id="18" name="Rectangle 1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2913353F-15B9-4643-B850-7055B03BC34F}"/>
              </a:ext>
            </a:extLst>
          </p:cNvPr>
          <p:cNvSpPr>
            <a:spLocks noGrp="1"/>
          </p:cNvSpPr>
          <p:nvPr>
            <p:ph idx="1"/>
          </p:nvPr>
        </p:nvSpPr>
        <p:spPr>
          <a:xfrm>
            <a:off x="648931" y="2438400"/>
            <a:ext cx="5616216" cy="3785419"/>
          </a:xfrm>
        </p:spPr>
        <p:txBody>
          <a:bodyPr>
            <a:normAutofit/>
          </a:bodyPr>
          <a:lstStyle/>
          <a:p>
            <a:r>
              <a:rPr lang="en-US" dirty="0">
                <a:solidFill>
                  <a:srgbClr val="FFFFFF"/>
                </a:solidFill>
              </a:rPr>
              <a:t>Rain water harvesting in simple terms is basically the collection and storage of rain in the form of tanks commonly known as roof top rain water harvesting as the rain from the roof is redirected to the tank like place for storage. It would then be let down to restore the ground water at times</a:t>
            </a:r>
          </a:p>
        </p:txBody>
      </p:sp>
    </p:spTree>
    <p:extLst>
      <p:ext uri="{BB962C8B-B14F-4D97-AF65-F5344CB8AC3E}">
        <p14:creationId xmlns:p14="http://schemas.microsoft.com/office/powerpoint/2010/main" val="280817263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92E7C-EEC6-D244-9B77-BD8DCCB28099}"/>
              </a:ext>
            </a:extLst>
          </p:cNvPr>
          <p:cNvSpPr>
            <a:spLocks noGrp="1"/>
          </p:cNvSpPr>
          <p:nvPr>
            <p:ph type="title"/>
          </p:nvPr>
        </p:nvSpPr>
        <p:spPr>
          <a:xfrm>
            <a:off x="648930" y="629266"/>
            <a:ext cx="5616217" cy="1622321"/>
          </a:xfrm>
        </p:spPr>
        <p:txBody>
          <a:bodyPr>
            <a:normAutofit/>
          </a:bodyPr>
          <a:lstStyle/>
          <a:p>
            <a:r>
              <a:rPr lang="en-US">
                <a:solidFill>
                  <a:srgbClr val="EBEBEB"/>
                </a:solidFill>
              </a:rPr>
              <a:t>Process of rain water haresting</a:t>
            </a:r>
            <a:endParaRPr lang="en-AE">
              <a:solidFill>
                <a:srgbClr val="EBEBEB"/>
              </a:solidFill>
            </a:endParaRPr>
          </a:p>
        </p:txBody>
      </p:sp>
      <p:sp>
        <p:nvSpPr>
          <p:cNvPr id="1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6" name="Freeform: Shape 1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6">
            <a:extLst>
              <a:ext uri="{FF2B5EF4-FFF2-40B4-BE49-F238E27FC236}">
                <a16:creationId xmlns:a16="http://schemas.microsoft.com/office/drawing/2014/main" id="{EB7BAA6C-53CE-6A4B-BF7C-7113B497FD30}"/>
              </a:ext>
            </a:extLst>
          </p:cNvPr>
          <p:cNvPicPr>
            <a:picLocks noChangeAspect="1"/>
          </p:cNvPicPr>
          <p:nvPr/>
        </p:nvPicPr>
        <p:blipFill>
          <a:blip r:embed="rId2"/>
          <a:stretch>
            <a:fillRect/>
          </a:stretch>
        </p:blipFill>
        <p:spPr>
          <a:xfrm>
            <a:off x="7563742" y="1482763"/>
            <a:ext cx="3980139" cy="3892470"/>
          </a:xfrm>
          <a:prstGeom prst="rect">
            <a:avLst/>
          </a:prstGeom>
          <a:effectLst/>
        </p:spPr>
      </p:pic>
      <p:sp>
        <p:nvSpPr>
          <p:cNvPr id="18" name="Rectangle 1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72DF691-1B87-4488-BB26-E1FFBB75F772}"/>
              </a:ext>
            </a:extLst>
          </p:cNvPr>
          <p:cNvSpPr>
            <a:spLocks noGrp="1"/>
          </p:cNvSpPr>
          <p:nvPr>
            <p:ph idx="1"/>
          </p:nvPr>
        </p:nvSpPr>
        <p:spPr>
          <a:xfrm>
            <a:off x="648931" y="2438400"/>
            <a:ext cx="5616216" cy="3785419"/>
          </a:xfrm>
        </p:spPr>
        <p:txBody>
          <a:bodyPr>
            <a:normAutofit fontScale="92500" lnSpcReduction="10000"/>
          </a:bodyPr>
          <a:lstStyle/>
          <a:p>
            <a:r>
              <a:rPr lang="en-US" dirty="0">
                <a:solidFill>
                  <a:srgbClr val="FFFFFF"/>
                </a:solidFill>
              </a:rPr>
              <a:t>Thee process of rain water harvesting is:-</a:t>
            </a:r>
          </a:p>
          <a:p>
            <a:pPr marL="457200" indent="-457200">
              <a:buFont typeface="+mj-lt"/>
              <a:buAutoNum type="arabicPeriod"/>
            </a:pPr>
            <a:r>
              <a:rPr lang="en-US" dirty="0">
                <a:solidFill>
                  <a:srgbClr val="FFFFFF"/>
                </a:solidFill>
              </a:rPr>
              <a:t>Rooftop rainwater is collected using a PVC pipe</a:t>
            </a:r>
          </a:p>
          <a:p>
            <a:pPr marL="457200" indent="-457200">
              <a:buFont typeface="+mj-lt"/>
              <a:buAutoNum type="arabicPeriod"/>
            </a:pPr>
            <a:r>
              <a:rPr lang="en-US" dirty="0">
                <a:solidFill>
                  <a:srgbClr val="FFFFFF"/>
                </a:solidFill>
              </a:rPr>
              <a:t> Filtered using sand and bricks</a:t>
            </a:r>
          </a:p>
          <a:p>
            <a:pPr marL="457200" indent="-457200">
              <a:buFont typeface="+mj-lt"/>
              <a:buAutoNum type="arabicPeriod"/>
            </a:pPr>
            <a:r>
              <a:rPr lang="en-US" dirty="0">
                <a:solidFill>
                  <a:srgbClr val="FFFFFF"/>
                </a:solidFill>
              </a:rPr>
              <a:t>Underground pipe takes water to sump </a:t>
            </a:r>
            <a:r>
              <a:rPr lang="en-US" dirty="0" err="1">
                <a:solidFill>
                  <a:srgbClr val="FFFFFF"/>
                </a:solidFill>
              </a:rPr>
              <a:t>forimmediate</a:t>
            </a:r>
            <a:r>
              <a:rPr lang="en-US" dirty="0">
                <a:solidFill>
                  <a:srgbClr val="FFFFFF"/>
                </a:solidFill>
              </a:rPr>
              <a:t> usage</a:t>
            </a:r>
          </a:p>
          <a:p>
            <a:pPr marL="457200" indent="-457200">
              <a:buFont typeface="+mj-lt"/>
              <a:buAutoNum type="arabicPeriod"/>
            </a:pPr>
            <a:r>
              <a:rPr lang="en-US" dirty="0">
                <a:solidFill>
                  <a:srgbClr val="FFFFFF"/>
                </a:solidFill>
              </a:rPr>
              <a:t>Excess water from the sump is taken to the well</a:t>
            </a:r>
          </a:p>
          <a:p>
            <a:pPr marL="457200" indent="-457200">
              <a:buFont typeface="+mj-lt"/>
              <a:buAutoNum type="arabicPeriod"/>
            </a:pPr>
            <a:r>
              <a:rPr lang="en-US" dirty="0">
                <a:solidFill>
                  <a:srgbClr val="FFFFFF"/>
                </a:solidFill>
              </a:rPr>
              <a:t>Water from the well recharges the underground</a:t>
            </a:r>
          </a:p>
          <a:p>
            <a:pPr marL="457200" indent="-457200">
              <a:buFont typeface="+mj-lt"/>
              <a:buAutoNum type="arabicPeriod"/>
            </a:pPr>
            <a:r>
              <a:rPr lang="en-US" dirty="0">
                <a:solidFill>
                  <a:srgbClr val="FFFFFF"/>
                </a:solidFill>
              </a:rPr>
              <a:t>Take water from the well (later)</a:t>
            </a:r>
          </a:p>
        </p:txBody>
      </p:sp>
    </p:spTree>
    <p:extLst>
      <p:ext uri="{BB962C8B-B14F-4D97-AF65-F5344CB8AC3E}">
        <p14:creationId xmlns:p14="http://schemas.microsoft.com/office/powerpoint/2010/main" val="2492716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95DEB-464D-BB41-BEB3-BA65E7888DF5}"/>
              </a:ext>
            </a:extLst>
          </p:cNvPr>
          <p:cNvSpPr>
            <a:spLocks noGrp="1"/>
          </p:cNvSpPr>
          <p:nvPr>
            <p:ph type="title"/>
          </p:nvPr>
        </p:nvSpPr>
        <p:spPr>
          <a:xfrm>
            <a:off x="648930" y="629266"/>
            <a:ext cx="5616217" cy="1622321"/>
          </a:xfrm>
        </p:spPr>
        <p:txBody>
          <a:bodyPr>
            <a:normAutofit/>
          </a:bodyPr>
          <a:lstStyle/>
          <a:p>
            <a:r>
              <a:rPr lang="en-US">
                <a:solidFill>
                  <a:srgbClr val="EBEBEB"/>
                </a:solidFill>
              </a:rPr>
              <a:t>Interesting fact</a:t>
            </a:r>
            <a:endParaRPr lang="en-AE">
              <a:solidFill>
                <a:srgbClr val="EBEBEB"/>
              </a:solidFill>
            </a:endParaRPr>
          </a:p>
        </p:txBody>
      </p:sp>
      <p:sp>
        <p:nvSpPr>
          <p:cNvPr id="1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6" name="Freeform: Shape 1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6">
            <a:extLst>
              <a:ext uri="{FF2B5EF4-FFF2-40B4-BE49-F238E27FC236}">
                <a16:creationId xmlns:a16="http://schemas.microsoft.com/office/drawing/2014/main" id="{3691CF80-7F2D-C442-B80C-0D9426D104B3}"/>
              </a:ext>
            </a:extLst>
          </p:cNvPr>
          <p:cNvPicPr>
            <a:picLocks noChangeAspect="1"/>
          </p:cNvPicPr>
          <p:nvPr/>
        </p:nvPicPr>
        <p:blipFill>
          <a:blip r:embed="rId2"/>
          <a:stretch>
            <a:fillRect/>
          </a:stretch>
        </p:blipFill>
        <p:spPr>
          <a:xfrm>
            <a:off x="7563742" y="1482763"/>
            <a:ext cx="3980139" cy="3892470"/>
          </a:xfrm>
          <a:prstGeom prst="rect">
            <a:avLst/>
          </a:prstGeom>
          <a:effectLst/>
        </p:spPr>
      </p:pic>
      <p:sp>
        <p:nvSpPr>
          <p:cNvPr id="18" name="Rectangle 1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45F12E1-1224-469B-B6CA-0D48E1DE926A}"/>
              </a:ext>
            </a:extLst>
          </p:cNvPr>
          <p:cNvSpPr>
            <a:spLocks noGrp="1"/>
          </p:cNvSpPr>
          <p:nvPr>
            <p:ph idx="1"/>
          </p:nvPr>
        </p:nvSpPr>
        <p:spPr>
          <a:xfrm>
            <a:off x="648931" y="2438400"/>
            <a:ext cx="5616216" cy="3785419"/>
          </a:xfrm>
        </p:spPr>
        <p:txBody>
          <a:bodyPr>
            <a:normAutofit lnSpcReduction="10000"/>
          </a:bodyPr>
          <a:lstStyle/>
          <a:p>
            <a:r>
              <a:rPr lang="en-US" dirty="0">
                <a:solidFill>
                  <a:srgbClr val="FFFFFF"/>
                </a:solidFill>
              </a:rPr>
              <a:t>Rooftop rainwater harvesting is the most common practice in Shillong, Meghalaya. It is interesting because </a:t>
            </a:r>
            <a:r>
              <a:rPr lang="en-US" dirty="0" err="1">
                <a:solidFill>
                  <a:srgbClr val="FFFFFF"/>
                </a:solidFill>
              </a:rPr>
              <a:t>Cherapunjee</a:t>
            </a:r>
            <a:r>
              <a:rPr lang="en-US" dirty="0">
                <a:solidFill>
                  <a:srgbClr val="FFFFFF"/>
                </a:solidFill>
              </a:rPr>
              <a:t> and </a:t>
            </a:r>
            <a:r>
              <a:rPr lang="en-US" dirty="0" err="1">
                <a:solidFill>
                  <a:srgbClr val="FFFFFF"/>
                </a:solidFill>
              </a:rPr>
              <a:t>Mawsynram</a:t>
            </a:r>
            <a:r>
              <a:rPr lang="en-US" dirty="0">
                <a:solidFill>
                  <a:srgbClr val="FFFFFF"/>
                </a:solidFill>
              </a:rPr>
              <a:t> situated at a distance of 55 km. from Shillong receive the highest rainfall in the world, yet the state capital Shillong faces acute shortage of water. Nearly every household in the city has a rooftop rainwater harvesting structure. Nearly 15-25 per cent of the total water requirement of the household comes from rooftop water harvesting.</a:t>
            </a:r>
          </a:p>
        </p:txBody>
      </p:sp>
    </p:spTree>
    <p:extLst>
      <p:ext uri="{BB962C8B-B14F-4D97-AF65-F5344CB8AC3E}">
        <p14:creationId xmlns:p14="http://schemas.microsoft.com/office/powerpoint/2010/main" val="339606167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C8683-0369-7841-B54C-8DD44D771A6A}"/>
              </a:ext>
            </a:extLst>
          </p:cNvPr>
          <p:cNvSpPr>
            <a:spLocks noGrp="1"/>
          </p:cNvSpPr>
          <p:nvPr>
            <p:ph type="title"/>
          </p:nvPr>
        </p:nvSpPr>
        <p:spPr>
          <a:xfrm>
            <a:off x="648930" y="629266"/>
            <a:ext cx="5616217" cy="1622321"/>
          </a:xfrm>
        </p:spPr>
        <p:txBody>
          <a:bodyPr>
            <a:normAutofit/>
          </a:bodyPr>
          <a:lstStyle/>
          <a:p>
            <a:r>
              <a:rPr lang="en-US">
                <a:solidFill>
                  <a:srgbClr val="EBEBEB"/>
                </a:solidFill>
              </a:rPr>
              <a:t>Interesting fact (2)</a:t>
            </a:r>
            <a:endParaRPr lang="en-AE">
              <a:solidFill>
                <a:srgbClr val="EBEBEB"/>
              </a:solidFill>
            </a:endParaRPr>
          </a:p>
        </p:txBody>
      </p:sp>
      <p:sp>
        <p:nvSpPr>
          <p:cNvPr id="1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6" name="Freeform: Shape 1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6">
            <a:extLst>
              <a:ext uri="{FF2B5EF4-FFF2-40B4-BE49-F238E27FC236}">
                <a16:creationId xmlns:a16="http://schemas.microsoft.com/office/drawing/2014/main" id="{4F89B313-3348-2C42-A935-E52A452CD9C3}"/>
              </a:ext>
            </a:extLst>
          </p:cNvPr>
          <p:cNvPicPr>
            <a:picLocks noChangeAspect="1"/>
          </p:cNvPicPr>
          <p:nvPr/>
        </p:nvPicPr>
        <p:blipFill>
          <a:blip r:embed="rId2"/>
          <a:stretch>
            <a:fillRect/>
          </a:stretch>
        </p:blipFill>
        <p:spPr>
          <a:xfrm>
            <a:off x="7563742" y="1482763"/>
            <a:ext cx="3980139" cy="3892470"/>
          </a:xfrm>
          <a:prstGeom prst="rect">
            <a:avLst/>
          </a:prstGeom>
          <a:effectLst/>
        </p:spPr>
      </p:pic>
      <p:sp>
        <p:nvSpPr>
          <p:cNvPr id="18" name="Rectangle 1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2148A1E-1645-4111-82A5-97B5D2F7F796}"/>
              </a:ext>
            </a:extLst>
          </p:cNvPr>
          <p:cNvSpPr>
            <a:spLocks noGrp="1"/>
          </p:cNvSpPr>
          <p:nvPr>
            <p:ph idx="1"/>
          </p:nvPr>
        </p:nvSpPr>
        <p:spPr>
          <a:xfrm>
            <a:off x="648931" y="2438400"/>
            <a:ext cx="5616216" cy="3785419"/>
          </a:xfrm>
        </p:spPr>
        <p:txBody>
          <a:bodyPr>
            <a:normAutofit/>
          </a:bodyPr>
          <a:lstStyle/>
          <a:p>
            <a:r>
              <a:rPr lang="en-US" dirty="0">
                <a:solidFill>
                  <a:srgbClr val="FFFFFF"/>
                </a:solidFill>
              </a:rPr>
              <a:t>Tamil Nadu is the first state in India which has made rooftop rainwater harvesting structure compulsory to all the houses across the state. There are legal provisions to punish the defaulters.</a:t>
            </a:r>
          </a:p>
        </p:txBody>
      </p:sp>
    </p:spTree>
    <p:extLst>
      <p:ext uri="{BB962C8B-B14F-4D97-AF65-F5344CB8AC3E}">
        <p14:creationId xmlns:p14="http://schemas.microsoft.com/office/powerpoint/2010/main" val="28442213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835B7-C97C-9E42-B0CE-8C83DB60C087}"/>
              </a:ext>
            </a:extLst>
          </p:cNvPr>
          <p:cNvSpPr>
            <a:spLocks noGrp="1"/>
          </p:cNvSpPr>
          <p:nvPr>
            <p:ph type="title"/>
          </p:nvPr>
        </p:nvSpPr>
        <p:spPr>
          <a:xfrm>
            <a:off x="763771" y="634181"/>
            <a:ext cx="6188190" cy="1622321"/>
          </a:xfrm>
        </p:spPr>
        <p:txBody>
          <a:bodyPr>
            <a:normAutofit/>
          </a:bodyPr>
          <a:lstStyle/>
          <a:p>
            <a:r>
              <a:rPr lang="en-US">
                <a:solidFill>
                  <a:srgbClr val="EBEBEB"/>
                </a:solidFill>
              </a:rPr>
              <a:t>Introduction</a:t>
            </a:r>
            <a:endParaRPr lang="en-AE">
              <a:solidFill>
                <a:srgbClr val="EBEBEB"/>
              </a:solidFill>
            </a:endParaRPr>
          </a:p>
        </p:txBody>
      </p:sp>
      <p:sp>
        <p:nvSpPr>
          <p:cNvPr id="1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5">
            <a:extLst>
              <a:ext uri="{FF2B5EF4-FFF2-40B4-BE49-F238E27FC236}">
                <a16:creationId xmlns:a16="http://schemas.microsoft.com/office/drawing/2014/main" id="{33185714-E12F-A241-B91B-648ABCCF164D}"/>
              </a:ext>
            </a:extLst>
          </p:cNvPr>
          <p:cNvPicPr>
            <a:picLocks noChangeAspect="1"/>
          </p:cNvPicPr>
          <p:nvPr/>
        </p:nvPicPr>
        <p:blipFill>
          <a:blip r:embed="rId2"/>
          <a:stretch>
            <a:fillRect/>
          </a:stretch>
        </p:blipFill>
        <p:spPr>
          <a:xfrm>
            <a:off x="8129871" y="1759593"/>
            <a:ext cx="3414010" cy="3338811"/>
          </a:xfrm>
          <a:prstGeom prst="rect">
            <a:avLst/>
          </a:prstGeom>
          <a:effectLst/>
        </p:spPr>
      </p:pic>
      <p:sp>
        <p:nvSpPr>
          <p:cNvPr id="17" name="Rectangle 1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DBB33D-59BD-E84D-9D3C-14086C4508F8}"/>
              </a:ext>
            </a:extLst>
          </p:cNvPr>
          <p:cNvSpPr>
            <a:spLocks noGrp="1"/>
          </p:cNvSpPr>
          <p:nvPr>
            <p:ph idx="1"/>
          </p:nvPr>
        </p:nvSpPr>
        <p:spPr>
          <a:xfrm>
            <a:off x="648930" y="2438400"/>
            <a:ext cx="6188189" cy="3785419"/>
          </a:xfrm>
        </p:spPr>
        <p:txBody>
          <a:bodyPr>
            <a:normAutofit/>
          </a:bodyPr>
          <a:lstStyle/>
          <a:p>
            <a:r>
              <a:rPr lang="en-US" dirty="0">
                <a:solidFill>
                  <a:srgbClr val="FFFFFF"/>
                </a:solidFill>
              </a:rPr>
              <a:t>We already know that ¾ (75%) of the mother earth’s surface is covered with water.</a:t>
            </a:r>
          </a:p>
          <a:p>
            <a:r>
              <a:rPr lang="en-US" dirty="0">
                <a:solidFill>
                  <a:srgbClr val="FFFFFF"/>
                </a:solidFill>
              </a:rPr>
              <a:t>Even tho ¾ of the earth’s surface is water, only around 1% is consumable as fresh water and most of this 1% is in the form of glaciers thus the popular phrase was born “water water everywhere but not a drop to drink”</a:t>
            </a:r>
          </a:p>
          <a:p>
            <a:r>
              <a:rPr lang="en-US" dirty="0">
                <a:solidFill>
                  <a:srgbClr val="FFFFFF"/>
                </a:solidFill>
              </a:rPr>
              <a:t>It was predicted that by 2025 , around 2 billion people would live in absolute water scarcity </a:t>
            </a:r>
          </a:p>
          <a:p>
            <a:endParaRPr lang="en-AE" dirty="0">
              <a:solidFill>
                <a:srgbClr val="FFFFFF"/>
              </a:solidFill>
            </a:endParaRPr>
          </a:p>
        </p:txBody>
      </p:sp>
    </p:spTree>
    <p:extLst>
      <p:ext uri="{BB962C8B-B14F-4D97-AF65-F5344CB8AC3E}">
        <p14:creationId xmlns:p14="http://schemas.microsoft.com/office/powerpoint/2010/main" val="9140956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8A82-4F4D-474C-93B2-FFE574805C81}"/>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Important definition of Dams</a:t>
            </a:r>
            <a:endParaRPr lang="en-AE" dirty="0">
              <a:solidFill>
                <a:srgbClr val="EBEBEB"/>
              </a:solidFill>
            </a:endParaRPr>
          </a:p>
        </p:txBody>
      </p:sp>
      <p:sp>
        <p:nvSpPr>
          <p:cNvPr id="1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5">
            <a:extLst>
              <a:ext uri="{FF2B5EF4-FFF2-40B4-BE49-F238E27FC236}">
                <a16:creationId xmlns:a16="http://schemas.microsoft.com/office/drawing/2014/main" id="{527665C6-9CDC-614D-9080-9785B03451E1}"/>
              </a:ext>
            </a:extLst>
          </p:cNvPr>
          <p:cNvPicPr>
            <a:picLocks noChangeAspect="1"/>
          </p:cNvPicPr>
          <p:nvPr/>
        </p:nvPicPr>
        <p:blipFill>
          <a:blip r:embed="rId2"/>
          <a:stretch>
            <a:fillRect/>
          </a:stretch>
        </p:blipFill>
        <p:spPr>
          <a:xfrm>
            <a:off x="8129871" y="1759593"/>
            <a:ext cx="3414010" cy="3338811"/>
          </a:xfrm>
          <a:prstGeom prst="rect">
            <a:avLst/>
          </a:prstGeom>
          <a:effectLst/>
        </p:spPr>
      </p:pic>
      <p:sp>
        <p:nvSpPr>
          <p:cNvPr id="17" name="Rectangle 1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A5E86D4-AA7A-BB4A-B9B6-3EBA7274AF5A}"/>
              </a:ext>
            </a:extLst>
          </p:cNvPr>
          <p:cNvSpPr>
            <a:spLocks noGrp="1"/>
          </p:cNvSpPr>
          <p:nvPr>
            <p:ph idx="1"/>
          </p:nvPr>
        </p:nvSpPr>
        <p:spPr>
          <a:xfrm>
            <a:off x="648930" y="2438400"/>
            <a:ext cx="6188189" cy="3785419"/>
          </a:xfrm>
        </p:spPr>
        <p:txBody>
          <a:bodyPr>
            <a:noAutofit/>
          </a:bodyPr>
          <a:lstStyle/>
          <a:p>
            <a:r>
              <a:rPr lang="en-US" sz="1700" dirty="0">
                <a:solidFill>
                  <a:srgbClr val="FFFFFF"/>
                </a:solidFill>
              </a:rPr>
              <a:t>A dam is a barrier across flowing water that obstructs, directs or retards the flow, often creating a reservoir, lake or impoundment. “Dam” refers to the reservoir rather than the structure. Most dams have a section called a spillway or weir over which or through which it is intended that water will flow either intermittently or continuously. Dams are classified according to structure, intended purpose or height. Based on structure and the materials used, dams are classified as timber dams, embankment dams or masonry dams, with several subtypes. According to the height, dams can be </a:t>
            </a:r>
            <a:r>
              <a:rPr lang="en-US" sz="1700" dirty="0" err="1">
                <a:solidFill>
                  <a:srgbClr val="FFFFFF"/>
                </a:solidFill>
              </a:rPr>
              <a:t>categorised</a:t>
            </a:r>
            <a:r>
              <a:rPr lang="en-US" sz="1700" dirty="0">
                <a:solidFill>
                  <a:srgbClr val="FFFFFF"/>
                </a:solidFill>
              </a:rPr>
              <a:t> as large dams and major dams or alternatively as low dams, medium height dams and high dams.</a:t>
            </a:r>
            <a:endParaRPr lang="en-AE" sz="1700" dirty="0">
              <a:solidFill>
                <a:srgbClr val="FFFFFF"/>
              </a:solidFill>
            </a:endParaRPr>
          </a:p>
        </p:txBody>
      </p:sp>
    </p:spTree>
    <p:extLst>
      <p:ext uri="{BB962C8B-B14F-4D97-AF65-F5344CB8AC3E}">
        <p14:creationId xmlns:p14="http://schemas.microsoft.com/office/powerpoint/2010/main" val="34699603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782A7-6BEB-EC47-943D-61EE126D58AD}"/>
              </a:ext>
            </a:extLst>
          </p:cNvPr>
          <p:cNvSpPr>
            <a:spLocks noGrp="1"/>
          </p:cNvSpPr>
          <p:nvPr>
            <p:ph type="title"/>
          </p:nvPr>
        </p:nvSpPr>
        <p:spPr>
          <a:xfrm>
            <a:off x="648930" y="629266"/>
            <a:ext cx="6188190" cy="1622321"/>
          </a:xfrm>
        </p:spPr>
        <p:txBody>
          <a:bodyPr>
            <a:normAutofit/>
          </a:bodyPr>
          <a:lstStyle/>
          <a:p>
            <a:pPr>
              <a:lnSpc>
                <a:spcPct val="90000"/>
              </a:lnSpc>
            </a:pPr>
            <a:r>
              <a:rPr lang="en-US" sz="3600">
                <a:solidFill>
                  <a:srgbClr val="EBEBEB"/>
                </a:solidFill>
              </a:rPr>
              <a:t>Important hydraulic structures of ancient India </a:t>
            </a:r>
            <a:endParaRPr lang="en-AE" sz="3600">
              <a:solidFill>
                <a:srgbClr val="EBEBEB"/>
              </a:solidFill>
            </a:endParaRPr>
          </a:p>
        </p:txBody>
      </p:sp>
      <p:sp>
        <p:nvSpPr>
          <p:cNvPr id="1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6">
            <a:extLst>
              <a:ext uri="{FF2B5EF4-FFF2-40B4-BE49-F238E27FC236}">
                <a16:creationId xmlns:a16="http://schemas.microsoft.com/office/drawing/2014/main" id="{31BE50C4-CBE7-144D-988E-ED34CCB8A999}"/>
              </a:ext>
            </a:extLst>
          </p:cNvPr>
          <p:cNvPicPr>
            <a:picLocks noChangeAspect="1"/>
          </p:cNvPicPr>
          <p:nvPr/>
        </p:nvPicPr>
        <p:blipFill>
          <a:blip r:embed="rId2"/>
          <a:stretch>
            <a:fillRect/>
          </a:stretch>
        </p:blipFill>
        <p:spPr>
          <a:xfrm>
            <a:off x="8129871" y="1759593"/>
            <a:ext cx="3414010" cy="3338811"/>
          </a:xfrm>
          <a:prstGeom prst="rect">
            <a:avLst/>
          </a:prstGeom>
          <a:effectLst/>
        </p:spPr>
      </p:pic>
      <p:sp>
        <p:nvSpPr>
          <p:cNvPr id="18" name="Rectangle 1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53CE1D5-C2B0-204B-A955-D9A24451FC74}"/>
              </a:ext>
            </a:extLst>
          </p:cNvPr>
          <p:cNvSpPr>
            <a:spLocks noGrp="1"/>
          </p:cNvSpPr>
          <p:nvPr>
            <p:ph idx="1"/>
          </p:nvPr>
        </p:nvSpPr>
        <p:spPr>
          <a:xfrm>
            <a:off x="648930" y="2438400"/>
            <a:ext cx="6188189" cy="3785419"/>
          </a:xfrm>
        </p:spPr>
        <p:txBody>
          <a:bodyPr>
            <a:normAutofit/>
          </a:bodyPr>
          <a:lstStyle/>
          <a:p>
            <a:r>
              <a:rPr lang="en-US" dirty="0">
                <a:solidFill>
                  <a:srgbClr val="FFFFFF"/>
                </a:solidFill>
              </a:rPr>
              <a:t>In the first century B.C., </a:t>
            </a:r>
            <a:r>
              <a:rPr lang="en-US" dirty="0" err="1">
                <a:solidFill>
                  <a:srgbClr val="FFFFFF"/>
                </a:solidFill>
              </a:rPr>
              <a:t>Sringaverapura</a:t>
            </a:r>
            <a:r>
              <a:rPr lang="en-US" dirty="0">
                <a:solidFill>
                  <a:srgbClr val="FFFFFF"/>
                </a:solidFill>
              </a:rPr>
              <a:t> near Allahabad had sophisticated water harvesting system channelling the flood water of the river Ganga.</a:t>
            </a:r>
          </a:p>
          <a:p>
            <a:r>
              <a:rPr lang="en-US" dirty="0">
                <a:solidFill>
                  <a:srgbClr val="FFFFFF"/>
                </a:solidFill>
              </a:rPr>
              <a:t> During the time of Chandragupta Maurya, dams, lakes and irrigation systems were extensively built.</a:t>
            </a:r>
          </a:p>
          <a:p>
            <a:r>
              <a:rPr lang="en-US" dirty="0">
                <a:solidFill>
                  <a:srgbClr val="FFFFFF"/>
                </a:solidFill>
              </a:rPr>
              <a:t>Evidences of sophisticated irrigation works have also been found in </a:t>
            </a:r>
            <a:r>
              <a:rPr lang="en-US" dirty="0" err="1">
                <a:solidFill>
                  <a:srgbClr val="FFFFFF"/>
                </a:solidFill>
              </a:rPr>
              <a:t>Kalinga</a:t>
            </a:r>
            <a:r>
              <a:rPr lang="en-US" dirty="0">
                <a:solidFill>
                  <a:srgbClr val="FFFFFF"/>
                </a:solidFill>
              </a:rPr>
              <a:t>, (Odisha), </a:t>
            </a:r>
            <a:r>
              <a:rPr lang="en-US" dirty="0" err="1">
                <a:solidFill>
                  <a:srgbClr val="FFFFFF"/>
                </a:solidFill>
              </a:rPr>
              <a:t>Nagarjunakonda</a:t>
            </a:r>
            <a:r>
              <a:rPr lang="en-US" dirty="0">
                <a:solidFill>
                  <a:srgbClr val="FFFFFF"/>
                </a:solidFill>
              </a:rPr>
              <a:t> (Andhra Pradesh), </a:t>
            </a:r>
            <a:r>
              <a:rPr lang="en-US" dirty="0" err="1">
                <a:solidFill>
                  <a:srgbClr val="FFFFFF"/>
                </a:solidFill>
              </a:rPr>
              <a:t>Bennur</a:t>
            </a:r>
            <a:r>
              <a:rPr lang="en-US" dirty="0">
                <a:solidFill>
                  <a:srgbClr val="FFFFFF"/>
                </a:solidFill>
              </a:rPr>
              <a:t> (Karnataka), Kolhapur (Maharashtra), etc.</a:t>
            </a:r>
            <a:endParaRPr lang="en-AE" dirty="0">
              <a:solidFill>
                <a:srgbClr val="FFFFFF"/>
              </a:solidFill>
            </a:endParaRPr>
          </a:p>
        </p:txBody>
      </p:sp>
    </p:spTree>
    <p:extLst>
      <p:ext uri="{BB962C8B-B14F-4D97-AF65-F5344CB8AC3E}">
        <p14:creationId xmlns:p14="http://schemas.microsoft.com/office/powerpoint/2010/main" val="400156697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4C948-7BF9-1D47-91E1-01B363B665B4}"/>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(Continuation)</a:t>
            </a:r>
            <a:endParaRPr lang="en-AE" dirty="0">
              <a:solidFill>
                <a:srgbClr val="EBEBEB"/>
              </a:solidFill>
            </a:endParaRPr>
          </a:p>
        </p:txBody>
      </p:sp>
      <p:sp>
        <p:nvSpPr>
          <p:cNvPr id="1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Content Placeholder 6">
            <a:extLst>
              <a:ext uri="{FF2B5EF4-FFF2-40B4-BE49-F238E27FC236}">
                <a16:creationId xmlns:a16="http://schemas.microsoft.com/office/drawing/2014/main" id="{EC1E477D-C6F0-1E48-8C0F-DA01FA4814B0}"/>
              </a:ext>
            </a:extLst>
          </p:cNvPr>
          <p:cNvPicPr>
            <a:picLocks noChangeAspect="1"/>
          </p:cNvPicPr>
          <p:nvPr/>
        </p:nvPicPr>
        <p:blipFill>
          <a:blip r:embed="rId2"/>
          <a:stretch>
            <a:fillRect/>
          </a:stretch>
        </p:blipFill>
        <p:spPr>
          <a:xfrm>
            <a:off x="8129871" y="1759593"/>
            <a:ext cx="3414010" cy="3338811"/>
          </a:xfrm>
          <a:prstGeom prst="rect">
            <a:avLst/>
          </a:prstGeom>
          <a:effectLst/>
        </p:spPr>
      </p:pic>
      <p:sp>
        <p:nvSpPr>
          <p:cNvPr id="20" name="Rectangle 19">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570C8956-7BDA-4ADD-8840-AB8815AF3297}"/>
              </a:ext>
            </a:extLst>
          </p:cNvPr>
          <p:cNvSpPr>
            <a:spLocks noGrp="1"/>
          </p:cNvSpPr>
          <p:nvPr>
            <p:ph idx="1"/>
          </p:nvPr>
        </p:nvSpPr>
        <p:spPr>
          <a:xfrm>
            <a:off x="648930" y="2438400"/>
            <a:ext cx="6188189" cy="3785419"/>
          </a:xfrm>
        </p:spPr>
        <p:txBody>
          <a:bodyPr>
            <a:normAutofit/>
          </a:bodyPr>
          <a:lstStyle/>
          <a:p>
            <a:r>
              <a:rPr lang="en-US" dirty="0">
                <a:solidFill>
                  <a:srgbClr val="FFFFFF"/>
                </a:solidFill>
              </a:rPr>
              <a:t>In the </a:t>
            </a:r>
            <a:r>
              <a:rPr lang="en-US" dirty="0" err="1">
                <a:solidFill>
                  <a:srgbClr val="FFFFFF"/>
                </a:solidFill>
              </a:rPr>
              <a:t>11thCentury</a:t>
            </a:r>
            <a:r>
              <a:rPr lang="en-US" dirty="0">
                <a:solidFill>
                  <a:srgbClr val="FFFFFF"/>
                </a:solidFill>
              </a:rPr>
              <a:t>, Bhopal Lake, one of the largest artificial lakes of its time was built.</a:t>
            </a:r>
          </a:p>
          <a:p>
            <a:r>
              <a:rPr lang="en-US" dirty="0">
                <a:solidFill>
                  <a:srgbClr val="FFFFFF"/>
                </a:solidFill>
              </a:rPr>
              <a:t> In the 14th Century, the tank in </a:t>
            </a:r>
            <a:r>
              <a:rPr lang="en-US" dirty="0" err="1">
                <a:solidFill>
                  <a:srgbClr val="FFFFFF"/>
                </a:solidFill>
              </a:rPr>
              <a:t>Hauz</a:t>
            </a:r>
            <a:r>
              <a:rPr lang="en-US" dirty="0">
                <a:solidFill>
                  <a:srgbClr val="FFFFFF"/>
                </a:solidFill>
              </a:rPr>
              <a:t> </a:t>
            </a:r>
            <a:r>
              <a:rPr lang="en-US" dirty="0" err="1">
                <a:solidFill>
                  <a:srgbClr val="FFFFFF"/>
                </a:solidFill>
              </a:rPr>
              <a:t>Khas</a:t>
            </a:r>
            <a:r>
              <a:rPr lang="en-US" dirty="0">
                <a:solidFill>
                  <a:srgbClr val="FFFFFF"/>
                </a:solidFill>
              </a:rPr>
              <a:t>, Delhi was constructed by </a:t>
            </a:r>
            <a:r>
              <a:rPr lang="en-US" dirty="0" err="1">
                <a:solidFill>
                  <a:srgbClr val="FFFFFF"/>
                </a:solidFill>
              </a:rPr>
              <a:t>Iltutmish</a:t>
            </a:r>
            <a:r>
              <a:rPr lang="en-US" dirty="0">
                <a:solidFill>
                  <a:srgbClr val="FFFFFF"/>
                </a:solidFill>
              </a:rPr>
              <a:t> for supplying water to Siri Fort area.</a:t>
            </a:r>
          </a:p>
        </p:txBody>
      </p:sp>
      <p:pic>
        <p:nvPicPr>
          <p:cNvPr id="9" name="Picture 8">
            <a:extLst>
              <a:ext uri="{FF2B5EF4-FFF2-40B4-BE49-F238E27FC236}">
                <a16:creationId xmlns:a16="http://schemas.microsoft.com/office/drawing/2014/main" id="{7D1D0225-A09C-2D4F-87E0-1DA6ECB6110F}"/>
              </a:ext>
            </a:extLst>
          </p:cNvPr>
          <p:cNvPicPr>
            <a:picLocks noChangeAspect="1"/>
          </p:cNvPicPr>
          <p:nvPr/>
        </p:nvPicPr>
        <p:blipFill>
          <a:blip r:embed="rId3"/>
          <a:stretch>
            <a:fillRect/>
          </a:stretch>
        </p:blipFill>
        <p:spPr>
          <a:xfrm>
            <a:off x="2363637" y="4331520"/>
            <a:ext cx="2501900" cy="1892300"/>
          </a:xfrm>
          <a:prstGeom prst="rect">
            <a:avLst/>
          </a:prstGeom>
        </p:spPr>
      </p:pic>
    </p:spTree>
    <p:extLst>
      <p:ext uri="{BB962C8B-B14F-4D97-AF65-F5344CB8AC3E}">
        <p14:creationId xmlns:p14="http://schemas.microsoft.com/office/powerpoint/2010/main" val="281762767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EA588-E554-B040-8F8E-010C94A31C20}"/>
              </a:ext>
            </a:extLst>
          </p:cNvPr>
          <p:cNvSpPr>
            <a:spLocks noGrp="1"/>
          </p:cNvSpPr>
          <p:nvPr>
            <p:ph type="title"/>
          </p:nvPr>
        </p:nvSpPr>
        <p:spPr>
          <a:xfrm>
            <a:off x="648930" y="629266"/>
            <a:ext cx="6188190" cy="1622321"/>
          </a:xfrm>
        </p:spPr>
        <p:txBody>
          <a:bodyPr>
            <a:normAutofit/>
          </a:bodyPr>
          <a:lstStyle/>
          <a:p>
            <a:r>
              <a:rPr lang="en-US">
                <a:solidFill>
                  <a:srgbClr val="EBEBEB"/>
                </a:solidFill>
              </a:rPr>
              <a:t>Special note </a:t>
            </a:r>
            <a:endParaRPr lang="en-AE">
              <a:solidFill>
                <a:srgbClr val="EBEBEB"/>
              </a:solidFill>
            </a:endParaRPr>
          </a:p>
        </p:txBody>
      </p:sp>
      <p:sp>
        <p:nvSpPr>
          <p:cNvPr id="1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Content Placeholder 6">
            <a:extLst>
              <a:ext uri="{FF2B5EF4-FFF2-40B4-BE49-F238E27FC236}">
                <a16:creationId xmlns:a16="http://schemas.microsoft.com/office/drawing/2014/main" id="{74231809-CD03-AA45-B37C-46050DA09139}"/>
              </a:ext>
            </a:extLst>
          </p:cNvPr>
          <p:cNvPicPr>
            <a:picLocks noChangeAspect="1"/>
          </p:cNvPicPr>
          <p:nvPr/>
        </p:nvPicPr>
        <p:blipFill>
          <a:blip r:embed="rId2"/>
          <a:stretch>
            <a:fillRect/>
          </a:stretch>
        </p:blipFill>
        <p:spPr>
          <a:xfrm>
            <a:off x="8129871" y="1759593"/>
            <a:ext cx="3414010" cy="3338811"/>
          </a:xfrm>
          <a:prstGeom prst="rect">
            <a:avLst/>
          </a:prstGeom>
          <a:effectLst/>
        </p:spPr>
      </p:pic>
      <p:sp>
        <p:nvSpPr>
          <p:cNvPr id="18" name="Rectangle 1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057F739-1E85-2D49-B027-16B72208010A}"/>
              </a:ext>
            </a:extLst>
          </p:cNvPr>
          <p:cNvSpPr>
            <a:spLocks noGrp="1"/>
          </p:cNvSpPr>
          <p:nvPr>
            <p:ph idx="1"/>
          </p:nvPr>
        </p:nvSpPr>
        <p:spPr>
          <a:xfrm>
            <a:off x="648930" y="2438400"/>
            <a:ext cx="6188189" cy="3785419"/>
          </a:xfrm>
        </p:spPr>
        <p:txBody>
          <a:bodyPr>
            <a:normAutofit/>
          </a:bodyPr>
          <a:lstStyle/>
          <a:p>
            <a:r>
              <a:rPr lang="en-US">
                <a:solidFill>
                  <a:srgbClr val="FFFFFF"/>
                </a:solidFill>
              </a:rPr>
              <a:t>India’s rivers, especially the smaller ones, have all turned into toxic streams. And even the big ones like the Ganga and Yamunaare far from being pure. The assault on India’s rivers – from population growth, agricultural modernisation, urbanisation and industrialisation – is enormous and growing by the day..... This entire life stands threatened.</a:t>
            </a:r>
            <a:endParaRPr lang="en-AE">
              <a:solidFill>
                <a:srgbClr val="FFFFFF"/>
              </a:solidFill>
            </a:endParaRPr>
          </a:p>
        </p:txBody>
      </p:sp>
    </p:spTree>
    <p:extLst>
      <p:ext uri="{BB962C8B-B14F-4D97-AF65-F5344CB8AC3E}">
        <p14:creationId xmlns:p14="http://schemas.microsoft.com/office/powerpoint/2010/main" val="166964430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D7420-15FF-DB4F-80FF-B9D846FE1E9C}"/>
              </a:ext>
            </a:extLst>
          </p:cNvPr>
          <p:cNvSpPr>
            <a:spLocks noGrp="1"/>
          </p:cNvSpPr>
          <p:nvPr>
            <p:ph type="title"/>
          </p:nvPr>
        </p:nvSpPr>
        <p:spPr>
          <a:xfrm>
            <a:off x="648930" y="629266"/>
            <a:ext cx="6188190" cy="1622321"/>
          </a:xfrm>
        </p:spPr>
        <p:txBody>
          <a:bodyPr>
            <a:normAutofit/>
          </a:bodyPr>
          <a:lstStyle/>
          <a:p>
            <a:r>
              <a:rPr lang="en-US" sz="3900">
                <a:solidFill>
                  <a:srgbClr val="EBEBEB"/>
                </a:solidFill>
              </a:rPr>
              <a:t>A popular Bhadu song from the damodar valley</a:t>
            </a:r>
            <a:endParaRPr lang="en-AE" sz="3900">
              <a:solidFill>
                <a:srgbClr val="EBEBEB"/>
              </a:solidFill>
            </a:endParaRPr>
          </a:p>
        </p:txBody>
      </p:sp>
      <p:sp>
        <p:nvSpPr>
          <p:cNvPr id="1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6">
            <a:extLst>
              <a:ext uri="{FF2B5EF4-FFF2-40B4-BE49-F238E27FC236}">
                <a16:creationId xmlns:a16="http://schemas.microsoft.com/office/drawing/2014/main" id="{CBBD30A7-5381-4741-8718-7DDEE8EB20EA}"/>
              </a:ext>
            </a:extLst>
          </p:cNvPr>
          <p:cNvPicPr>
            <a:picLocks noChangeAspect="1"/>
          </p:cNvPicPr>
          <p:nvPr/>
        </p:nvPicPr>
        <p:blipFill>
          <a:blip r:embed="rId2"/>
          <a:stretch>
            <a:fillRect/>
          </a:stretch>
        </p:blipFill>
        <p:spPr>
          <a:xfrm>
            <a:off x="8129871" y="1759593"/>
            <a:ext cx="3414010" cy="3338811"/>
          </a:xfrm>
          <a:prstGeom prst="rect">
            <a:avLst/>
          </a:prstGeom>
          <a:effectLst/>
        </p:spPr>
      </p:pic>
      <p:sp>
        <p:nvSpPr>
          <p:cNvPr id="18" name="Rectangle 1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4B60D6D-B1A1-4F8A-961B-7012E134DDE6}"/>
              </a:ext>
            </a:extLst>
          </p:cNvPr>
          <p:cNvSpPr>
            <a:spLocks noGrp="1"/>
          </p:cNvSpPr>
          <p:nvPr>
            <p:ph idx="1"/>
          </p:nvPr>
        </p:nvSpPr>
        <p:spPr>
          <a:xfrm>
            <a:off x="648930" y="2438400"/>
            <a:ext cx="6188189" cy="4068276"/>
          </a:xfrm>
        </p:spPr>
        <p:txBody>
          <a:bodyPr>
            <a:noAutofit/>
          </a:bodyPr>
          <a:lstStyle/>
          <a:p>
            <a:r>
              <a:rPr lang="en-US" dirty="0">
                <a:solidFill>
                  <a:srgbClr val="FFFFFF"/>
                </a:solidFill>
              </a:rPr>
              <a:t>We have sown the crops in </a:t>
            </a:r>
            <a:r>
              <a:rPr lang="en-US" dirty="0" err="1">
                <a:solidFill>
                  <a:srgbClr val="FFFFFF"/>
                </a:solidFill>
              </a:rPr>
              <a:t>Asar</a:t>
            </a:r>
            <a:endParaRPr lang="en-US" dirty="0">
              <a:solidFill>
                <a:srgbClr val="FFFFFF"/>
              </a:solidFill>
            </a:endParaRPr>
          </a:p>
          <a:p>
            <a:r>
              <a:rPr lang="en-US" dirty="0">
                <a:solidFill>
                  <a:srgbClr val="FFFFFF"/>
                </a:solidFill>
              </a:rPr>
              <a:t> We will bring </a:t>
            </a:r>
            <a:r>
              <a:rPr lang="en-US" dirty="0" err="1">
                <a:solidFill>
                  <a:srgbClr val="FFFFFF"/>
                </a:solidFill>
              </a:rPr>
              <a:t>Bhadu</a:t>
            </a:r>
            <a:r>
              <a:rPr lang="en-US" dirty="0">
                <a:solidFill>
                  <a:srgbClr val="FFFFFF"/>
                </a:solidFill>
              </a:rPr>
              <a:t> in </a:t>
            </a:r>
            <a:r>
              <a:rPr lang="en-US" dirty="0" err="1">
                <a:solidFill>
                  <a:srgbClr val="FFFFFF"/>
                </a:solidFill>
              </a:rPr>
              <a:t>Bhadra</a:t>
            </a:r>
            <a:endParaRPr lang="en-US" dirty="0">
              <a:solidFill>
                <a:srgbClr val="FFFFFF"/>
              </a:solidFill>
            </a:endParaRPr>
          </a:p>
          <a:p>
            <a:r>
              <a:rPr lang="en-US" dirty="0">
                <a:solidFill>
                  <a:srgbClr val="FFFFFF"/>
                </a:solidFill>
              </a:rPr>
              <a:t> Floods have swollen the </a:t>
            </a:r>
            <a:r>
              <a:rPr lang="en-US" dirty="0" err="1">
                <a:solidFill>
                  <a:srgbClr val="FFFFFF"/>
                </a:solidFill>
              </a:rPr>
              <a:t>Damodar</a:t>
            </a:r>
            <a:endParaRPr lang="en-US" dirty="0">
              <a:solidFill>
                <a:srgbClr val="FFFFFF"/>
              </a:solidFill>
            </a:endParaRPr>
          </a:p>
          <a:p>
            <a:r>
              <a:rPr lang="en-US" dirty="0">
                <a:solidFill>
                  <a:srgbClr val="FFFFFF"/>
                </a:solidFill>
              </a:rPr>
              <a:t> The sailing boats cannot sail</a:t>
            </a:r>
          </a:p>
          <a:p>
            <a:r>
              <a:rPr lang="en-US" dirty="0">
                <a:solidFill>
                  <a:srgbClr val="FFFFFF"/>
                </a:solidFill>
              </a:rPr>
              <a:t>Oh! </a:t>
            </a:r>
            <a:r>
              <a:rPr lang="en-US" dirty="0" err="1">
                <a:solidFill>
                  <a:srgbClr val="FFFFFF"/>
                </a:solidFill>
              </a:rPr>
              <a:t>Damodar</a:t>
            </a:r>
            <a:r>
              <a:rPr lang="en-US" dirty="0">
                <a:solidFill>
                  <a:srgbClr val="FFFFFF"/>
                </a:solidFill>
              </a:rPr>
              <a:t>, we fall at your feet </a:t>
            </a:r>
          </a:p>
          <a:p>
            <a:r>
              <a:rPr lang="en-US" dirty="0">
                <a:solidFill>
                  <a:srgbClr val="FFFFFF"/>
                </a:solidFill>
              </a:rPr>
              <a:t>Reduce the floods a little</a:t>
            </a:r>
          </a:p>
          <a:p>
            <a:r>
              <a:rPr lang="en-US" dirty="0" err="1">
                <a:solidFill>
                  <a:srgbClr val="FFFFFF"/>
                </a:solidFill>
              </a:rPr>
              <a:t>Bhadu</a:t>
            </a:r>
            <a:r>
              <a:rPr lang="en-US" dirty="0">
                <a:solidFill>
                  <a:srgbClr val="FFFFFF"/>
                </a:solidFill>
              </a:rPr>
              <a:t> will come a year later</a:t>
            </a:r>
          </a:p>
          <a:p>
            <a:r>
              <a:rPr lang="en-US" dirty="0">
                <a:solidFill>
                  <a:srgbClr val="FFFFFF"/>
                </a:solidFill>
              </a:rPr>
              <a:t>Let the boats sail on your surface</a:t>
            </a:r>
          </a:p>
          <a:p>
            <a:r>
              <a:rPr lang="en-US" dirty="0">
                <a:solidFill>
                  <a:srgbClr val="FFFFFF"/>
                </a:solidFill>
              </a:rPr>
              <a:t>(The </a:t>
            </a:r>
            <a:r>
              <a:rPr lang="en-US" dirty="0" err="1">
                <a:solidFill>
                  <a:srgbClr val="FFFFFF"/>
                </a:solidFill>
              </a:rPr>
              <a:t>damodar</a:t>
            </a:r>
            <a:r>
              <a:rPr lang="en-US" dirty="0">
                <a:solidFill>
                  <a:srgbClr val="FFFFFF"/>
                </a:solidFill>
              </a:rPr>
              <a:t> river is also popularly known as the river of sorrow)</a:t>
            </a:r>
          </a:p>
        </p:txBody>
      </p:sp>
    </p:spTree>
    <p:extLst>
      <p:ext uri="{BB962C8B-B14F-4D97-AF65-F5344CB8AC3E}">
        <p14:creationId xmlns:p14="http://schemas.microsoft.com/office/powerpoint/2010/main" val="16708457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9AD9E-DC94-FC48-AFDB-FB596C16CA18}"/>
              </a:ext>
            </a:extLst>
          </p:cNvPr>
          <p:cNvSpPr>
            <a:spLocks noGrp="1"/>
          </p:cNvSpPr>
          <p:nvPr>
            <p:ph type="title"/>
          </p:nvPr>
        </p:nvSpPr>
        <p:spPr>
          <a:xfrm>
            <a:off x="648930" y="629266"/>
            <a:ext cx="5616217" cy="1622321"/>
          </a:xfrm>
        </p:spPr>
        <p:txBody>
          <a:bodyPr>
            <a:normAutofit/>
          </a:bodyPr>
          <a:lstStyle/>
          <a:p>
            <a:r>
              <a:rPr lang="en-US">
                <a:solidFill>
                  <a:srgbClr val="EBEBEB"/>
                </a:solidFill>
              </a:rPr>
              <a:t>Did you know</a:t>
            </a:r>
            <a:endParaRPr lang="en-AE">
              <a:solidFill>
                <a:srgbClr val="EBEBEB"/>
              </a:solidFill>
            </a:endParaRPr>
          </a:p>
        </p:txBody>
      </p:sp>
      <p:sp>
        <p:nvSpPr>
          <p:cNvPr id="15"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7" name="Freeform: Shape 16">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Content Placeholder 6">
            <a:extLst>
              <a:ext uri="{FF2B5EF4-FFF2-40B4-BE49-F238E27FC236}">
                <a16:creationId xmlns:a16="http://schemas.microsoft.com/office/drawing/2014/main" id="{4A543667-1BAE-E943-BD2B-88E902F607ED}"/>
              </a:ext>
            </a:extLst>
          </p:cNvPr>
          <p:cNvPicPr>
            <a:picLocks noChangeAspect="1"/>
          </p:cNvPicPr>
          <p:nvPr/>
        </p:nvPicPr>
        <p:blipFill>
          <a:blip r:embed="rId2"/>
          <a:stretch>
            <a:fillRect/>
          </a:stretch>
        </p:blipFill>
        <p:spPr>
          <a:xfrm>
            <a:off x="7563742" y="1482763"/>
            <a:ext cx="3980139" cy="3892470"/>
          </a:xfrm>
          <a:prstGeom prst="rect">
            <a:avLst/>
          </a:prstGeom>
          <a:effectLst/>
        </p:spPr>
      </p:pic>
      <p:sp>
        <p:nvSpPr>
          <p:cNvPr id="19" name="Rectangle 18">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97CB0F28-38C9-49FF-AF62-C24F72B050E3}"/>
              </a:ext>
            </a:extLst>
          </p:cNvPr>
          <p:cNvSpPr>
            <a:spLocks noGrp="1"/>
          </p:cNvSpPr>
          <p:nvPr>
            <p:ph idx="1"/>
          </p:nvPr>
        </p:nvSpPr>
        <p:spPr>
          <a:xfrm>
            <a:off x="648931" y="2438400"/>
            <a:ext cx="5616216" cy="3785419"/>
          </a:xfrm>
        </p:spPr>
        <p:txBody>
          <a:bodyPr>
            <a:normAutofit/>
          </a:bodyPr>
          <a:lstStyle/>
          <a:p>
            <a:r>
              <a:rPr lang="en-US" dirty="0">
                <a:solidFill>
                  <a:srgbClr val="FFFFFF"/>
                </a:solidFill>
              </a:rPr>
              <a:t>Sardar </a:t>
            </a:r>
            <a:r>
              <a:rPr lang="en-US" dirty="0" err="1">
                <a:solidFill>
                  <a:srgbClr val="FFFFFF"/>
                </a:solidFill>
              </a:rPr>
              <a:t>Sarovar</a:t>
            </a:r>
            <a:r>
              <a:rPr lang="en-US" dirty="0">
                <a:solidFill>
                  <a:srgbClr val="FFFFFF"/>
                </a:solidFill>
              </a:rPr>
              <a:t> Dam has been built over the Narmada River in Gujarat. This is one of the largest water resource projects of India covering four states—Maharashtra, Madhya Pradesh, Gujarat and Rajasthan. The Sardar </a:t>
            </a:r>
            <a:r>
              <a:rPr lang="en-US" dirty="0" err="1">
                <a:solidFill>
                  <a:srgbClr val="FFFFFF"/>
                </a:solidFill>
              </a:rPr>
              <a:t>Sarovar</a:t>
            </a:r>
            <a:r>
              <a:rPr lang="en-US" dirty="0">
                <a:solidFill>
                  <a:srgbClr val="FFFFFF"/>
                </a:solidFill>
              </a:rPr>
              <a:t> project would meet the requirement of water in drought-prone and desert areas of Gujarat (9,490 villages and 173 towns) and Rajasthan (124 villages). </a:t>
            </a:r>
          </a:p>
        </p:txBody>
      </p:sp>
    </p:spTree>
    <p:extLst>
      <p:ext uri="{BB962C8B-B14F-4D97-AF65-F5344CB8AC3E}">
        <p14:creationId xmlns:p14="http://schemas.microsoft.com/office/powerpoint/2010/main" val="294014470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67B71-938D-3840-ADCF-F7CEC6740BDE}"/>
              </a:ext>
            </a:extLst>
          </p:cNvPr>
          <p:cNvSpPr>
            <a:spLocks noGrp="1"/>
          </p:cNvSpPr>
          <p:nvPr>
            <p:ph type="title"/>
          </p:nvPr>
        </p:nvSpPr>
        <p:spPr>
          <a:xfrm>
            <a:off x="648930" y="629266"/>
            <a:ext cx="5616217" cy="1622321"/>
          </a:xfrm>
        </p:spPr>
        <p:txBody>
          <a:bodyPr>
            <a:normAutofit/>
          </a:bodyPr>
          <a:lstStyle/>
          <a:p>
            <a:r>
              <a:rPr lang="en-US">
                <a:solidFill>
                  <a:srgbClr val="EBEBEB"/>
                </a:solidFill>
              </a:rPr>
              <a:t>Did you know (2)</a:t>
            </a:r>
            <a:endParaRPr lang="en-AE">
              <a:solidFill>
                <a:srgbClr val="EBEBEB"/>
              </a:solidFill>
            </a:endParaRP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6">
            <a:extLst>
              <a:ext uri="{FF2B5EF4-FFF2-40B4-BE49-F238E27FC236}">
                <a16:creationId xmlns:a16="http://schemas.microsoft.com/office/drawing/2014/main" id="{F8E58FC6-57A7-C846-B435-22F4C7F66751}"/>
              </a:ext>
            </a:extLst>
          </p:cNvPr>
          <p:cNvPicPr>
            <a:picLocks noChangeAspect="1"/>
          </p:cNvPicPr>
          <p:nvPr/>
        </p:nvPicPr>
        <p:blipFill>
          <a:blip r:embed="rId2"/>
          <a:stretch>
            <a:fillRect/>
          </a:stretch>
        </p:blipFill>
        <p:spPr>
          <a:xfrm>
            <a:off x="7563742" y="1482763"/>
            <a:ext cx="3980139" cy="3892470"/>
          </a:xfrm>
          <a:prstGeom prst="rect">
            <a:avLst/>
          </a:prstGeom>
          <a:effectLst/>
        </p:spPr>
      </p:pic>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EB42FC4-D064-5945-8435-0ED176E164D9}"/>
              </a:ext>
            </a:extLst>
          </p:cNvPr>
          <p:cNvSpPr>
            <a:spLocks noGrp="1"/>
          </p:cNvSpPr>
          <p:nvPr>
            <p:ph idx="1"/>
          </p:nvPr>
        </p:nvSpPr>
        <p:spPr>
          <a:xfrm>
            <a:off x="648931" y="2438400"/>
            <a:ext cx="5616216" cy="3785419"/>
          </a:xfrm>
        </p:spPr>
        <p:txBody>
          <a:bodyPr>
            <a:normAutofit/>
          </a:bodyPr>
          <a:lstStyle/>
          <a:p>
            <a:r>
              <a:rPr lang="en-US" dirty="0">
                <a:solidFill>
                  <a:srgbClr val="FFFFFF"/>
                </a:solidFill>
              </a:rPr>
              <a:t>Do you know that the Krishna-Godavari dispute is due to the objections raised by Karnataka and A </a:t>
            </a:r>
            <a:r>
              <a:rPr lang="en-US" dirty="0" err="1">
                <a:solidFill>
                  <a:srgbClr val="FFFFFF"/>
                </a:solidFill>
              </a:rPr>
              <a:t>ndhra</a:t>
            </a:r>
            <a:r>
              <a:rPr lang="en-US" dirty="0">
                <a:solidFill>
                  <a:srgbClr val="FFFFFF"/>
                </a:solidFill>
              </a:rPr>
              <a:t> Pradesh governments? It is regarding the diversion of more water at </a:t>
            </a:r>
            <a:r>
              <a:rPr lang="en-US" dirty="0" err="1">
                <a:solidFill>
                  <a:srgbClr val="FFFFFF"/>
                </a:solidFill>
              </a:rPr>
              <a:t>Koyna</a:t>
            </a:r>
            <a:r>
              <a:rPr lang="en-US" dirty="0">
                <a:solidFill>
                  <a:srgbClr val="FFFFFF"/>
                </a:solidFill>
              </a:rPr>
              <a:t> by the Maharashtra government for a multipurpose project. This would reduce downstream flow in their states with adverse consequences for </a:t>
            </a:r>
            <a:r>
              <a:rPr lang="en-US" dirty="0" err="1">
                <a:solidFill>
                  <a:srgbClr val="FFFFFF"/>
                </a:solidFill>
              </a:rPr>
              <a:t>agricultureandindustry</a:t>
            </a:r>
            <a:r>
              <a:rPr lang="en-US" dirty="0">
                <a:solidFill>
                  <a:srgbClr val="FFFFFF"/>
                </a:solidFill>
              </a:rPr>
              <a:t>.</a:t>
            </a:r>
            <a:endParaRPr lang="en-AE" dirty="0">
              <a:solidFill>
                <a:srgbClr val="FFFFFF"/>
              </a:solidFill>
            </a:endParaRPr>
          </a:p>
        </p:txBody>
      </p:sp>
    </p:spTree>
    <p:extLst>
      <p:ext uri="{BB962C8B-B14F-4D97-AF65-F5344CB8AC3E}">
        <p14:creationId xmlns:p14="http://schemas.microsoft.com/office/powerpoint/2010/main" val="25168265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Water resources (quick revision)</vt:lpstr>
      <vt:lpstr>Introduction</vt:lpstr>
      <vt:lpstr>Important definition of Dams</vt:lpstr>
      <vt:lpstr>Important hydraulic structures of ancient India </vt:lpstr>
      <vt:lpstr>(Continuation)</vt:lpstr>
      <vt:lpstr>Special note </vt:lpstr>
      <vt:lpstr>A popular Bhadu song from the damodar valley</vt:lpstr>
      <vt:lpstr>Did you know</vt:lpstr>
      <vt:lpstr>Did you know (2)</vt:lpstr>
      <vt:lpstr>Rain water harvesting</vt:lpstr>
      <vt:lpstr>Process of rain water haresting</vt:lpstr>
      <vt:lpstr>Interesting fact</vt:lpstr>
      <vt:lpstr>Interesting fact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(quick revision)</dc:title>
  <dc:creator>KRISH NARIELWALA</dc:creator>
  <cp:lastModifiedBy>KRISH NARIELWALA</cp:lastModifiedBy>
  <cp:revision>2</cp:revision>
  <dcterms:created xsi:type="dcterms:W3CDTF">2021-06-22T15:19:20Z</dcterms:created>
  <dcterms:modified xsi:type="dcterms:W3CDTF">2021-06-24T15:41:33Z</dcterms:modified>
</cp:coreProperties>
</file>