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58" r:id="rId6"/>
    <p:sldId id="265" r:id="rId7"/>
    <p:sldId id="259" r:id="rId8"/>
    <p:sldId id="266" r:id="rId9"/>
    <p:sldId id="260" r:id="rId10"/>
    <p:sldId id="267" r:id="rId11"/>
    <p:sldId id="261" r:id="rId12"/>
    <p:sldId id="268" r:id="rId13"/>
    <p:sldId id="262"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63A3C-3714-468E-F582-3F543DE833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9C45B58-F877-A414-29A9-1A7A265823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5F0EA89-99A6-5BC9-CC50-2FC06E0FBC39}"/>
              </a:ext>
            </a:extLst>
          </p:cNvPr>
          <p:cNvSpPr>
            <a:spLocks noGrp="1"/>
          </p:cNvSpPr>
          <p:nvPr>
            <p:ph type="dt" sz="half" idx="10"/>
          </p:nvPr>
        </p:nvSpPr>
        <p:spPr/>
        <p:txBody>
          <a:bodyPr/>
          <a:lstStyle/>
          <a:p>
            <a:fld id="{EC3F8664-A44F-47EF-A119-BD12ED4BF47E}" type="datetimeFigureOut">
              <a:rPr lang="en-IN" smtClean="0"/>
              <a:t>22-02-2024</a:t>
            </a:fld>
            <a:endParaRPr lang="en-IN"/>
          </a:p>
        </p:txBody>
      </p:sp>
      <p:sp>
        <p:nvSpPr>
          <p:cNvPr id="5" name="Footer Placeholder 4">
            <a:extLst>
              <a:ext uri="{FF2B5EF4-FFF2-40B4-BE49-F238E27FC236}">
                <a16:creationId xmlns:a16="http://schemas.microsoft.com/office/drawing/2014/main" id="{1BDA4506-23FD-9F1F-6A3C-94F23FDE2B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0FFD80-F498-71A2-619F-E6E9436ADD96}"/>
              </a:ext>
            </a:extLst>
          </p:cNvPr>
          <p:cNvSpPr>
            <a:spLocks noGrp="1"/>
          </p:cNvSpPr>
          <p:nvPr>
            <p:ph type="sldNum" sz="quarter" idx="12"/>
          </p:nvPr>
        </p:nvSpPr>
        <p:spPr/>
        <p:txBody>
          <a:bodyPr/>
          <a:lstStyle/>
          <a:p>
            <a:fld id="{CD535846-2D26-44EF-AC11-60CDE820EDA4}" type="slidenum">
              <a:rPr lang="en-IN" smtClean="0"/>
              <a:t>‹#›</a:t>
            </a:fld>
            <a:endParaRPr lang="en-IN"/>
          </a:p>
        </p:txBody>
      </p:sp>
    </p:spTree>
    <p:extLst>
      <p:ext uri="{BB962C8B-B14F-4D97-AF65-F5344CB8AC3E}">
        <p14:creationId xmlns:p14="http://schemas.microsoft.com/office/powerpoint/2010/main" val="1108458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518BB-00CE-DBA8-1ABE-320BB48B95C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E6BECD-AD0F-86F2-9301-56939FF93D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0BF98B-372D-C30B-BEC5-69621C2828C3}"/>
              </a:ext>
            </a:extLst>
          </p:cNvPr>
          <p:cNvSpPr>
            <a:spLocks noGrp="1"/>
          </p:cNvSpPr>
          <p:nvPr>
            <p:ph type="dt" sz="half" idx="10"/>
          </p:nvPr>
        </p:nvSpPr>
        <p:spPr/>
        <p:txBody>
          <a:bodyPr/>
          <a:lstStyle/>
          <a:p>
            <a:fld id="{EC3F8664-A44F-47EF-A119-BD12ED4BF47E}" type="datetimeFigureOut">
              <a:rPr lang="en-IN" smtClean="0"/>
              <a:t>22-02-2024</a:t>
            </a:fld>
            <a:endParaRPr lang="en-IN"/>
          </a:p>
        </p:txBody>
      </p:sp>
      <p:sp>
        <p:nvSpPr>
          <p:cNvPr id="5" name="Footer Placeholder 4">
            <a:extLst>
              <a:ext uri="{FF2B5EF4-FFF2-40B4-BE49-F238E27FC236}">
                <a16:creationId xmlns:a16="http://schemas.microsoft.com/office/drawing/2014/main" id="{A2E85178-99FF-202F-85DF-B1A3D8ED33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FEC8D6-2359-0190-B1EE-B61AF785266A}"/>
              </a:ext>
            </a:extLst>
          </p:cNvPr>
          <p:cNvSpPr>
            <a:spLocks noGrp="1"/>
          </p:cNvSpPr>
          <p:nvPr>
            <p:ph type="sldNum" sz="quarter" idx="12"/>
          </p:nvPr>
        </p:nvSpPr>
        <p:spPr/>
        <p:txBody>
          <a:bodyPr/>
          <a:lstStyle/>
          <a:p>
            <a:fld id="{CD535846-2D26-44EF-AC11-60CDE820EDA4}" type="slidenum">
              <a:rPr lang="en-IN" smtClean="0"/>
              <a:t>‹#›</a:t>
            </a:fld>
            <a:endParaRPr lang="en-IN"/>
          </a:p>
        </p:txBody>
      </p:sp>
    </p:spTree>
    <p:extLst>
      <p:ext uri="{BB962C8B-B14F-4D97-AF65-F5344CB8AC3E}">
        <p14:creationId xmlns:p14="http://schemas.microsoft.com/office/powerpoint/2010/main" val="2784525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3867A2-A17D-0FA7-3B18-67F80E16683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6AB7BA-C7C9-7F69-26FC-AC7956FC52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C57B99-B81B-A783-C172-620CDDA2FCBF}"/>
              </a:ext>
            </a:extLst>
          </p:cNvPr>
          <p:cNvSpPr>
            <a:spLocks noGrp="1"/>
          </p:cNvSpPr>
          <p:nvPr>
            <p:ph type="dt" sz="half" idx="10"/>
          </p:nvPr>
        </p:nvSpPr>
        <p:spPr/>
        <p:txBody>
          <a:bodyPr/>
          <a:lstStyle/>
          <a:p>
            <a:fld id="{EC3F8664-A44F-47EF-A119-BD12ED4BF47E}" type="datetimeFigureOut">
              <a:rPr lang="en-IN" smtClean="0"/>
              <a:t>22-02-2024</a:t>
            </a:fld>
            <a:endParaRPr lang="en-IN"/>
          </a:p>
        </p:txBody>
      </p:sp>
      <p:sp>
        <p:nvSpPr>
          <p:cNvPr id="5" name="Footer Placeholder 4">
            <a:extLst>
              <a:ext uri="{FF2B5EF4-FFF2-40B4-BE49-F238E27FC236}">
                <a16:creationId xmlns:a16="http://schemas.microsoft.com/office/drawing/2014/main" id="{FC56FBF0-E9FF-5AEB-C85D-1ACA863635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FDED58-FAFF-DBF5-54E0-30AA651970F8}"/>
              </a:ext>
            </a:extLst>
          </p:cNvPr>
          <p:cNvSpPr>
            <a:spLocks noGrp="1"/>
          </p:cNvSpPr>
          <p:nvPr>
            <p:ph type="sldNum" sz="quarter" idx="12"/>
          </p:nvPr>
        </p:nvSpPr>
        <p:spPr/>
        <p:txBody>
          <a:bodyPr/>
          <a:lstStyle/>
          <a:p>
            <a:fld id="{CD535846-2D26-44EF-AC11-60CDE820EDA4}" type="slidenum">
              <a:rPr lang="en-IN" smtClean="0"/>
              <a:t>‹#›</a:t>
            </a:fld>
            <a:endParaRPr lang="en-IN"/>
          </a:p>
        </p:txBody>
      </p:sp>
    </p:spTree>
    <p:extLst>
      <p:ext uri="{BB962C8B-B14F-4D97-AF65-F5344CB8AC3E}">
        <p14:creationId xmlns:p14="http://schemas.microsoft.com/office/powerpoint/2010/main" val="1881422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A3A6A-C785-2077-7F14-6678F5D80D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990012-74F2-A4F6-7F0B-2DBA0DB984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2174E0-5395-BCCE-A535-77CD74466BC3}"/>
              </a:ext>
            </a:extLst>
          </p:cNvPr>
          <p:cNvSpPr>
            <a:spLocks noGrp="1"/>
          </p:cNvSpPr>
          <p:nvPr>
            <p:ph type="dt" sz="half" idx="10"/>
          </p:nvPr>
        </p:nvSpPr>
        <p:spPr/>
        <p:txBody>
          <a:bodyPr/>
          <a:lstStyle/>
          <a:p>
            <a:fld id="{EC3F8664-A44F-47EF-A119-BD12ED4BF47E}" type="datetimeFigureOut">
              <a:rPr lang="en-IN" smtClean="0"/>
              <a:t>22-02-2024</a:t>
            </a:fld>
            <a:endParaRPr lang="en-IN"/>
          </a:p>
        </p:txBody>
      </p:sp>
      <p:sp>
        <p:nvSpPr>
          <p:cNvPr id="5" name="Footer Placeholder 4">
            <a:extLst>
              <a:ext uri="{FF2B5EF4-FFF2-40B4-BE49-F238E27FC236}">
                <a16:creationId xmlns:a16="http://schemas.microsoft.com/office/drawing/2014/main" id="{8B95816F-16A1-770C-D9A1-D761B20B49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0E47E2-3BE7-23CB-D25C-08CD59E03492}"/>
              </a:ext>
            </a:extLst>
          </p:cNvPr>
          <p:cNvSpPr>
            <a:spLocks noGrp="1"/>
          </p:cNvSpPr>
          <p:nvPr>
            <p:ph type="sldNum" sz="quarter" idx="12"/>
          </p:nvPr>
        </p:nvSpPr>
        <p:spPr/>
        <p:txBody>
          <a:bodyPr/>
          <a:lstStyle/>
          <a:p>
            <a:fld id="{CD535846-2D26-44EF-AC11-60CDE820EDA4}" type="slidenum">
              <a:rPr lang="en-IN" smtClean="0"/>
              <a:t>‹#›</a:t>
            </a:fld>
            <a:endParaRPr lang="en-IN"/>
          </a:p>
        </p:txBody>
      </p:sp>
    </p:spTree>
    <p:extLst>
      <p:ext uri="{BB962C8B-B14F-4D97-AF65-F5344CB8AC3E}">
        <p14:creationId xmlns:p14="http://schemas.microsoft.com/office/powerpoint/2010/main" val="4089587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A3824-02AC-CC2B-D42B-EF3D187B80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39AAD40-0727-C953-064E-9C8E3E7B6D4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9E03DD-4B0E-6B20-CC3F-CB310F639B03}"/>
              </a:ext>
            </a:extLst>
          </p:cNvPr>
          <p:cNvSpPr>
            <a:spLocks noGrp="1"/>
          </p:cNvSpPr>
          <p:nvPr>
            <p:ph type="dt" sz="half" idx="10"/>
          </p:nvPr>
        </p:nvSpPr>
        <p:spPr/>
        <p:txBody>
          <a:bodyPr/>
          <a:lstStyle/>
          <a:p>
            <a:fld id="{EC3F8664-A44F-47EF-A119-BD12ED4BF47E}" type="datetimeFigureOut">
              <a:rPr lang="en-IN" smtClean="0"/>
              <a:t>22-02-2024</a:t>
            </a:fld>
            <a:endParaRPr lang="en-IN"/>
          </a:p>
        </p:txBody>
      </p:sp>
      <p:sp>
        <p:nvSpPr>
          <p:cNvPr id="5" name="Footer Placeholder 4">
            <a:extLst>
              <a:ext uri="{FF2B5EF4-FFF2-40B4-BE49-F238E27FC236}">
                <a16:creationId xmlns:a16="http://schemas.microsoft.com/office/drawing/2014/main" id="{7ADDC4C0-34C0-E023-D10B-31C549E6EC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9F14BF-AD83-1C2D-AEAD-E8A1B013D570}"/>
              </a:ext>
            </a:extLst>
          </p:cNvPr>
          <p:cNvSpPr>
            <a:spLocks noGrp="1"/>
          </p:cNvSpPr>
          <p:nvPr>
            <p:ph type="sldNum" sz="quarter" idx="12"/>
          </p:nvPr>
        </p:nvSpPr>
        <p:spPr/>
        <p:txBody>
          <a:bodyPr/>
          <a:lstStyle/>
          <a:p>
            <a:fld id="{CD535846-2D26-44EF-AC11-60CDE820EDA4}" type="slidenum">
              <a:rPr lang="en-IN" smtClean="0"/>
              <a:t>‹#›</a:t>
            </a:fld>
            <a:endParaRPr lang="en-IN"/>
          </a:p>
        </p:txBody>
      </p:sp>
    </p:spTree>
    <p:extLst>
      <p:ext uri="{BB962C8B-B14F-4D97-AF65-F5344CB8AC3E}">
        <p14:creationId xmlns:p14="http://schemas.microsoft.com/office/powerpoint/2010/main" val="1502257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5EF7E-BCAF-F52E-C422-59F71EBA9B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470AF3-210E-0D01-E80C-7D02CBC540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0B0C5EC-D48E-F9C2-DF3E-4CBCD7EBC5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21E8AC-2A24-982C-CCB2-6231C3A07136}"/>
              </a:ext>
            </a:extLst>
          </p:cNvPr>
          <p:cNvSpPr>
            <a:spLocks noGrp="1"/>
          </p:cNvSpPr>
          <p:nvPr>
            <p:ph type="dt" sz="half" idx="10"/>
          </p:nvPr>
        </p:nvSpPr>
        <p:spPr/>
        <p:txBody>
          <a:bodyPr/>
          <a:lstStyle/>
          <a:p>
            <a:fld id="{EC3F8664-A44F-47EF-A119-BD12ED4BF47E}" type="datetimeFigureOut">
              <a:rPr lang="en-IN" smtClean="0"/>
              <a:t>22-02-2024</a:t>
            </a:fld>
            <a:endParaRPr lang="en-IN"/>
          </a:p>
        </p:txBody>
      </p:sp>
      <p:sp>
        <p:nvSpPr>
          <p:cNvPr id="6" name="Footer Placeholder 5">
            <a:extLst>
              <a:ext uri="{FF2B5EF4-FFF2-40B4-BE49-F238E27FC236}">
                <a16:creationId xmlns:a16="http://schemas.microsoft.com/office/drawing/2014/main" id="{943D146D-512C-94EF-4794-02EEA741E6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8AE57F-18D3-6C81-7F10-7964EDE5BC33}"/>
              </a:ext>
            </a:extLst>
          </p:cNvPr>
          <p:cNvSpPr>
            <a:spLocks noGrp="1"/>
          </p:cNvSpPr>
          <p:nvPr>
            <p:ph type="sldNum" sz="quarter" idx="12"/>
          </p:nvPr>
        </p:nvSpPr>
        <p:spPr/>
        <p:txBody>
          <a:bodyPr/>
          <a:lstStyle/>
          <a:p>
            <a:fld id="{CD535846-2D26-44EF-AC11-60CDE820EDA4}" type="slidenum">
              <a:rPr lang="en-IN" smtClean="0"/>
              <a:t>‹#›</a:t>
            </a:fld>
            <a:endParaRPr lang="en-IN"/>
          </a:p>
        </p:txBody>
      </p:sp>
    </p:spTree>
    <p:extLst>
      <p:ext uri="{BB962C8B-B14F-4D97-AF65-F5344CB8AC3E}">
        <p14:creationId xmlns:p14="http://schemas.microsoft.com/office/powerpoint/2010/main" val="2577603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3A83D-100D-EEBA-D979-5894737E8E2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748014-A328-C0EB-A40B-3766D21E47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E1E72E-2F01-FCE3-2E70-6D2841AF0A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91A8DCD-3E56-9DAD-B0BE-EB0EED14E7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F90A9E-A226-A8B8-9519-826EF52B10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E95177-27A7-C07C-6D2D-1336F56C6D83}"/>
              </a:ext>
            </a:extLst>
          </p:cNvPr>
          <p:cNvSpPr>
            <a:spLocks noGrp="1"/>
          </p:cNvSpPr>
          <p:nvPr>
            <p:ph type="dt" sz="half" idx="10"/>
          </p:nvPr>
        </p:nvSpPr>
        <p:spPr/>
        <p:txBody>
          <a:bodyPr/>
          <a:lstStyle/>
          <a:p>
            <a:fld id="{EC3F8664-A44F-47EF-A119-BD12ED4BF47E}" type="datetimeFigureOut">
              <a:rPr lang="en-IN" smtClean="0"/>
              <a:t>22-02-2024</a:t>
            </a:fld>
            <a:endParaRPr lang="en-IN"/>
          </a:p>
        </p:txBody>
      </p:sp>
      <p:sp>
        <p:nvSpPr>
          <p:cNvPr id="8" name="Footer Placeholder 7">
            <a:extLst>
              <a:ext uri="{FF2B5EF4-FFF2-40B4-BE49-F238E27FC236}">
                <a16:creationId xmlns:a16="http://schemas.microsoft.com/office/drawing/2014/main" id="{0CAA23DB-D341-43E4-0F28-0F0AC16141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3B5417-0B1E-51FA-058F-A15648A4AB13}"/>
              </a:ext>
            </a:extLst>
          </p:cNvPr>
          <p:cNvSpPr>
            <a:spLocks noGrp="1"/>
          </p:cNvSpPr>
          <p:nvPr>
            <p:ph type="sldNum" sz="quarter" idx="12"/>
          </p:nvPr>
        </p:nvSpPr>
        <p:spPr/>
        <p:txBody>
          <a:bodyPr/>
          <a:lstStyle/>
          <a:p>
            <a:fld id="{CD535846-2D26-44EF-AC11-60CDE820EDA4}" type="slidenum">
              <a:rPr lang="en-IN" smtClean="0"/>
              <a:t>‹#›</a:t>
            </a:fld>
            <a:endParaRPr lang="en-IN"/>
          </a:p>
        </p:txBody>
      </p:sp>
    </p:spTree>
    <p:extLst>
      <p:ext uri="{BB962C8B-B14F-4D97-AF65-F5344CB8AC3E}">
        <p14:creationId xmlns:p14="http://schemas.microsoft.com/office/powerpoint/2010/main" val="3209305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34E16-FA21-747B-1A26-C69A7C29299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8E10869-B684-94FD-6590-CC3E27954043}"/>
              </a:ext>
            </a:extLst>
          </p:cNvPr>
          <p:cNvSpPr>
            <a:spLocks noGrp="1"/>
          </p:cNvSpPr>
          <p:nvPr>
            <p:ph type="dt" sz="half" idx="10"/>
          </p:nvPr>
        </p:nvSpPr>
        <p:spPr/>
        <p:txBody>
          <a:bodyPr/>
          <a:lstStyle/>
          <a:p>
            <a:fld id="{EC3F8664-A44F-47EF-A119-BD12ED4BF47E}" type="datetimeFigureOut">
              <a:rPr lang="en-IN" smtClean="0"/>
              <a:t>22-02-2024</a:t>
            </a:fld>
            <a:endParaRPr lang="en-IN"/>
          </a:p>
        </p:txBody>
      </p:sp>
      <p:sp>
        <p:nvSpPr>
          <p:cNvPr id="4" name="Footer Placeholder 3">
            <a:extLst>
              <a:ext uri="{FF2B5EF4-FFF2-40B4-BE49-F238E27FC236}">
                <a16:creationId xmlns:a16="http://schemas.microsoft.com/office/drawing/2014/main" id="{E94D64C1-5DA5-88C9-1FBD-C7594CAB41E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B8C24A6-CD8C-D2F9-1B08-F1D74379B54F}"/>
              </a:ext>
            </a:extLst>
          </p:cNvPr>
          <p:cNvSpPr>
            <a:spLocks noGrp="1"/>
          </p:cNvSpPr>
          <p:nvPr>
            <p:ph type="sldNum" sz="quarter" idx="12"/>
          </p:nvPr>
        </p:nvSpPr>
        <p:spPr/>
        <p:txBody>
          <a:bodyPr/>
          <a:lstStyle/>
          <a:p>
            <a:fld id="{CD535846-2D26-44EF-AC11-60CDE820EDA4}" type="slidenum">
              <a:rPr lang="en-IN" smtClean="0"/>
              <a:t>‹#›</a:t>
            </a:fld>
            <a:endParaRPr lang="en-IN"/>
          </a:p>
        </p:txBody>
      </p:sp>
    </p:spTree>
    <p:extLst>
      <p:ext uri="{BB962C8B-B14F-4D97-AF65-F5344CB8AC3E}">
        <p14:creationId xmlns:p14="http://schemas.microsoft.com/office/powerpoint/2010/main" val="786258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56BEBB-E498-C2AC-2CA8-030DDFD7ECA3}"/>
              </a:ext>
            </a:extLst>
          </p:cNvPr>
          <p:cNvSpPr>
            <a:spLocks noGrp="1"/>
          </p:cNvSpPr>
          <p:nvPr>
            <p:ph type="dt" sz="half" idx="10"/>
          </p:nvPr>
        </p:nvSpPr>
        <p:spPr/>
        <p:txBody>
          <a:bodyPr/>
          <a:lstStyle/>
          <a:p>
            <a:fld id="{EC3F8664-A44F-47EF-A119-BD12ED4BF47E}" type="datetimeFigureOut">
              <a:rPr lang="en-IN" smtClean="0"/>
              <a:t>22-02-2024</a:t>
            </a:fld>
            <a:endParaRPr lang="en-IN"/>
          </a:p>
        </p:txBody>
      </p:sp>
      <p:sp>
        <p:nvSpPr>
          <p:cNvPr id="3" name="Footer Placeholder 2">
            <a:extLst>
              <a:ext uri="{FF2B5EF4-FFF2-40B4-BE49-F238E27FC236}">
                <a16:creationId xmlns:a16="http://schemas.microsoft.com/office/drawing/2014/main" id="{157599B8-DA6E-C9B3-F652-2FE3F949BAE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FCBD222-12AD-4507-7127-32FE05497FCC}"/>
              </a:ext>
            </a:extLst>
          </p:cNvPr>
          <p:cNvSpPr>
            <a:spLocks noGrp="1"/>
          </p:cNvSpPr>
          <p:nvPr>
            <p:ph type="sldNum" sz="quarter" idx="12"/>
          </p:nvPr>
        </p:nvSpPr>
        <p:spPr/>
        <p:txBody>
          <a:bodyPr/>
          <a:lstStyle/>
          <a:p>
            <a:fld id="{CD535846-2D26-44EF-AC11-60CDE820EDA4}" type="slidenum">
              <a:rPr lang="en-IN" smtClean="0"/>
              <a:t>‹#›</a:t>
            </a:fld>
            <a:endParaRPr lang="en-IN"/>
          </a:p>
        </p:txBody>
      </p:sp>
    </p:spTree>
    <p:extLst>
      <p:ext uri="{BB962C8B-B14F-4D97-AF65-F5344CB8AC3E}">
        <p14:creationId xmlns:p14="http://schemas.microsoft.com/office/powerpoint/2010/main" val="3390452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4638E-CFA7-E811-5CCB-64BD4F9CF4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F988B35-C42F-ED7D-10FC-5C25F20641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C3F9930-01BF-C0FA-4D55-B5F6E058A1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72512C-A726-BD98-312B-8C14E6CEB0C2}"/>
              </a:ext>
            </a:extLst>
          </p:cNvPr>
          <p:cNvSpPr>
            <a:spLocks noGrp="1"/>
          </p:cNvSpPr>
          <p:nvPr>
            <p:ph type="dt" sz="half" idx="10"/>
          </p:nvPr>
        </p:nvSpPr>
        <p:spPr/>
        <p:txBody>
          <a:bodyPr/>
          <a:lstStyle/>
          <a:p>
            <a:fld id="{EC3F8664-A44F-47EF-A119-BD12ED4BF47E}" type="datetimeFigureOut">
              <a:rPr lang="en-IN" smtClean="0"/>
              <a:t>22-02-2024</a:t>
            </a:fld>
            <a:endParaRPr lang="en-IN"/>
          </a:p>
        </p:txBody>
      </p:sp>
      <p:sp>
        <p:nvSpPr>
          <p:cNvPr id="6" name="Footer Placeholder 5">
            <a:extLst>
              <a:ext uri="{FF2B5EF4-FFF2-40B4-BE49-F238E27FC236}">
                <a16:creationId xmlns:a16="http://schemas.microsoft.com/office/drawing/2014/main" id="{94110446-DB16-A19B-77C5-2F968CD0B1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C86139-5062-F73A-62BF-C8E05523CBF3}"/>
              </a:ext>
            </a:extLst>
          </p:cNvPr>
          <p:cNvSpPr>
            <a:spLocks noGrp="1"/>
          </p:cNvSpPr>
          <p:nvPr>
            <p:ph type="sldNum" sz="quarter" idx="12"/>
          </p:nvPr>
        </p:nvSpPr>
        <p:spPr/>
        <p:txBody>
          <a:bodyPr/>
          <a:lstStyle/>
          <a:p>
            <a:fld id="{CD535846-2D26-44EF-AC11-60CDE820EDA4}" type="slidenum">
              <a:rPr lang="en-IN" smtClean="0"/>
              <a:t>‹#›</a:t>
            </a:fld>
            <a:endParaRPr lang="en-IN"/>
          </a:p>
        </p:txBody>
      </p:sp>
    </p:spTree>
    <p:extLst>
      <p:ext uri="{BB962C8B-B14F-4D97-AF65-F5344CB8AC3E}">
        <p14:creationId xmlns:p14="http://schemas.microsoft.com/office/powerpoint/2010/main" val="794684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216F4-DD39-BCDA-EDCF-9E7F5AF691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FF7F7E6-DAA7-AD73-593B-23857F38F4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0D8A327-FEE5-101C-2CB2-2566A7CEEA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BC05AF-8644-B515-D5AC-378957A4F0DD}"/>
              </a:ext>
            </a:extLst>
          </p:cNvPr>
          <p:cNvSpPr>
            <a:spLocks noGrp="1"/>
          </p:cNvSpPr>
          <p:nvPr>
            <p:ph type="dt" sz="half" idx="10"/>
          </p:nvPr>
        </p:nvSpPr>
        <p:spPr/>
        <p:txBody>
          <a:bodyPr/>
          <a:lstStyle/>
          <a:p>
            <a:fld id="{EC3F8664-A44F-47EF-A119-BD12ED4BF47E}" type="datetimeFigureOut">
              <a:rPr lang="en-IN" smtClean="0"/>
              <a:t>22-02-2024</a:t>
            </a:fld>
            <a:endParaRPr lang="en-IN"/>
          </a:p>
        </p:txBody>
      </p:sp>
      <p:sp>
        <p:nvSpPr>
          <p:cNvPr id="6" name="Footer Placeholder 5">
            <a:extLst>
              <a:ext uri="{FF2B5EF4-FFF2-40B4-BE49-F238E27FC236}">
                <a16:creationId xmlns:a16="http://schemas.microsoft.com/office/drawing/2014/main" id="{FE22B8A9-291C-84B3-300F-92687C9028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048595-0FC5-AF17-6505-68E17DADE5A9}"/>
              </a:ext>
            </a:extLst>
          </p:cNvPr>
          <p:cNvSpPr>
            <a:spLocks noGrp="1"/>
          </p:cNvSpPr>
          <p:nvPr>
            <p:ph type="sldNum" sz="quarter" idx="12"/>
          </p:nvPr>
        </p:nvSpPr>
        <p:spPr/>
        <p:txBody>
          <a:bodyPr/>
          <a:lstStyle/>
          <a:p>
            <a:fld id="{CD535846-2D26-44EF-AC11-60CDE820EDA4}" type="slidenum">
              <a:rPr lang="en-IN" smtClean="0"/>
              <a:t>‹#›</a:t>
            </a:fld>
            <a:endParaRPr lang="en-IN"/>
          </a:p>
        </p:txBody>
      </p:sp>
    </p:spTree>
    <p:extLst>
      <p:ext uri="{BB962C8B-B14F-4D97-AF65-F5344CB8AC3E}">
        <p14:creationId xmlns:p14="http://schemas.microsoft.com/office/powerpoint/2010/main" val="47636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B72E33-A085-EE5B-C78F-DED633C20C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44D2DE-C460-4FC2-53A2-5A74D9FE78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117E75-9F9E-4031-31B4-7E5F8093EE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C3F8664-A44F-47EF-A119-BD12ED4BF47E}" type="datetimeFigureOut">
              <a:rPr lang="en-IN" smtClean="0"/>
              <a:t>22-02-2024</a:t>
            </a:fld>
            <a:endParaRPr lang="en-IN"/>
          </a:p>
        </p:txBody>
      </p:sp>
      <p:sp>
        <p:nvSpPr>
          <p:cNvPr id="5" name="Footer Placeholder 4">
            <a:extLst>
              <a:ext uri="{FF2B5EF4-FFF2-40B4-BE49-F238E27FC236}">
                <a16:creationId xmlns:a16="http://schemas.microsoft.com/office/drawing/2014/main" id="{80EC9D2B-1D40-890C-4B05-D309D90B4C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2B258D76-CFFD-8E6D-1B84-B191E3F121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D535846-2D26-44EF-AC11-60CDE820EDA4}" type="slidenum">
              <a:rPr lang="en-IN" smtClean="0"/>
              <a:t>‹#›</a:t>
            </a:fld>
            <a:endParaRPr lang="en-IN"/>
          </a:p>
        </p:txBody>
      </p:sp>
    </p:spTree>
    <p:extLst>
      <p:ext uri="{BB962C8B-B14F-4D97-AF65-F5344CB8AC3E}">
        <p14:creationId xmlns:p14="http://schemas.microsoft.com/office/powerpoint/2010/main" val="1463091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51EB2-D041-C465-DB94-DB96645982E7}"/>
              </a:ext>
            </a:extLst>
          </p:cNvPr>
          <p:cNvSpPr>
            <a:spLocks noGrp="1"/>
          </p:cNvSpPr>
          <p:nvPr>
            <p:ph type="ctrTitle"/>
          </p:nvPr>
        </p:nvSpPr>
        <p:spPr>
          <a:xfrm>
            <a:off x="1524000" y="1122363"/>
            <a:ext cx="9144000" cy="1844772"/>
          </a:xfrm>
        </p:spPr>
        <p:txBody>
          <a:bodyPr>
            <a:normAutofit fontScale="90000"/>
          </a:bodyPr>
          <a:lstStyle/>
          <a:p>
            <a:r>
              <a:rPr lang="en-IN" sz="6700" b="1" dirty="0"/>
              <a:t>Bank Analytics</a:t>
            </a:r>
            <a:r>
              <a:rPr lang="en-IN" dirty="0"/>
              <a:t> </a:t>
            </a:r>
            <a:br>
              <a:rPr lang="en-IN" dirty="0"/>
            </a:br>
            <a:br>
              <a:rPr lang="en-IN" dirty="0"/>
            </a:br>
            <a:r>
              <a:rPr lang="en-IN" sz="3600" dirty="0"/>
              <a:t>Group No. - 4</a:t>
            </a:r>
          </a:p>
        </p:txBody>
      </p:sp>
      <p:sp>
        <p:nvSpPr>
          <p:cNvPr id="3" name="Subtitle 2">
            <a:extLst>
              <a:ext uri="{FF2B5EF4-FFF2-40B4-BE49-F238E27FC236}">
                <a16:creationId xmlns:a16="http://schemas.microsoft.com/office/drawing/2014/main" id="{7099E6FF-0791-1A3E-F5FD-4FE8B4EABD84}"/>
              </a:ext>
            </a:extLst>
          </p:cNvPr>
          <p:cNvSpPr>
            <a:spLocks noGrp="1"/>
          </p:cNvSpPr>
          <p:nvPr>
            <p:ph type="subTitle" idx="1"/>
          </p:nvPr>
        </p:nvSpPr>
        <p:spPr>
          <a:xfrm>
            <a:off x="1524000" y="3060441"/>
            <a:ext cx="9144000" cy="2197359"/>
          </a:xfrm>
        </p:spPr>
        <p:txBody>
          <a:bodyPr/>
          <a:lstStyle/>
          <a:p>
            <a:r>
              <a:rPr lang="en-IN" dirty="0"/>
              <a:t>Created By –</a:t>
            </a:r>
          </a:p>
          <a:p>
            <a:endParaRPr lang="en-IN" dirty="0"/>
          </a:p>
        </p:txBody>
      </p:sp>
      <p:graphicFrame>
        <p:nvGraphicFramePr>
          <p:cNvPr id="4" name="Table 3">
            <a:extLst>
              <a:ext uri="{FF2B5EF4-FFF2-40B4-BE49-F238E27FC236}">
                <a16:creationId xmlns:a16="http://schemas.microsoft.com/office/drawing/2014/main" id="{635C1FD1-FC0E-8848-DF61-2759581F2543}"/>
              </a:ext>
            </a:extLst>
          </p:cNvPr>
          <p:cNvGraphicFramePr>
            <a:graphicFrameLocks noGrp="1"/>
          </p:cNvGraphicFramePr>
          <p:nvPr>
            <p:extLst>
              <p:ext uri="{D42A27DB-BD31-4B8C-83A1-F6EECF244321}">
                <p14:modId xmlns:p14="http://schemas.microsoft.com/office/powerpoint/2010/main" val="1999564796"/>
              </p:ext>
            </p:extLst>
          </p:nvPr>
        </p:nvGraphicFramePr>
        <p:xfrm>
          <a:off x="2032000" y="3554963"/>
          <a:ext cx="8128000" cy="29616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770242057"/>
                    </a:ext>
                  </a:extLst>
                </a:gridCol>
              </a:tblGrid>
              <a:tr h="362719">
                <a:tc>
                  <a:txBody>
                    <a:bodyPr/>
                    <a:lstStyle/>
                    <a:p>
                      <a:endParaRPr lang="en-IN" dirty="0"/>
                    </a:p>
                  </a:txBody>
                  <a:tcPr/>
                </a:tc>
                <a:extLst>
                  <a:ext uri="{0D108BD9-81ED-4DB2-BD59-A6C34878D82A}">
                    <a16:rowId xmlns:a16="http://schemas.microsoft.com/office/drawing/2014/main" val="2264949120"/>
                  </a:ext>
                </a:extLst>
              </a:tr>
              <a:tr h="370840">
                <a:tc>
                  <a:txBody>
                    <a:bodyPr/>
                    <a:lstStyle/>
                    <a:p>
                      <a:endParaRPr lang="en-IN"/>
                    </a:p>
                  </a:txBody>
                  <a:tcPr/>
                </a:tc>
                <a:extLst>
                  <a:ext uri="{0D108BD9-81ED-4DB2-BD59-A6C34878D82A}">
                    <a16:rowId xmlns:a16="http://schemas.microsoft.com/office/drawing/2014/main" val="2316366201"/>
                  </a:ext>
                </a:extLst>
              </a:tr>
              <a:tr h="370840">
                <a:tc>
                  <a:txBody>
                    <a:bodyPr/>
                    <a:lstStyle/>
                    <a:p>
                      <a:endParaRPr lang="en-IN"/>
                    </a:p>
                  </a:txBody>
                  <a:tcPr/>
                </a:tc>
                <a:extLst>
                  <a:ext uri="{0D108BD9-81ED-4DB2-BD59-A6C34878D82A}">
                    <a16:rowId xmlns:a16="http://schemas.microsoft.com/office/drawing/2014/main" val="1520862609"/>
                  </a:ext>
                </a:extLst>
              </a:tr>
              <a:tr h="370840">
                <a:tc>
                  <a:txBody>
                    <a:bodyPr/>
                    <a:lstStyle/>
                    <a:p>
                      <a:endParaRPr lang="en-IN"/>
                    </a:p>
                  </a:txBody>
                  <a:tcPr/>
                </a:tc>
                <a:extLst>
                  <a:ext uri="{0D108BD9-81ED-4DB2-BD59-A6C34878D82A}">
                    <a16:rowId xmlns:a16="http://schemas.microsoft.com/office/drawing/2014/main" val="542305243"/>
                  </a:ext>
                </a:extLst>
              </a:tr>
              <a:tr h="370840">
                <a:tc>
                  <a:txBody>
                    <a:bodyPr/>
                    <a:lstStyle/>
                    <a:p>
                      <a:endParaRPr lang="en-IN"/>
                    </a:p>
                  </a:txBody>
                  <a:tcPr/>
                </a:tc>
                <a:extLst>
                  <a:ext uri="{0D108BD9-81ED-4DB2-BD59-A6C34878D82A}">
                    <a16:rowId xmlns:a16="http://schemas.microsoft.com/office/drawing/2014/main" val="1396834122"/>
                  </a:ext>
                </a:extLst>
              </a:tr>
              <a:tr h="370840">
                <a:tc>
                  <a:txBody>
                    <a:bodyPr/>
                    <a:lstStyle/>
                    <a:p>
                      <a:endParaRPr lang="en-IN"/>
                    </a:p>
                  </a:txBody>
                  <a:tcPr/>
                </a:tc>
                <a:extLst>
                  <a:ext uri="{0D108BD9-81ED-4DB2-BD59-A6C34878D82A}">
                    <a16:rowId xmlns:a16="http://schemas.microsoft.com/office/drawing/2014/main" val="3878633372"/>
                  </a:ext>
                </a:extLst>
              </a:tr>
              <a:tr h="370840">
                <a:tc>
                  <a:txBody>
                    <a:bodyPr/>
                    <a:lstStyle/>
                    <a:p>
                      <a:endParaRPr lang="en-IN"/>
                    </a:p>
                  </a:txBody>
                  <a:tcPr/>
                </a:tc>
                <a:extLst>
                  <a:ext uri="{0D108BD9-81ED-4DB2-BD59-A6C34878D82A}">
                    <a16:rowId xmlns:a16="http://schemas.microsoft.com/office/drawing/2014/main" val="2901182430"/>
                  </a:ext>
                </a:extLst>
              </a:tr>
              <a:tr h="370840">
                <a:tc>
                  <a:txBody>
                    <a:bodyPr/>
                    <a:lstStyle/>
                    <a:p>
                      <a:endParaRPr lang="en-IN" dirty="0"/>
                    </a:p>
                  </a:txBody>
                  <a:tcPr/>
                </a:tc>
                <a:extLst>
                  <a:ext uri="{0D108BD9-81ED-4DB2-BD59-A6C34878D82A}">
                    <a16:rowId xmlns:a16="http://schemas.microsoft.com/office/drawing/2014/main" val="3054781420"/>
                  </a:ext>
                </a:extLst>
              </a:tr>
            </a:tbl>
          </a:graphicData>
        </a:graphic>
      </p:graphicFrame>
    </p:spTree>
    <p:extLst>
      <p:ext uri="{BB962C8B-B14F-4D97-AF65-F5344CB8AC3E}">
        <p14:creationId xmlns:p14="http://schemas.microsoft.com/office/powerpoint/2010/main" val="1556422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C337B8-30F9-C437-7FB8-2A12D4E75F63}"/>
              </a:ext>
            </a:extLst>
          </p:cNvPr>
          <p:cNvSpPr>
            <a:spLocks noGrp="1"/>
          </p:cNvSpPr>
          <p:nvPr>
            <p:ph idx="1"/>
          </p:nvPr>
        </p:nvSpPr>
        <p:spPr>
          <a:xfrm>
            <a:off x="838200" y="569594"/>
            <a:ext cx="10515600" cy="5607369"/>
          </a:xfrm>
        </p:spPr>
        <p:txBody>
          <a:bodyPr/>
          <a:lstStyle/>
          <a:p>
            <a:r>
              <a:rPr lang="en-IN" dirty="0"/>
              <a:t>Observation - </a:t>
            </a:r>
            <a:r>
              <a:rPr lang="en-US" dirty="0"/>
              <a:t>The total payment amount is $373 million, with $219 million verified and $153 million non-verified, indicating that a significant portion of payments made is verified.</a:t>
            </a:r>
          </a:p>
          <a:p>
            <a:endParaRPr lang="en-US" dirty="0"/>
          </a:p>
          <a:p>
            <a:r>
              <a:rPr lang="en-US" dirty="0"/>
              <a:t>Suggestion - Implement robust verification processes to ensure a higher percentage of payments are verified, potentially reducing the risk of fraudulent or erroneous transactions and enhancing overall payment integrity.</a:t>
            </a:r>
          </a:p>
          <a:p>
            <a:endParaRPr lang="en-US" dirty="0"/>
          </a:p>
          <a:p>
            <a:r>
              <a:rPr lang="en-US" dirty="0"/>
              <a:t>Conclusion - While a substantial portion of payments is verified, efforts should be directed towards improving verification mechanisms to further enhance the accuracy and reliability of payment processing systems.</a:t>
            </a:r>
            <a:endParaRPr lang="en-IN" dirty="0"/>
          </a:p>
        </p:txBody>
      </p:sp>
    </p:spTree>
    <p:extLst>
      <p:ext uri="{BB962C8B-B14F-4D97-AF65-F5344CB8AC3E}">
        <p14:creationId xmlns:p14="http://schemas.microsoft.com/office/powerpoint/2010/main" val="2762452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944CB-C153-2E2A-DF9F-16BA4F1A8507}"/>
              </a:ext>
            </a:extLst>
          </p:cNvPr>
          <p:cNvSpPr>
            <a:spLocks noGrp="1"/>
          </p:cNvSpPr>
          <p:nvPr>
            <p:ph type="title"/>
          </p:nvPr>
        </p:nvSpPr>
        <p:spPr/>
        <p:txBody>
          <a:bodyPr/>
          <a:lstStyle/>
          <a:p>
            <a:r>
              <a:rPr lang="en-IN" dirty="0">
                <a:latin typeface="+mj-lt"/>
              </a:rPr>
              <a:t>State Wise &amp; </a:t>
            </a:r>
            <a:r>
              <a:rPr lang="en-IN" dirty="0"/>
              <a:t>M</a:t>
            </a:r>
            <a:r>
              <a:rPr lang="en-IN" dirty="0">
                <a:latin typeface="+mj-lt"/>
              </a:rPr>
              <a:t>onth </a:t>
            </a:r>
            <a:r>
              <a:rPr lang="en-IN" dirty="0"/>
              <a:t>W</a:t>
            </a:r>
            <a:r>
              <a:rPr lang="en-IN" dirty="0">
                <a:latin typeface="+mj-lt"/>
              </a:rPr>
              <a:t>ise </a:t>
            </a:r>
            <a:r>
              <a:rPr lang="en-IN" dirty="0"/>
              <a:t>L</a:t>
            </a:r>
            <a:r>
              <a:rPr lang="en-IN" dirty="0">
                <a:latin typeface="+mj-lt"/>
              </a:rPr>
              <a:t>oan </a:t>
            </a:r>
            <a:r>
              <a:rPr lang="en-IN" dirty="0"/>
              <a:t>S</a:t>
            </a:r>
            <a:r>
              <a:rPr lang="en-IN" dirty="0">
                <a:latin typeface="+mj-lt"/>
              </a:rPr>
              <a:t>tatus</a:t>
            </a:r>
            <a:endParaRPr lang="en-IN" dirty="0"/>
          </a:p>
        </p:txBody>
      </p:sp>
      <p:pic>
        <p:nvPicPr>
          <p:cNvPr id="5" name="Content Placeholder 4">
            <a:extLst>
              <a:ext uri="{FF2B5EF4-FFF2-40B4-BE49-F238E27FC236}">
                <a16:creationId xmlns:a16="http://schemas.microsoft.com/office/drawing/2014/main" id="{2425F55C-49B6-08E5-0C55-0194F43F8ABF}"/>
              </a:ext>
            </a:extLst>
          </p:cNvPr>
          <p:cNvPicPr>
            <a:picLocks noGrp="1" noChangeAspect="1"/>
          </p:cNvPicPr>
          <p:nvPr>
            <p:ph idx="1"/>
          </p:nvPr>
        </p:nvPicPr>
        <p:blipFill>
          <a:blip r:embed="rId2"/>
          <a:stretch>
            <a:fillRect/>
          </a:stretch>
        </p:blipFill>
        <p:spPr>
          <a:xfrm>
            <a:off x="1971115" y="1825625"/>
            <a:ext cx="8249769" cy="4351338"/>
          </a:xfrm>
        </p:spPr>
      </p:pic>
    </p:spTree>
    <p:extLst>
      <p:ext uri="{BB962C8B-B14F-4D97-AF65-F5344CB8AC3E}">
        <p14:creationId xmlns:p14="http://schemas.microsoft.com/office/powerpoint/2010/main" val="1100529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877A50-B0E7-65C0-E787-6AF200787D81}"/>
              </a:ext>
            </a:extLst>
          </p:cNvPr>
          <p:cNvSpPr>
            <a:spLocks noGrp="1"/>
          </p:cNvSpPr>
          <p:nvPr>
            <p:ph idx="1"/>
          </p:nvPr>
        </p:nvSpPr>
        <p:spPr>
          <a:xfrm>
            <a:off x="838200" y="447869"/>
            <a:ext cx="10515600" cy="5729094"/>
          </a:xfrm>
        </p:spPr>
        <p:txBody>
          <a:bodyPr/>
          <a:lstStyle/>
          <a:p>
            <a:r>
              <a:rPr lang="en-IN" dirty="0"/>
              <a:t>Observation - </a:t>
            </a:r>
            <a:r>
              <a:rPr lang="en-US" dirty="0"/>
              <a:t>There are variations in loan statuses across different states and months.</a:t>
            </a:r>
          </a:p>
          <a:p>
            <a:endParaRPr lang="en-US" dirty="0"/>
          </a:p>
          <a:p>
            <a:r>
              <a:rPr lang="en-US" dirty="0"/>
              <a:t>Suggestion - Analyze factors contributing to fluctuations to optimize loan processing and management strategies.</a:t>
            </a:r>
          </a:p>
          <a:p>
            <a:endParaRPr lang="en-US" dirty="0"/>
          </a:p>
          <a:p>
            <a:r>
              <a:rPr lang="en-US" dirty="0"/>
              <a:t>Conclusion - Tailoring loan policies based on regional and temporal trends can enhance efficiency and mitigate risks.</a:t>
            </a:r>
            <a:endParaRPr lang="en-IN" dirty="0"/>
          </a:p>
        </p:txBody>
      </p:sp>
    </p:spTree>
    <p:extLst>
      <p:ext uri="{BB962C8B-B14F-4D97-AF65-F5344CB8AC3E}">
        <p14:creationId xmlns:p14="http://schemas.microsoft.com/office/powerpoint/2010/main" val="4287285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B5A68-5041-B3D7-D4AE-620F22E1CAD9}"/>
              </a:ext>
            </a:extLst>
          </p:cNvPr>
          <p:cNvSpPr>
            <a:spLocks noGrp="1"/>
          </p:cNvSpPr>
          <p:nvPr>
            <p:ph type="title"/>
          </p:nvPr>
        </p:nvSpPr>
        <p:spPr/>
        <p:txBody>
          <a:bodyPr/>
          <a:lstStyle/>
          <a:p>
            <a:r>
              <a:rPr lang="en-IN">
                <a:latin typeface="+mj-lt"/>
              </a:rPr>
              <a:t>Home Ownership Vs Last </a:t>
            </a:r>
            <a:r>
              <a:rPr lang="en-IN"/>
              <a:t>P</a:t>
            </a:r>
            <a:r>
              <a:rPr lang="en-IN">
                <a:latin typeface="+mj-lt"/>
              </a:rPr>
              <a:t>ayment </a:t>
            </a:r>
            <a:r>
              <a:rPr lang="en-IN"/>
              <a:t>D</a:t>
            </a:r>
            <a:r>
              <a:rPr lang="en-IN">
                <a:latin typeface="+mj-lt"/>
              </a:rPr>
              <a:t>ate Stats</a:t>
            </a:r>
            <a:endParaRPr lang="en-IN" dirty="0"/>
          </a:p>
        </p:txBody>
      </p:sp>
      <p:pic>
        <p:nvPicPr>
          <p:cNvPr id="7" name="Content Placeholder 6">
            <a:extLst>
              <a:ext uri="{FF2B5EF4-FFF2-40B4-BE49-F238E27FC236}">
                <a16:creationId xmlns:a16="http://schemas.microsoft.com/office/drawing/2014/main" id="{97D383F2-0CF0-975D-DFC1-0904A20D87C1}"/>
              </a:ext>
            </a:extLst>
          </p:cNvPr>
          <p:cNvPicPr>
            <a:picLocks noGrp="1" noChangeAspect="1"/>
          </p:cNvPicPr>
          <p:nvPr>
            <p:ph idx="1"/>
          </p:nvPr>
        </p:nvPicPr>
        <p:blipFill>
          <a:blip r:embed="rId2"/>
          <a:stretch>
            <a:fillRect/>
          </a:stretch>
        </p:blipFill>
        <p:spPr>
          <a:xfrm>
            <a:off x="2542786" y="1825625"/>
            <a:ext cx="7106428" cy="4351338"/>
          </a:xfrm>
        </p:spPr>
      </p:pic>
    </p:spTree>
    <p:extLst>
      <p:ext uri="{BB962C8B-B14F-4D97-AF65-F5344CB8AC3E}">
        <p14:creationId xmlns:p14="http://schemas.microsoft.com/office/powerpoint/2010/main" val="316227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B9219-691E-C4FB-CD97-4F1A1A3E9D25}"/>
              </a:ext>
            </a:extLst>
          </p:cNvPr>
          <p:cNvSpPr>
            <a:spLocks noGrp="1"/>
          </p:cNvSpPr>
          <p:nvPr>
            <p:ph idx="1"/>
          </p:nvPr>
        </p:nvSpPr>
        <p:spPr>
          <a:xfrm>
            <a:off x="838200" y="429208"/>
            <a:ext cx="10515600" cy="5747755"/>
          </a:xfrm>
        </p:spPr>
        <p:txBody>
          <a:bodyPr/>
          <a:lstStyle/>
          <a:p>
            <a:r>
              <a:rPr lang="en-IN" dirty="0"/>
              <a:t>Observation - </a:t>
            </a:r>
            <a:r>
              <a:rPr lang="en-US" dirty="0"/>
              <a:t>There is a diverse distribution of last payment dates across different categories of home ownership in the tree map visualization.</a:t>
            </a:r>
          </a:p>
          <a:p>
            <a:endParaRPr lang="en-US" dirty="0"/>
          </a:p>
          <a:p>
            <a:r>
              <a:rPr lang="en-US" dirty="0"/>
              <a:t>Suggestion – Need to explore correlations between home ownership status and payment behavior to inform targeted marketing or risk assessment strategies.</a:t>
            </a:r>
          </a:p>
          <a:p>
            <a:endParaRPr lang="en-US" dirty="0"/>
          </a:p>
          <a:p>
            <a:r>
              <a:rPr lang="en-US" dirty="0"/>
              <a:t>Conclusion - Understanding payment patterns based on home ownership status can guide personalized customer engagement and risk management approaches for the bank.</a:t>
            </a:r>
            <a:endParaRPr lang="en-IN" dirty="0"/>
          </a:p>
        </p:txBody>
      </p:sp>
    </p:spTree>
    <p:extLst>
      <p:ext uri="{BB962C8B-B14F-4D97-AF65-F5344CB8AC3E}">
        <p14:creationId xmlns:p14="http://schemas.microsoft.com/office/powerpoint/2010/main" val="399345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1559A-43F8-6B83-81EE-C2F0B330DE99}"/>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68BA6DBD-3FFE-9AD3-333E-68E83CD79897}"/>
              </a:ext>
            </a:extLst>
          </p:cNvPr>
          <p:cNvSpPr>
            <a:spLocks noGrp="1"/>
          </p:cNvSpPr>
          <p:nvPr>
            <p:ph idx="1"/>
          </p:nvPr>
        </p:nvSpPr>
        <p:spPr/>
        <p:txBody>
          <a:bodyPr/>
          <a:lstStyle/>
          <a:p>
            <a:pPr marL="0" indent="0">
              <a:buNone/>
            </a:pPr>
            <a:r>
              <a:rPr lang="en-US" dirty="0"/>
              <a:t>The bank analytics project revealed crucial insights across various KPIs. These included trends in year-wise loan amounts, distribution of </a:t>
            </a:r>
            <a:r>
              <a:rPr lang="en-US" dirty="0" err="1"/>
              <a:t>revol_bal</a:t>
            </a:r>
            <a:r>
              <a:rPr lang="en-US" dirty="0"/>
              <a:t> by grade and subgrade, payment disparities between verified and non-verified statuses, state and month-wise loan statuses, and relationships between home ownership and last payment dates. These findings offer actionable strategies, such as optimizing loan allocation, refining verification processes, and tailoring marketing efforts. Leveraging these insights can enhance operational efficiency, mitigate risks, and better serve customers, aligning with the bank's overarching objectives.</a:t>
            </a:r>
            <a:endParaRPr lang="en-IN" dirty="0"/>
          </a:p>
        </p:txBody>
      </p:sp>
    </p:spTree>
    <p:extLst>
      <p:ext uri="{BB962C8B-B14F-4D97-AF65-F5344CB8AC3E}">
        <p14:creationId xmlns:p14="http://schemas.microsoft.com/office/powerpoint/2010/main" val="4273945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9DC95-514F-8E98-5A13-44CCDEDA9D3B}"/>
              </a:ext>
            </a:extLst>
          </p:cNvPr>
          <p:cNvSpPr>
            <a:spLocks noGrp="1"/>
          </p:cNvSpPr>
          <p:nvPr>
            <p:ph type="title"/>
          </p:nvPr>
        </p:nvSpPr>
        <p:spPr>
          <a:xfrm>
            <a:off x="838200" y="2940261"/>
            <a:ext cx="10515600" cy="977478"/>
          </a:xfrm>
        </p:spPr>
        <p:txBody>
          <a:bodyPr>
            <a:noAutofit/>
          </a:bodyPr>
          <a:lstStyle/>
          <a:p>
            <a:pPr algn="ctr"/>
            <a:r>
              <a:rPr lang="en-IN" sz="7200" b="1" dirty="0"/>
              <a:t>Thank You</a:t>
            </a:r>
          </a:p>
        </p:txBody>
      </p:sp>
    </p:spTree>
    <p:extLst>
      <p:ext uri="{BB962C8B-B14F-4D97-AF65-F5344CB8AC3E}">
        <p14:creationId xmlns:p14="http://schemas.microsoft.com/office/powerpoint/2010/main" val="2874578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059AC-181B-19B2-B910-D1738547E5AD}"/>
              </a:ext>
            </a:extLst>
          </p:cNvPr>
          <p:cNvSpPr>
            <a:spLocks noGrp="1"/>
          </p:cNvSpPr>
          <p:nvPr>
            <p:ph type="title"/>
          </p:nvPr>
        </p:nvSpPr>
        <p:spPr/>
        <p:txBody>
          <a:bodyPr/>
          <a:lstStyle/>
          <a:p>
            <a:r>
              <a:rPr lang="en-IN" dirty="0"/>
              <a:t>Content</a:t>
            </a:r>
          </a:p>
        </p:txBody>
      </p:sp>
      <p:sp>
        <p:nvSpPr>
          <p:cNvPr id="3" name="Content Placeholder 2">
            <a:extLst>
              <a:ext uri="{FF2B5EF4-FFF2-40B4-BE49-F238E27FC236}">
                <a16:creationId xmlns:a16="http://schemas.microsoft.com/office/drawing/2014/main" id="{04339B89-6490-3861-55AB-0F1796207C2B}"/>
              </a:ext>
            </a:extLst>
          </p:cNvPr>
          <p:cNvSpPr>
            <a:spLocks noGrp="1"/>
          </p:cNvSpPr>
          <p:nvPr>
            <p:ph idx="1"/>
          </p:nvPr>
        </p:nvSpPr>
        <p:spPr/>
        <p:txBody>
          <a:bodyPr>
            <a:normAutofit/>
          </a:bodyPr>
          <a:lstStyle/>
          <a:p>
            <a:r>
              <a:rPr lang="en-IN" dirty="0"/>
              <a:t>Introduction</a:t>
            </a:r>
          </a:p>
          <a:p>
            <a:r>
              <a:rPr lang="en-IN" dirty="0">
                <a:latin typeface="+mj-lt"/>
              </a:rPr>
              <a:t>Year wise loan amount Stats</a:t>
            </a:r>
          </a:p>
          <a:p>
            <a:r>
              <a:rPr lang="en-IN" dirty="0">
                <a:latin typeface="+mj-lt"/>
              </a:rPr>
              <a:t>Grade and sub grade wise </a:t>
            </a:r>
            <a:r>
              <a:rPr lang="en-IN" dirty="0" err="1">
                <a:latin typeface="+mj-lt"/>
              </a:rPr>
              <a:t>revol_bal</a:t>
            </a:r>
            <a:endParaRPr lang="en-IN" dirty="0">
              <a:latin typeface="+mj-lt"/>
            </a:endParaRPr>
          </a:p>
          <a:p>
            <a:r>
              <a:rPr lang="en-IN" dirty="0">
                <a:latin typeface="+mj-lt"/>
              </a:rPr>
              <a:t>Total Payment for Verified Status Vs Total Payment for Non Verified Status</a:t>
            </a:r>
          </a:p>
          <a:p>
            <a:r>
              <a:rPr lang="en-IN" dirty="0">
                <a:latin typeface="+mj-lt"/>
              </a:rPr>
              <a:t>State wise and month wise loan status</a:t>
            </a:r>
          </a:p>
          <a:p>
            <a:r>
              <a:rPr lang="en-IN" dirty="0">
                <a:latin typeface="+mj-lt"/>
              </a:rPr>
              <a:t>Home ownership Vs last payment date stats</a:t>
            </a:r>
          </a:p>
          <a:p>
            <a:r>
              <a:rPr lang="en-IN" dirty="0">
                <a:latin typeface="+mj-lt"/>
              </a:rPr>
              <a:t>Conclusion</a:t>
            </a:r>
          </a:p>
          <a:p>
            <a:pPr marL="342900" indent="-342900">
              <a:buFont typeface="+mj-lt"/>
              <a:buAutoNum type="arabicPeriod"/>
            </a:pPr>
            <a:endParaRPr lang="en-IN" dirty="0">
              <a:latin typeface="+mj-lt"/>
            </a:endParaRPr>
          </a:p>
          <a:p>
            <a:endParaRPr lang="en-IN" dirty="0"/>
          </a:p>
        </p:txBody>
      </p:sp>
    </p:spTree>
    <p:extLst>
      <p:ext uri="{BB962C8B-B14F-4D97-AF65-F5344CB8AC3E}">
        <p14:creationId xmlns:p14="http://schemas.microsoft.com/office/powerpoint/2010/main" val="2194694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E465D-DBE0-8B22-FF87-FCE2ACB8DD6F}"/>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881A899E-767C-D544-615F-AF4713602B35}"/>
              </a:ext>
            </a:extLst>
          </p:cNvPr>
          <p:cNvSpPr>
            <a:spLocks noGrp="1"/>
          </p:cNvSpPr>
          <p:nvPr>
            <p:ph idx="1"/>
          </p:nvPr>
        </p:nvSpPr>
        <p:spPr/>
        <p:txBody>
          <a:bodyPr/>
          <a:lstStyle/>
          <a:p>
            <a:r>
              <a:rPr lang="en-US" dirty="0"/>
              <a:t>Bank analytics involves the use of data to gain insights into customer behavior, financial trends, and risk management. It plays a crucial role in optimizing processes and making informed business decisions.</a:t>
            </a:r>
          </a:p>
          <a:p>
            <a:endParaRPr lang="en-IN" dirty="0"/>
          </a:p>
        </p:txBody>
      </p:sp>
    </p:spTree>
    <p:extLst>
      <p:ext uri="{BB962C8B-B14F-4D97-AF65-F5344CB8AC3E}">
        <p14:creationId xmlns:p14="http://schemas.microsoft.com/office/powerpoint/2010/main" val="4020769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7E5F9-E53E-2540-8A57-4093C0EBF95C}"/>
              </a:ext>
            </a:extLst>
          </p:cNvPr>
          <p:cNvSpPr>
            <a:spLocks noGrp="1"/>
          </p:cNvSpPr>
          <p:nvPr>
            <p:ph type="title"/>
          </p:nvPr>
        </p:nvSpPr>
        <p:spPr/>
        <p:txBody>
          <a:bodyPr/>
          <a:lstStyle/>
          <a:p>
            <a:r>
              <a:rPr lang="en-IN" dirty="0"/>
              <a:t>Tools Used</a:t>
            </a:r>
          </a:p>
        </p:txBody>
      </p:sp>
      <p:sp>
        <p:nvSpPr>
          <p:cNvPr id="3" name="Content Placeholder 2">
            <a:extLst>
              <a:ext uri="{FF2B5EF4-FFF2-40B4-BE49-F238E27FC236}">
                <a16:creationId xmlns:a16="http://schemas.microsoft.com/office/drawing/2014/main" id="{34E6407F-E71B-1DA0-05D2-41DDBD8FE317}"/>
              </a:ext>
            </a:extLst>
          </p:cNvPr>
          <p:cNvSpPr>
            <a:spLocks noGrp="1"/>
          </p:cNvSpPr>
          <p:nvPr>
            <p:ph idx="1"/>
          </p:nvPr>
        </p:nvSpPr>
        <p:spPr/>
        <p:txBody>
          <a:bodyPr/>
          <a:lstStyle/>
          <a:p>
            <a:r>
              <a:rPr lang="en-IN" dirty="0"/>
              <a:t>Excel</a:t>
            </a:r>
          </a:p>
          <a:p>
            <a:r>
              <a:rPr lang="en-IN" dirty="0"/>
              <a:t>MySQL</a:t>
            </a:r>
          </a:p>
          <a:p>
            <a:r>
              <a:rPr lang="en-IN" dirty="0"/>
              <a:t>Tableau</a:t>
            </a:r>
          </a:p>
          <a:p>
            <a:r>
              <a:rPr lang="en-IN" dirty="0"/>
              <a:t>Power BI</a:t>
            </a:r>
          </a:p>
        </p:txBody>
      </p:sp>
    </p:spTree>
    <p:extLst>
      <p:ext uri="{BB962C8B-B14F-4D97-AF65-F5344CB8AC3E}">
        <p14:creationId xmlns:p14="http://schemas.microsoft.com/office/powerpoint/2010/main" val="3236161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0E1D0-C545-1B5C-0AA7-37DAC5F24860}"/>
              </a:ext>
            </a:extLst>
          </p:cNvPr>
          <p:cNvSpPr>
            <a:spLocks noGrp="1"/>
          </p:cNvSpPr>
          <p:nvPr>
            <p:ph type="title"/>
          </p:nvPr>
        </p:nvSpPr>
        <p:spPr/>
        <p:txBody>
          <a:bodyPr/>
          <a:lstStyle/>
          <a:p>
            <a:r>
              <a:rPr lang="en-IN" dirty="0">
                <a:latin typeface="+mj-lt"/>
              </a:rPr>
              <a:t>Year Wise </a:t>
            </a:r>
            <a:r>
              <a:rPr lang="en-IN" dirty="0"/>
              <a:t>L</a:t>
            </a:r>
            <a:r>
              <a:rPr lang="en-IN" dirty="0">
                <a:latin typeface="+mj-lt"/>
              </a:rPr>
              <a:t>oan </a:t>
            </a:r>
            <a:r>
              <a:rPr lang="en-IN" dirty="0"/>
              <a:t>A</a:t>
            </a:r>
            <a:r>
              <a:rPr lang="en-IN" dirty="0">
                <a:latin typeface="+mj-lt"/>
              </a:rPr>
              <a:t>mount Stats</a:t>
            </a:r>
            <a:endParaRPr lang="en-IN" dirty="0"/>
          </a:p>
        </p:txBody>
      </p:sp>
      <p:pic>
        <p:nvPicPr>
          <p:cNvPr id="5" name="Content Placeholder 4">
            <a:extLst>
              <a:ext uri="{FF2B5EF4-FFF2-40B4-BE49-F238E27FC236}">
                <a16:creationId xmlns:a16="http://schemas.microsoft.com/office/drawing/2014/main" id="{B168EF81-1518-4F1F-5A9F-A31A5770876C}"/>
              </a:ext>
            </a:extLst>
          </p:cNvPr>
          <p:cNvPicPr>
            <a:picLocks noGrp="1" noChangeAspect="1"/>
          </p:cNvPicPr>
          <p:nvPr>
            <p:ph idx="1"/>
          </p:nvPr>
        </p:nvPicPr>
        <p:blipFill>
          <a:blip r:embed="rId2"/>
          <a:stretch>
            <a:fillRect/>
          </a:stretch>
        </p:blipFill>
        <p:spPr>
          <a:xfrm>
            <a:off x="2570112" y="1825625"/>
            <a:ext cx="7051776" cy="4351338"/>
          </a:xfrm>
        </p:spPr>
      </p:pic>
    </p:spTree>
    <p:extLst>
      <p:ext uri="{BB962C8B-B14F-4D97-AF65-F5344CB8AC3E}">
        <p14:creationId xmlns:p14="http://schemas.microsoft.com/office/powerpoint/2010/main" val="1888993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3E749-E0E9-1DCF-02F0-17ECE4D219B4}"/>
              </a:ext>
            </a:extLst>
          </p:cNvPr>
          <p:cNvSpPr>
            <a:spLocks noGrp="1"/>
          </p:cNvSpPr>
          <p:nvPr>
            <p:ph idx="1"/>
          </p:nvPr>
        </p:nvSpPr>
        <p:spPr>
          <a:xfrm>
            <a:off x="838200" y="542925"/>
            <a:ext cx="10515600" cy="5634038"/>
          </a:xfrm>
        </p:spPr>
        <p:txBody>
          <a:bodyPr>
            <a:normAutofit fontScale="92500"/>
          </a:bodyPr>
          <a:lstStyle/>
          <a:p>
            <a:r>
              <a:rPr lang="en-IN" dirty="0"/>
              <a:t>Observation - </a:t>
            </a:r>
            <a:r>
              <a:rPr lang="en-US" dirty="0"/>
              <a:t>The loan amount shows a significant increase each year, indicating a growing trend in borrowing over the period from 2007 to 2011.</a:t>
            </a:r>
          </a:p>
          <a:p>
            <a:endParaRPr lang="en-US" dirty="0"/>
          </a:p>
          <a:p>
            <a:r>
              <a:rPr lang="en-US" dirty="0"/>
              <a:t>Suggestion - Given the escalating loan amounts, it's advisable for financial institutions or lenders to closely monitor borrower creditworthiness and implement stringent risk assessment measures to mitigate potential default risks.</a:t>
            </a:r>
          </a:p>
          <a:p>
            <a:endParaRPr lang="en-US" dirty="0"/>
          </a:p>
          <a:p>
            <a:r>
              <a:rPr lang="en-US" dirty="0"/>
              <a:t>Conclusion - The consistent upward trajectory in loan amounts from 2007 to 2011 suggests either increasing demand for credit or relaxed lending standards during this period. This trend underscores the importance of prudent lending practices to maintain financial stability and minimize the likelihood of credit bubbles or financial crises.</a:t>
            </a:r>
            <a:r>
              <a:rPr lang="en-IN" dirty="0"/>
              <a:t> </a:t>
            </a:r>
          </a:p>
        </p:txBody>
      </p:sp>
    </p:spTree>
    <p:extLst>
      <p:ext uri="{BB962C8B-B14F-4D97-AF65-F5344CB8AC3E}">
        <p14:creationId xmlns:p14="http://schemas.microsoft.com/office/powerpoint/2010/main" val="1118940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8F84C-3A4D-281B-6D5B-5F9D8685B3B1}"/>
              </a:ext>
            </a:extLst>
          </p:cNvPr>
          <p:cNvSpPr>
            <a:spLocks noGrp="1"/>
          </p:cNvSpPr>
          <p:nvPr>
            <p:ph type="title"/>
          </p:nvPr>
        </p:nvSpPr>
        <p:spPr/>
        <p:txBody>
          <a:bodyPr/>
          <a:lstStyle/>
          <a:p>
            <a:r>
              <a:rPr lang="en-IN" dirty="0">
                <a:latin typeface="+mj-lt"/>
              </a:rPr>
              <a:t>Grade &amp; Sub-Grade Wise </a:t>
            </a:r>
            <a:r>
              <a:rPr lang="en-IN" dirty="0" err="1"/>
              <a:t>R</a:t>
            </a:r>
            <a:r>
              <a:rPr lang="en-IN" dirty="0" err="1">
                <a:latin typeface="+mj-lt"/>
              </a:rPr>
              <a:t>evol_Bal</a:t>
            </a:r>
            <a:endParaRPr lang="en-IN" dirty="0"/>
          </a:p>
        </p:txBody>
      </p:sp>
      <p:pic>
        <p:nvPicPr>
          <p:cNvPr id="5" name="Content Placeholder 4">
            <a:extLst>
              <a:ext uri="{FF2B5EF4-FFF2-40B4-BE49-F238E27FC236}">
                <a16:creationId xmlns:a16="http://schemas.microsoft.com/office/drawing/2014/main" id="{AB628899-13FD-C237-1348-18CA112D1FC8}"/>
              </a:ext>
            </a:extLst>
          </p:cNvPr>
          <p:cNvPicPr>
            <a:picLocks noGrp="1" noChangeAspect="1"/>
          </p:cNvPicPr>
          <p:nvPr>
            <p:ph idx="1"/>
          </p:nvPr>
        </p:nvPicPr>
        <p:blipFill>
          <a:blip r:embed="rId2"/>
          <a:stretch>
            <a:fillRect/>
          </a:stretch>
        </p:blipFill>
        <p:spPr>
          <a:xfrm>
            <a:off x="2550571" y="1825625"/>
            <a:ext cx="7090857" cy="4351338"/>
          </a:xfrm>
        </p:spPr>
      </p:pic>
    </p:spTree>
    <p:extLst>
      <p:ext uri="{BB962C8B-B14F-4D97-AF65-F5344CB8AC3E}">
        <p14:creationId xmlns:p14="http://schemas.microsoft.com/office/powerpoint/2010/main" val="91571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494BD0-29AD-D237-10DB-D70106439392}"/>
              </a:ext>
            </a:extLst>
          </p:cNvPr>
          <p:cNvSpPr>
            <a:spLocks noGrp="1"/>
          </p:cNvSpPr>
          <p:nvPr>
            <p:ph idx="1"/>
          </p:nvPr>
        </p:nvSpPr>
        <p:spPr>
          <a:xfrm>
            <a:off x="838200" y="485192"/>
            <a:ext cx="10515600" cy="5691771"/>
          </a:xfrm>
        </p:spPr>
        <p:txBody>
          <a:bodyPr>
            <a:normAutofit fontScale="85000" lnSpcReduction="10000"/>
          </a:bodyPr>
          <a:lstStyle/>
          <a:p>
            <a:r>
              <a:rPr lang="en-IN" dirty="0"/>
              <a:t>Observation - </a:t>
            </a:r>
            <a:r>
              <a:rPr lang="en-US" dirty="0"/>
              <a:t>Revolving balances are increasing for grades A and B but decreasing for grades C through G, indicating varying patterns of credit utilization and debt management across different borrower risk categories.</a:t>
            </a:r>
          </a:p>
          <a:p>
            <a:pPr marL="0" indent="0">
              <a:buNone/>
            </a:pPr>
            <a:endParaRPr lang="en-US" dirty="0"/>
          </a:p>
          <a:p>
            <a:r>
              <a:rPr lang="en-US" dirty="0"/>
              <a:t>Suggestion - For borrowers in grades A and B with increasing revolving balances, lenders may consider offering proactive financial education or counseling to promote responsible credit usage and prevent over-leveraging. For lower-grade borrowers (C through G), targeted interventions such as debt consolidation options or financial literacy programs could support better debt management and reduce revolving balances further.</a:t>
            </a:r>
          </a:p>
          <a:p>
            <a:endParaRPr lang="en-US" dirty="0"/>
          </a:p>
          <a:p>
            <a:r>
              <a:rPr lang="en-US" dirty="0"/>
              <a:t>Conclusion - The contrasting trends in revolving balances across different grade categories underscore the importance of tailored financial strategies for diverse borrower segments. Lenders should continuously monitor and adapt their approaches to risk management, ensuring they address the varying needs and behaviors of borrowers across different credit grades effectively.</a:t>
            </a:r>
            <a:endParaRPr lang="en-IN" dirty="0"/>
          </a:p>
        </p:txBody>
      </p:sp>
    </p:spTree>
    <p:extLst>
      <p:ext uri="{BB962C8B-B14F-4D97-AF65-F5344CB8AC3E}">
        <p14:creationId xmlns:p14="http://schemas.microsoft.com/office/powerpoint/2010/main" val="1245821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57473-2F62-7C9A-989E-93D7F682850C}"/>
              </a:ext>
            </a:extLst>
          </p:cNvPr>
          <p:cNvSpPr>
            <a:spLocks noGrp="1"/>
          </p:cNvSpPr>
          <p:nvPr>
            <p:ph type="title"/>
          </p:nvPr>
        </p:nvSpPr>
        <p:spPr/>
        <p:txBody>
          <a:bodyPr/>
          <a:lstStyle/>
          <a:p>
            <a:r>
              <a:rPr lang="en-IN" dirty="0"/>
              <a:t>Verified VS Non-Verified Total Payment</a:t>
            </a:r>
          </a:p>
        </p:txBody>
      </p:sp>
      <p:pic>
        <p:nvPicPr>
          <p:cNvPr id="9" name="Content Placeholder 8">
            <a:extLst>
              <a:ext uri="{FF2B5EF4-FFF2-40B4-BE49-F238E27FC236}">
                <a16:creationId xmlns:a16="http://schemas.microsoft.com/office/drawing/2014/main" id="{DAF97020-5B57-27DA-83B8-2ECB0E61FA49}"/>
              </a:ext>
            </a:extLst>
          </p:cNvPr>
          <p:cNvPicPr>
            <a:picLocks noGrp="1" noChangeAspect="1"/>
          </p:cNvPicPr>
          <p:nvPr>
            <p:ph idx="1"/>
          </p:nvPr>
        </p:nvPicPr>
        <p:blipFill>
          <a:blip r:embed="rId2"/>
          <a:stretch>
            <a:fillRect/>
          </a:stretch>
        </p:blipFill>
        <p:spPr>
          <a:xfrm>
            <a:off x="2578621" y="1825625"/>
            <a:ext cx="7034757" cy="4351338"/>
          </a:xfrm>
        </p:spPr>
      </p:pic>
    </p:spTree>
    <p:extLst>
      <p:ext uri="{BB962C8B-B14F-4D97-AF65-F5344CB8AC3E}">
        <p14:creationId xmlns:p14="http://schemas.microsoft.com/office/powerpoint/2010/main" val="3605859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66</TotalTime>
  <Words>695</Words>
  <Application>Microsoft Office PowerPoint</Application>
  <PresentationFormat>Widescreen</PresentationFormat>
  <Paragraphs>50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Aptos Display</vt:lpstr>
      <vt:lpstr>Arial</vt:lpstr>
      <vt:lpstr>Office Theme</vt:lpstr>
      <vt:lpstr>Bank Analytics   Group No. - 4</vt:lpstr>
      <vt:lpstr>Content</vt:lpstr>
      <vt:lpstr>Introduction</vt:lpstr>
      <vt:lpstr>Tools Used</vt:lpstr>
      <vt:lpstr>Year Wise Loan Amount Stats</vt:lpstr>
      <vt:lpstr>PowerPoint Presentation</vt:lpstr>
      <vt:lpstr>Grade &amp; Sub-Grade Wise Revol_Bal</vt:lpstr>
      <vt:lpstr>PowerPoint Presentation</vt:lpstr>
      <vt:lpstr>Verified VS Non-Verified Total Payment</vt:lpstr>
      <vt:lpstr>PowerPoint Presentation</vt:lpstr>
      <vt:lpstr>State Wise &amp; Month Wise Loan Status</vt:lpstr>
      <vt:lpstr>PowerPoint Presentation</vt:lpstr>
      <vt:lpstr>Home Ownership Vs Last Payment Date Stats</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Analytics   Group No. - 4</dc:title>
  <dc:creator>Shreerang Karambelkar</dc:creator>
  <cp:lastModifiedBy>Shreerang Karambelkar</cp:lastModifiedBy>
  <cp:revision>5</cp:revision>
  <dcterms:created xsi:type="dcterms:W3CDTF">2024-02-20T14:19:17Z</dcterms:created>
  <dcterms:modified xsi:type="dcterms:W3CDTF">2024-02-22T14:40:59Z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2024-02-20T14:28:16Z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fb5b3fb1-b146-4d92-839b-b078f6f5663c</vt:lpwstr>
  </property>
  <property fmtid="{D5CDD505-2E9C-101B-9397-08002B2CF9AE}" pid="7" name="MSIP_Label_defa4170-0d19-0005-0004-bc88714345d2_ActionId">
    <vt:lpwstr>eb14d5e6-d779-4f5f-9989-0f3cbf22bb93</vt:lpwstr>
  </property>
  <property fmtid="{D5CDD505-2E9C-101B-9397-08002B2CF9AE}" pid="8" name="MSIP_Label_defa4170-0d19-0005-0004-bc88714345d2_ContentBits">
    <vt:lpwstr>0</vt:lpwstr>
  </property>
</Properties>
</file>