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840%20G3\Desktop\Healthcare%20-%20P453\fina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840%20G3\Desktop\Healthcare%20-%20P453\final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840%20G3\Desktop\Healthcare%20-%20P453\final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840%20G3\Desktop\Healthcare%20-%20P453\final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840%20G3\Desktop\Healthcare%20-%20P453\final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Dashboard.xlsx]First KPI!PivotTable1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 kern="1200" spc="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IN" sz="1100" b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Number of Patients across various summaries</a:t>
            </a:r>
            <a:endParaRPr lang="en-US" sz="1100" b="1"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chemeClr val="tx1"/>
                </a:solidFill>
                <a:latin typeface="Arial Black" panose="020B0A04020102020204" pitchFamily="34" charset="0"/>
              </a:defRPr>
            </a:pPr>
            <a:endParaRPr lang="en-US" sz="1100" b="1">
              <a:solidFill>
                <a:schemeClr val="tx1"/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1617958017777610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1" i="0" u="none" strike="noStrike" kern="1200" spc="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KPI'!$B$3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'First KPI'!$A$4:$A$12</c:f>
              <c:strCache>
                <c:ptCount val="9"/>
                <c:pt idx="0">
                  <c:v>Sum of Dialysis - I.Number of patients included in the transfusion summary</c:v>
                </c:pt>
                <c:pt idx="1">
                  <c:v>Sum of Dialysis - I.Number of patients in hypercalcemia summary</c:v>
                </c:pt>
                <c:pt idx="2">
                  <c:v>Sum of Dialysis - I.Number of patients in Serum phosphorus summary</c:v>
                </c:pt>
                <c:pt idx="3">
                  <c:v>Sum of Dialysis - I.Number of patients in nPCR summary</c:v>
                </c:pt>
                <c:pt idx="4">
                  <c:v>Sum of Dialysis - I.Number of patients in long term catheter summary</c:v>
                </c:pt>
                <c:pt idx="5">
                  <c:v>Sum of Dialysis - I.Number of patients included in hospitalization summary</c:v>
                </c:pt>
                <c:pt idx="6">
                  <c:v>Sum of Dialysis - I.Number of Patients included in fistula summary</c:v>
                </c:pt>
                <c:pt idx="7">
                  <c:v>Sum of Dialysis - I.Number of Patients included in survival summary</c:v>
                </c:pt>
                <c:pt idx="8">
                  <c:v>Sum of Dialysis - I.Number of hospitalizations included in hospital readmission summary</c:v>
                </c:pt>
              </c:strCache>
            </c:strRef>
          </c:cat>
          <c:val>
            <c:numRef>
              <c:f>'First KPI'!$B$4:$B$12</c:f>
              <c:numCache>
                <c:formatCode>General</c:formatCode>
                <c:ptCount val="9"/>
                <c:pt idx="0">
                  <c:v>418324</c:v>
                </c:pt>
                <c:pt idx="1">
                  <c:v>627604</c:v>
                </c:pt>
                <c:pt idx="2">
                  <c:v>657109</c:v>
                </c:pt>
                <c:pt idx="3">
                  <c:v>959</c:v>
                </c:pt>
                <c:pt idx="4">
                  <c:v>590652</c:v>
                </c:pt>
                <c:pt idx="5">
                  <c:v>490267</c:v>
                </c:pt>
                <c:pt idx="6">
                  <c:v>590470</c:v>
                </c:pt>
                <c:pt idx="7">
                  <c:v>1931989</c:v>
                </c:pt>
                <c:pt idx="8">
                  <c:v>534511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1-41D4-9174-9D8E6CF254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24409984"/>
        <c:axId val="1224410312"/>
      </c:barChart>
      <c:catAx>
        <c:axId val="12244099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10312"/>
        <c:crosses val="autoZero"/>
        <c:auto val="1"/>
        <c:lblAlgn val="ctr"/>
        <c:lblOffset val="100"/>
        <c:noMultiLvlLbl val="0"/>
      </c:catAx>
      <c:valAx>
        <c:axId val="1224410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0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Dashboard.xlsx]2KPI!PivotTable2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solidFill>
                  <a:schemeClr val="tx1"/>
                </a:solidFill>
                <a:effectLst/>
              </a:rPr>
              <a:t>Profit Vs Non-Profit States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2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2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2"/>
        <c:spPr>
          <a:solidFill>
            <a:schemeClr val="accent2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2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6"/>
        <c:spPr>
          <a:solidFill>
            <a:schemeClr val="accent2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2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'2KPI'!$B$3</c:f>
              <c:strCache>
                <c:ptCount val="1"/>
                <c:pt idx="0">
                  <c:v>Total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72E-4D73-A70B-5B0C4696F568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72E-4D73-A70B-5B0C4696F5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72E-4D73-A70B-5B0C4696F568}"/>
              </c:ext>
            </c:extLst>
          </c:dPt>
          <c:dLbls>
            <c:delete val="1"/>
          </c:dLbls>
          <c:cat>
            <c:strRef>
              <c:f>'2KPI'!$A$4:$A$7</c:f>
              <c:strCache>
                <c:ptCount val="3"/>
                <c:pt idx="0">
                  <c:v>Non-Profit</c:v>
                </c:pt>
                <c:pt idx="1">
                  <c:v>Profit</c:v>
                </c:pt>
                <c:pt idx="2">
                  <c:v>(blank)</c:v>
                </c:pt>
              </c:strCache>
            </c:strRef>
          </c:cat>
          <c:val>
            <c:numRef>
              <c:f>'2KPI'!$B$4:$B$7</c:f>
              <c:numCache>
                <c:formatCode>General</c:formatCode>
                <c:ptCount val="3"/>
                <c:pt idx="0">
                  <c:v>837</c:v>
                </c:pt>
                <c:pt idx="1">
                  <c:v>6446</c:v>
                </c:pt>
                <c:pt idx="2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E-4D73-A70B-5B0C4696F5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Dashboard.xlsx]3rd KPI!PivotTable3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tx1"/>
                </a:solidFill>
                <a:effectLst/>
              </a:rPr>
              <a:t>Chain Organizations w.r.t. Total Performance Score as No Score</a:t>
            </a:r>
            <a:endParaRPr lang="en-US" sz="120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'3rd KPI'!$B$3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'3rd KPI'!$A$4:$A$9</c:f>
              <c:strCache>
                <c:ptCount val="5"/>
                <c:pt idx="0">
                  <c:v>DAVITA</c:v>
                </c:pt>
                <c:pt idx="1">
                  <c:v>DIALYSIS CLINIC, INC.</c:v>
                </c:pt>
                <c:pt idx="2">
                  <c:v>FRESENIUS MEDICAL CARE</c:v>
                </c:pt>
                <c:pt idx="3">
                  <c:v>INDEPENDENT</c:v>
                </c:pt>
                <c:pt idx="4">
                  <c:v>US RENAL CARE, INC.</c:v>
                </c:pt>
              </c:strCache>
            </c:strRef>
          </c:cat>
          <c:val>
            <c:numRef>
              <c:f>'3rd KPI'!$B$4:$B$9</c:f>
              <c:numCache>
                <c:formatCode>General</c:formatCode>
                <c:ptCount val="5"/>
                <c:pt idx="0">
                  <c:v>2752</c:v>
                </c:pt>
                <c:pt idx="1">
                  <c:v>248</c:v>
                </c:pt>
                <c:pt idx="2">
                  <c:v>2553</c:v>
                </c:pt>
                <c:pt idx="3">
                  <c:v>739</c:v>
                </c:pt>
                <c:pt idx="4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F-4DCE-BAAF-8314919D99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8914976"/>
        <c:axId val="1128913992"/>
      </c:barChart>
      <c:catAx>
        <c:axId val="112891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913992"/>
        <c:crosses val="autoZero"/>
        <c:auto val="1"/>
        <c:lblAlgn val="ctr"/>
        <c:lblOffset val="100"/>
        <c:noMultiLvlLbl val="0"/>
      </c:catAx>
      <c:valAx>
        <c:axId val="11289139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91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Dashboard.xlsx]4th KPI!PivotTable4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solidFill>
                  <a:schemeClr val="tx1"/>
                </a:solidFill>
                <a:effectLst/>
              </a:rPr>
              <a:t>Dialysis Stations States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'4th KPI'!$B$3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'4th KPI'!$A$4:$A$14</c:f>
              <c:strCache>
                <c:ptCount val="10"/>
                <c:pt idx="0">
                  <c:v>CA</c:v>
                </c:pt>
                <c:pt idx="1">
                  <c:v>FL</c:v>
                </c:pt>
                <c:pt idx="2">
                  <c:v>GA</c:v>
                </c:pt>
                <c:pt idx="3">
                  <c:v>IL</c:v>
                </c:pt>
                <c:pt idx="4">
                  <c:v>MI</c:v>
                </c:pt>
                <c:pt idx="5">
                  <c:v>NC</c:v>
                </c:pt>
                <c:pt idx="6">
                  <c:v>NY</c:v>
                </c:pt>
                <c:pt idx="7">
                  <c:v>OH</c:v>
                </c:pt>
                <c:pt idx="8">
                  <c:v>PA</c:v>
                </c:pt>
                <c:pt idx="9">
                  <c:v>TX</c:v>
                </c:pt>
              </c:strCache>
            </c:strRef>
          </c:cat>
          <c:val>
            <c:numRef>
              <c:f>'4th KPI'!$B$4:$B$14</c:f>
              <c:numCache>
                <c:formatCode>General</c:formatCode>
                <c:ptCount val="10"/>
                <c:pt idx="0">
                  <c:v>13736</c:v>
                </c:pt>
                <c:pt idx="1">
                  <c:v>8454</c:v>
                </c:pt>
                <c:pt idx="2">
                  <c:v>6179</c:v>
                </c:pt>
                <c:pt idx="3">
                  <c:v>4630</c:v>
                </c:pt>
                <c:pt idx="4">
                  <c:v>3587</c:v>
                </c:pt>
                <c:pt idx="5">
                  <c:v>5219</c:v>
                </c:pt>
                <c:pt idx="6">
                  <c:v>5792</c:v>
                </c:pt>
                <c:pt idx="7">
                  <c:v>5176</c:v>
                </c:pt>
                <c:pt idx="8">
                  <c:v>5165</c:v>
                </c:pt>
                <c:pt idx="9">
                  <c:v>13413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D-42FA-B05E-665C103B40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28908088"/>
        <c:axId val="1128912352"/>
      </c:areaChart>
      <c:catAx>
        <c:axId val="1128908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912352"/>
        <c:crosses val="autoZero"/>
        <c:auto val="1"/>
        <c:lblAlgn val="ctr"/>
        <c:lblOffset val="100"/>
        <c:noMultiLvlLbl val="0"/>
      </c:catAx>
      <c:valAx>
        <c:axId val="112891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908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Dashboard.xlsx]5th KPI!PivotTable5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>
                <a:solidFill>
                  <a:schemeClr val="tx1"/>
                </a:solidFill>
                <a:effectLst/>
              </a:rPr>
              <a:t># of Category Text  - As Expected</a:t>
            </a:r>
            <a:endParaRPr lang="en-US" sz="140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pPr>
            <a:endParaRPr lang="en-US" sz="14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'5th KPI'!$B$3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'5th KPI'!$A$4:$A$5</c:f>
              <c:strCache>
                <c:ptCount val="1"/>
                <c:pt idx="0">
                  <c:v>As Expected</c:v>
                </c:pt>
              </c:strCache>
            </c:strRef>
          </c:cat>
          <c:val>
            <c:numRef>
              <c:f>'5th KPI'!$B$4:$B$5</c:f>
              <c:numCache>
                <c:formatCode>General</c:formatCode>
                <c:ptCount val="1"/>
                <c:pt idx="0">
                  <c:v>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C-4592-907F-B10FDA697D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3479680"/>
        <c:axId val="1233480008"/>
      </c:barChart>
      <c:catAx>
        <c:axId val="123347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480008"/>
        <c:crosses val="autoZero"/>
        <c:auto val="1"/>
        <c:lblAlgn val="ctr"/>
        <c:lblOffset val="100"/>
        <c:noMultiLvlLbl val="0"/>
      </c:catAx>
      <c:valAx>
        <c:axId val="1233480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47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794327"/>
            <a:ext cx="8791575" cy="2004436"/>
          </a:xfrm>
        </p:spPr>
        <p:txBody>
          <a:bodyPr/>
          <a:lstStyle/>
          <a:p>
            <a:pPr algn="ctr"/>
            <a:r>
              <a:rPr lang="en-US" b="1" dirty="0" smtClean="0"/>
              <a:t>DIALYSIS HEALTHCARE ANALYTICS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8024" y="3047856"/>
            <a:ext cx="8791575" cy="16557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GROUP 1 PROJECT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7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803564"/>
            <a:ext cx="10252364" cy="55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6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424874"/>
            <a:ext cx="10363200" cy="59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3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8373"/>
            <a:ext cx="3735388" cy="536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0359"/>
            <a:ext cx="9905999" cy="486251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Survival summary has the highest patient count indicating positive outcomes  , while NPCR summary has the lowest count.</a:t>
            </a:r>
          </a:p>
          <a:p>
            <a:r>
              <a:rPr lang="en-US" sz="1800" dirty="0" smtClean="0"/>
              <a:t>Approximately 88.75% of facilities generate profit , while non-profit facilities need analysis.</a:t>
            </a:r>
          </a:p>
          <a:p>
            <a:r>
              <a:rPr lang="en-US" sz="1800" dirty="0" smtClean="0"/>
              <a:t>The highest performance score was recorded in 1969, while the lowest was in 1971.</a:t>
            </a:r>
          </a:p>
          <a:p>
            <a:r>
              <a:rPr lang="en-US" sz="1800" dirty="0" smtClean="0"/>
              <a:t>Intermountain Healthcare and Memorial Hermann have high performance scores ,while other need improvement.</a:t>
            </a:r>
          </a:p>
          <a:p>
            <a:r>
              <a:rPr lang="en-US" sz="1800" dirty="0" smtClean="0"/>
              <a:t>The number of dialysis stations increased until 2018 and then started declining ,which is concerning.</a:t>
            </a:r>
          </a:p>
          <a:p>
            <a:r>
              <a:rPr lang="en-US" sz="1800" dirty="0" smtClean="0"/>
              <a:t>The survival category has a good patient count, while hospitalization has the highest count.</a:t>
            </a:r>
          </a:p>
          <a:p>
            <a:r>
              <a:rPr lang="en-US" sz="1800" dirty="0" smtClean="0"/>
              <a:t>Implementing cost containment strategies like operational efficiency improvements and optimized supply chain management can reduce costs.</a:t>
            </a:r>
          </a:p>
          <a:p>
            <a:r>
              <a:rPr lang="en-US" sz="1800" dirty="0" smtClean="0"/>
              <a:t>Quality improvement initiatives , such as reducing readmissions and preventing medical errors , can lead to cost saving and better payment rates.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982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246579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980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958" y="415318"/>
            <a:ext cx="3190441" cy="73922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345" y="1501342"/>
            <a:ext cx="10741891" cy="4483822"/>
          </a:xfrm>
        </p:spPr>
        <p:txBody>
          <a:bodyPr/>
          <a:lstStyle/>
          <a:p>
            <a:r>
              <a:rPr lang="en-US" dirty="0" smtClean="0"/>
              <a:t>Dialysis healthcare analytics involves the analysis of key performance indicators [KPI’s] to gain insights and make data-driven decision in the field of dialysis care.</a:t>
            </a:r>
          </a:p>
          <a:p>
            <a:r>
              <a:rPr lang="en-US" dirty="0" smtClean="0"/>
              <a:t>It includes monitoring the number of patients across various summaries , comparing profit vs. non-profit statistics , assessing chain organization based on total performance scores , analyzing dialysis station statistics, examining category text for expected outcomes, and tracking the average payment reduction rate.</a:t>
            </a:r>
          </a:p>
          <a:p>
            <a:r>
              <a:rPr lang="en-US" dirty="0" smtClean="0"/>
              <a:t>By leveraging these analytics, healthcare providers can optimize care delivery , improve operational efficiency, enhance financial performance , and ultimately improve patient outcomes in the dialysis care 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42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Number of Patients across various summaries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0945"/>
            <a:ext cx="5013036" cy="4230255"/>
          </a:xfrm>
        </p:spPr>
        <p:txBody>
          <a:bodyPr/>
          <a:lstStyle/>
          <a:p>
            <a:r>
              <a:rPr lang="en-US" dirty="0" smtClean="0"/>
              <a:t>Analyzing the number of patients across various summaries is a crucial KPI in dialysis healthcare analytics.</a:t>
            </a:r>
          </a:p>
          <a:p>
            <a:r>
              <a:rPr lang="en-US" dirty="0" smtClean="0"/>
              <a:t>It involves tracking the patient population Trends, such as the total number of patients, patient demographics and specific patient summaries 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0356846"/>
              </p:ext>
            </p:extLst>
          </p:nvPr>
        </p:nvGraphicFramePr>
        <p:xfrm>
          <a:off x="831850" y="1560513"/>
          <a:ext cx="5273386" cy="423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57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4027"/>
          </a:xfrm>
        </p:spPr>
        <p:txBody>
          <a:bodyPr/>
          <a:lstStyle/>
          <a:p>
            <a:pPr marL="342900" indent="-342900"/>
            <a:r>
              <a:rPr lang="en-IN" dirty="0"/>
              <a:t>Profit Vs Non-Profit </a:t>
            </a:r>
            <a:r>
              <a:rPr lang="en-IN" dirty="0" smtClean="0"/>
              <a:t>States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091"/>
            <a:ext cx="5151582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Comparing the financial performance of profit-driven and non-profit organization an important aspect of dialysis healthcare analytics.</a:t>
            </a:r>
          </a:p>
          <a:p>
            <a:r>
              <a:rPr lang="en-US" dirty="0" smtClean="0"/>
              <a:t>It helps identify the differences in financial outcomes between profit and non-profit organizations and enables stakeholders to make informed decisions regarding resource allocation , cost management, and sustainability of care.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1075922"/>
              </p:ext>
            </p:extLst>
          </p:nvPr>
        </p:nvGraphicFramePr>
        <p:xfrm>
          <a:off x="822325" y="1801813"/>
          <a:ext cx="51974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8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8519"/>
            <a:ext cx="10501745" cy="1062500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2800" b="1" dirty="0"/>
              <a:t>Chain Organizations w.r.t. Total Performance Score as No Score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73381"/>
            <a:ext cx="4875211" cy="4451927"/>
          </a:xfrm>
        </p:spPr>
        <p:txBody>
          <a:bodyPr/>
          <a:lstStyle/>
          <a:p>
            <a:r>
              <a:rPr lang="en-US" sz="2000" dirty="0" smtClean="0"/>
              <a:t>Assessing chain organizations based on their total performance score ,particularly those with no score , is a significant KPI in dialysis healthcare analytics.</a:t>
            </a:r>
          </a:p>
          <a:p>
            <a:r>
              <a:rPr lang="en-US" sz="2000" dirty="0" smtClean="0"/>
              <a:t>The total performance score evaluates various quality measures , patient outcomes ,and adherence to best practices.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9125560"/>
              </p:ext>
            </p:extLst>
          </p:nvPr>
        </p:nvGraphicFramePr>
        <p:xfrm>
          <a:off x="914400" y="1773238"/>
          <a:ext cx="51054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52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6318"/>
          </a:xfrm>
        </p:spPr>
        <p:txBody>
          <a:bodyPr/>
          <a:lstStyle/>
          <a:p>
            <a:pPr marL="342900" indent="-342900"/>
            <a:r>
              <a:rPr lang="en-IN" dirty="0"/>
              <a:t>Dialysis Stations </a:t>
            </a:r>
            <a:r>
              <a:rPr lang="en-IN" dirty="0" smtClean="0"/>
              <a:t>States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7964"/>
            <a:ext cx="5216236" cy="4424218"/>
          </a:xfrm>
        </p:spPr>
        <p:txBody>
          <a:bodyPr/>
          <a:lstStyle/>
          <a:p>
            <a:r>
              <a:rPr lang="en-US" dirty="0" smtClean="0"/>
              <a:t>Monitoring dialysis stations statistics is an essential KPI for dialysis healthcare analytics.</a:t>
            </a:r>
          </a:p>
          <a:p>
            <a:r>
              <a:rPr lang="en-US" dirty="0" smtClean="0"/>
              <a:t>This involve tracking the number of dialysis stations , their utilization rates,</a:t>
            </a:r>
          </a:p>
          <a:p>
            <a:pPr marL="0" indent="0">
              <a:buNone/>
            </a:pPr>
            <a:r>
              <a:rPr lang="en-US" dirty="0" smtClean="0"/>
              <a:t>Availability ,and efficiency of operations.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2613514"/>
              </p:ext>
            </p:extLst>
          </p:nvPr>
        </p:nvGraphicFramePr>
        <p:xfrm>
          <a:off x="1035050" y="1717675"/>
          <a:ext cx="4984750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6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984114" cy="693046"/>
          </a:xfrm>
        </p:spPr>
        <p:txBody>
          <a:bodyPr/>
          <a:lstStyle/>
          <a:p>
            <a:pPr marL="342900" indent="-342900"/>
            <a:r>
              <a:rPr lang="en-IN" dirty="0"/>
              <a:t># of Category Text  - As Expected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0109"/>
            <a:ext cx="5225473" cy="459047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Analyzing the #of category text , such as patient classifications or other relevant criteria , is an important KPI in dialysis healthcare analytics.</a:t>
            </a:r>
          </a:p>
          <a:p>
            <a:r>
              <a:rPr lang="en-US" sz="2000" dirty="0" smtClean="0"/>
              <a:t>It involves categorizing patients based on specific criteria and examining their Outcomes.</a:t>
            </a:r>
          </a:p>
          <a:p>
            <a:r>
              <a:rPr lang="en-US" sz="2000" dirty="0" smtClean="0"/>
              <a:t>By comparing these outcomes with expectations , healthcare providers can assess the effectiveness of different treatment plans , identify patterns , and tailor care strategies to specific patient categories , ultimately improving the quality of care provided.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8849457"/>
              </p:ext>
            </p:extLst>
          </p:nvPr>
        </p:nvGraphicFramePr>
        <p:xfrm>
          <a:off x="941388" y="1449388"/>
          <a:ext cx="5078412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298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325860" cy="988609"/>
          </a:xfrm>
        </p:spPr>
        <p:txBody>
          <a:bodyPr/>
          <a:lstStyle/>
          <a:p>
            <a:pPr marL="342900" indent="-342900"/>
            <a:r>
              <a:rPr lang="en-IN" dirty="0"/>
              <a:t>Average Payment Reduction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456" y="2327565"/>
            <a:ext cx="5123872" cy="2133600"/>
          </a:xfrm>
        </p:spPr>
        <p:txBody>
          <a:bodyPr/>
          <a:lstStyle/>
          <a:p>
            <a:pPr algn="ctr"/>
            <a:r>
              <a:rPr lang="en-US" b="1" dirty="0" smtClean="0"/>
              <a:t>Average Payment Reduction Rate</a:t>
            </a:r>
          </a:p>
          <a:p>
            <a:pPr marL="0" indent="0" algn="ctr">
              <a:buNone/>
            </a:pPr>
            <a:r>
              <a:rPr lang="en-US" sz="4400" b="1" dirty="0" smtClean="0"/>
              <a:t>0.00321 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7126"/>
            <a:ext cx="5197764" cy="4488873"/>
          </a:xfrm>
        </p:spPr>
        <p:txBody>
          <a:bodyPr/>
          <a:lstStyle/>
          <a:p>
            <a:r>
              <a:rPr lang="en-US" dirty="0" smtClean="0"/>
              <a:t>Monitoring the average  payment reduction rate is critical KPI In dialysis healthcare analytics .</a:t>
            </a:r>
          </a:p>
          <a:p>
            <a:r>
              <a:rPr lang="en-US" dirty="0" smtClean="0"/>
              <a:t>It measures the rate at which payments for dialysis services are reduced , such as through reimbursement adjustments or contractual agreements.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5" y="748145"/>
            <a:ext cx="10538690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598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Tw Cen MT</vt:lpstr>
      <vt:lpstr>Circuit</vt:lpstr>
      <vt:lpstr>DIALYSIS HEALTHCARE ANALYTICS</vt:lpstr>
      <vt:lpstr>INTRODUCTION </vt:lpstr>
      <vt:lpstr>Number of Patients across various summaries </vt:lpstr>
      <vt:lpstr>Profit Vs Non-Profit States</vt:lpstr>
      <vt:lpstr>Chain Organizations w.r.t. Total Performance Score as No Score</vt:lpstr>
      <vt:lpstr>Dialysis Stations States</vt:lpstr>
      <vt:lpstr># of Category Text  - As Expected</vt:lpstr>
      <vt:lpstr>Average Payment Reduction Rate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HEALTHCARE ANALYTICS</dc:title>
  <dc:creator>HP 840 G3</dc:creator>
  <cp:lastModifiedBy>HP 840 G3</cp:lastModifiedBy>
  <cp:revision>12</cp:revision>
  <dcterms:created xsi:type="dcterms:W3CDTF">2024-04-17T16:00:40Z</dcterms:created>
  <dcterms:modified xsi:type="dcterms:W3CDTF">2024-04-18T05:27:02Z</dcterms:modified>
</cp:coreProperties>
</file>