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Sheet1!$A$1</c:f>
              <c:strCache>
                <c:ptCount val="1"/>
                <c:pt idx="0">
                  <c:v>EmployeeID</c:v>
                </c:pt>
              </c:strCache>
            </c:strRef>
          </c:tx>
          <c:invertIfNegative val="0"/>
          <c: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extLst>
            <c:ext xmlns:c16="http://schemas.microsoft.com/office/drawing/2014/chart" uri="{C3380CC4-5D6E-409C-BE32-E72D297353CC}">
              <c16:uniqueId val="{00000000-ACC9-4441-A727-98C7F6AA018B}"/>
            </c:ext>
          </c:extLst>
        </c:ser>
        <c:ser>
          <c:idx val="1"/>
          <c:order val="1"/>
          <c:tx>
            <c:strRef>
              <c:f>Sheet1!$B$1</c:f>
              <c:strCache>
                <c:ptCount val="1"/>
                <c:pt idx="0">
                  <c:v>EnvironmentSatisfaction</c:v>
                </c:pt>
              </c:strCache>
            </c:strRef>
          </c:tx>
          <c:invertIfNegative val="0"/>
          <c:val>
            <c:numRef>
              <c:f>Sheet1!$B$2:$B$11</c:f>
              <c:numCache>
                <c:formatCode>General</c:formatCode>
                <c:ptCount val="10"/>
                <c:pt idx="0">
                  <c:v>3</c:v>
                </c:pt>
                <c:pt idx="1">
                  <c:v>3</c:v>
                </c:pt>
                <c:pt idx="2">
                  <c:v>2</c:v>
                </c:pt>
                <c:pt idx="3">
                  <c:v>4</c:v>
                </c:pt>
                <c:pt idx="4">
                  <c:v>4</c:v>
                </c:pt>
                <c:pt idx="5">
                  <c:v>3</c:v>
                </c:pt>
                <c:pt idx="6">
                  <c:v>1</c:v>
                </c:pt>
                <c:pt idx="7">
                  <c:v>1</c:v>
                </c:pt>
                <c:pt idx="8">
                  <c:v>2</c:v>
                </c:pt>
                <c:pt idx="9">
                  <c:v>2</c:v>
                </c:pt>
              </c:numCache>
            </c:numRef>
          </c:val>
          <c:extLst>
            <c:ext xmlns:c16="http://schemas.microsoft.com/office/drawing/2014/chart" uri="{C3380CC4-5D6E-409C-BE32-E72D297353CC}">
              <c16:uniqueId val="{00000001-ACC9-4441-A727-98C7F6AA018B}"/>
            </c:ext>
          </c:extLst>
        </c:ser>
        <c:ser>
          <c:idx val="2"/>
          <c:order val="2"/>
          <c:tx>
            <c:strRef>
              <c:f>Sheet1!$C$1</c:f>
              <c:strCache>
                <c:ptCount val="1"/>
                <c:pt idx="0">
                  <c:v>JobSatisfaction</c:v>
                </c:pt>
              </c:strCache>
            </c:strRef>
          </c:tx>
          <c:invertIfNegative val="0"/>
          <c:val>
            <c:numRef>
              <c:f>Sheet1!$C$2:$C$11</c:f>
              <c:numCache>
                <c:formatCode>General</c:formatCode>
                <c:ptCount val="10"/>
                <c:pt idx="0">
                  <c:v>4</c:v>
                </c:pt>
                <c:pt idx="1">
                  <c:v>2</c:v>
                </c:pt>
                <c:pt idx="2">
                  <c:v>2</c:v>
                </c:pt>
                <c:pt idx="3">
                  <c:v>4</c:v>
                </c:pt>
                <c:pt idx="4">
                  <c:v>1</c:v>
                </c:pt>
                <c:pt idx="5">
                  <c:v>2</c:v>
                </c:pt>
                <c:pt idx="6">
                  <c:v>3</c:v>
                </c:pt>
                <c:pt idx="7">
                  <c:v>2</c:v>
                </c:pt>
                <c:pt idx="8">
                  <c:v>4</c:v>
                </c:pt>
                <c:pt idx="9">
                  <c:v>1</c:v>
                </c:pt>
              </c:numCache>
            </c:numRef>
          </c:val>
          <c:extLst>
            <c:ext xmlns:c16="http://schemas.microsoft.com/office/drawing/2014/chart" uri="{C3380CC4-5D6E-409C-BE32-E72D297353CC}">
              <c16:uniqueId val="{00000002-ACC9-4441-A727-98C7F6AA018B}"/>
            </c:ext>
          </c:extLst>
        </c:ser>
        <c:ser>
          <c:idx val="3"/>
          <c:order val="3"/>
          <c:tx>
            <c:strRef>
              <c:f>Sheet1!$D$1</c:f>
              <c:strCache>
                <c:ptCount val="1"/>
                <c:pt idx="0">
                  <c:v>WorkLifeBalance</c:v>
                </c:pt>
              </c:strCache>
            </c:strRef>
          </c:tx>
          <c:invertIfNegative val="0"/>
          <c:val>
            <c:numRef>
              <c:f>Sheet1!$D$2:$D$11</c:f>
              <c:numCache>
                <c:formatCode>General</c:formatCode>
                <c:ptCount val="10"/>
                <c:pt idx="0">
                  <c:v>2</c:v>
                </c:pt>
                <c:pt idx="1">
                  <c:v>4</c:v>
                </c:pt>
                <c:pt idx="2">
                  <c:v>1</c:v>
                </c:pt>
                <c:pt idx="3">
                  <c:v>3</c:v>
                </c:pt>
                <c:pt idx="4">
                  <c:v>3</c:v>
                </c:pt>
                <c:pt idx="5">
                  <c:v>2</c:v>
                </c:pt>
                <c:pt idx="6">
                  <c:v>1</c:v>
                </c:pt>
                <c:pt idx="7">
                  <c:v>3</c:v>
                </c:pt>
                <c:pt idx="8">
                  <c:v>3</c:v>
                </c:pt>
                <c:pt idx="9">
                  <c:v>3</c:v>
                </c:pt>
              </c:numCache>
            </c:numRef>
          </c:val>
          <c:extLst>
            <c:ext xmlns:c16="http://schemas.microsoft.com/office/drawing/2014/chart" uri="{C3380CC4-5D6E-409C-BE32-E72D297353CC}">
              <c16:uniqueId val="{00000003-ACC9-4441-A727-98C7F6AA018B}"/>
            </c:ext>
          </c:extLst>
        </c:ser>
        <c:dLbls>
          <c:showLegendKey val="0"/>
          <c:showVal val="0"/>
          <c:showCatName val="0"/>
          <c:showSerName val="0"/>
          <c:showPercent val="0"/>
          <c:showBubbleSize val="0"/>
        </c:dLbls>
        <c:gapWidth val="150"/>
        <c:shape val="box"/>
        <c:axId val="114723072"/>
        <c:axId val="118562816"/>
        <c:axId val="123639552"/>
      </c:bar3DChart>
      <c:catAx>
        <c:axId val="114723072"/>
        <c:scaling>
          <c:orientation val="minMax"/>
        </c:scaling>
        <c:delete val="0"/>
        <c:axPos val="b"/>
        <c:majorTickMark val="out"/>
        <c:minorTickMark val="none"/>
        <c:tickLblPos val="nextTo"/>
        <c:crossAx val="118562816"/>
        <c:crosses val="autoZero"/>
        <c:auto val="1"/>
        <c:lblAlgn val="ctr"/>
        <c:lblOffset val="100"/>
        <c:noMultiLvlLbl val="0"/>
      </c:catAx>
      <c:valAx>
        <c:axId val="118562816"/>
        <c:scaling>
          <c:orientation val="minMax"/>
        </c:scaling>
        <c:delete val="0"/>
        <c:axPos val="l"/>
        <c:majorGridlines/>
        <c:numFmt formatCode="General" sourceLinked="1"/>
        <c:majorTickMark val="out"/>
        <c:minorTickMark val="none"/>
        <c:tickLblPos val="nextTo"/>
        <c:crossAx val="114723072"/>
        <c:crosses val="autoZero"/>
        <c:crossBetween val="between"/>
      </c:valAx>
      <c:serAx>
        <c:axId val="123639552"/>
        <c:scaling>
          <c:orientation val="minMax"/>
        </c:scaling>
        <c:delete val="0"/>
        <c:axPos val="b"/>
        <c:majorTickMark val="out"/>
        <c:minorTickMark val="none"/>
        <c:tickLblPos val="nextTo"/>
        <c:crossAx val="118562816"/>
        <c:crosses val="autoZero"/>
      </c:ser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1938992"/>
          </a:xfrm>
          <a:prstGeom prst="rect">
            <a:avLst/>
          </a:prstGeom>
          <a:noFill/>
        </p:spPr>
        <p:txBody>
          <a:bodyPr wrap="square" rtlCol="0">
            <a:spAutoFit/>
          </a:bodyPr>
          <a:lstStyle/>
          <a:p>
            <a:r>
              <a:rPr lang="en-US" sz="2400" dirty="0"/>
              <a:t>STUDENT </a:t>
            </a:r>
            <a:r>
              <a:rPr lang="en-US" sz="2400" dirty="0" err="1"/>
              <a:t>NAME:S.Mohammed</a:t>
            </a:r>
            <a:r>
              <a:rPr lang="en-US" sz="2400" dirty="0"/>
              <a:t> </a:t>
            </a:r>
            <a:r>
              <a:rPr lang="en-US" sz="2400" dirty="0" err="1"/>
              <a:t>Faizal</a:t>
            </a:r>
            <a:r>
              <a:rPr lang="en-US" sz="2400" dirty="0"/>
              <a:t> </a:t>
            </a:r>
          </a:p>
          <a:p>
            <a:r>
              <a:rPr lang="en-US" sz="2400" dirty="0"/>
              <a:t>REGISTER NO:12232 ( asunm1323132200023)</a:t>
            </a:r>
          </a:p>
          <a:p>
            <a:r>
              <a:rPr lang="en-US" sz="2400" dirty="0"/>
              <a:t>DEPARTMENT:B.COM (cooperation)</a:t>
            </a:r>
          </a:p>
          <a:p>
            <a:r>
              <a:rPr lang="en-US" sz="2400" dirty="0"/>
              <a:t>COLLEGE: The </a:t>
            </a:r>
            <a:r>
              <a:rPr lang="en-US" sz="2400" dirty="0" err="1"/>
              <a:t>Quaide</a:t>
            </a:r>
            <a:r>
              <a:rPr lang="en-US" sz="2400" dirty="0"/>
              <a:t> </a:t>
            </a:r>
            <a:r>
              <a:rPr lang="en-US" sz="2400" dirty="0" err="1"/>
              <a:t>Milleth</a:t>
            </a:r>
            <a:r>
              <a:rPr lang="en-US" sz="2400" dirty="0"/>
              <a:t>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a:xfrm>
            <a:off x="755332" y="385444"/>
            <a:ext cx="10681335" cy="1477328"/>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19" name="Text Placeholder 18"/>
          <p:cNvSpPr>
            <a:spLocks noGrp="1"/>
          </p:cNvSpPr>
          <p:nvPr>
            <p:ph type="body" idx="1"/>
          </p:nvPr>
        </p:nvSpPr>
        <p:spPr>
          <a:xfrm>
            <a:off x="609600" y="1577340"/>
            <a:ext cx="10972800" cy="4062651"/>
          </a:xfrm>
        </p:spPr>
        <p:txBody>
          <a:bodyPr/>
          <a:lstStyle/>
          <a:p>
            <a:r>
              <a:rPr lang="en-US" sz="2400" dirty="0">
                <a:latin typeface="Cambria Math" pitchFamily="18" charset="0"/>
                <a:ea typeface="Cambria Math" pitchFamily="18" charset="0"/>
              </a:rPr>
              <a:t>1.Data collection :</a:t>
            </a:r>
          </a:p>
          <a:p>
            <a:pPr marL="342900" indent="-342900">
              <a:buFont typeface="Arial" pitchFamily="34" charset="0"/>
              <a:buChar char="•"/>
            </a:pPr>
            <a:r>
              <a:rPr lang="en-US" sz="2400" dirty="0">
                <a:latin typeface="Cambria Math" pitchFamily="18" charset="0"/>
                <a:ea typeface="Cambria Math" pitchFamily="18" charset="0"/>
              </a:rPr>
              <a:t>it is downloaded from </a:t>
            </a:r>
            <a:r>
              <a:rPr lang="en-US" sz="2400" dirty="0" err="1">
                <a:latin typeface="Cambria Math" pitchFamily="18" charset="0"/>
                <a:ea typeface="Cambria Math" pitchFamily="18" charset="0"/>
              </a:rPr>
              <a:t>kaggle</a:t>
            </a:r>
            <a:endParaRPr lang="en-US" sz="2400" dirty="0">
              <a:latin typeface="Cambria Math" pitchFamily="18" charset="0"/>
              <a:ea typeface="Cambria Math" pitchFamily="18" charset="0"/>
            </a:endParaRPr>
          </a:p>
          <a:p>
            <a:pPr marL="342900" indent="-342900">
              <a:buFont typeface="Arial" pitchFamily="34" charset="0"/>
              <a:buChar char="•"/>
            </a:pPr>
            <a:r>
              <a:rPr lang="en-US" sz="2400" dirty="0">
                <a:latin typeface="Cambria Math" pitchFamily="18" charset="0"/>
                <a:ea typeface="Cambria Math" pitchFamily="18" charset="0"/>
              </a:rPr>
              <a:t>it is also downloaded from </a:t>
            </a:r>
            <a:r>
              <a:rPr lang="en-US" sz="2400" dirty="0" err="1">
                <a:latin typeface="Cambria Math" pitchFamily="18" charset="0"/>
                <a:ea typeface="Cambria Math" pitchFamily="18" charset="0"/>
              </a:rPr>
              <a:t>edunet</a:t>
            </a:r>
            <a:r>
              <a:rPr lang="en-US" sz="2400" dirty="0">
                <a:latin typeface="Cambria Math" pitchFamily="18" charset="0"/>
                <a:ea typeface="Cambria Math" pitchFamily="18" charset="0"/>
              </a:rPr>
              <a:t> dashboard and compared with each other.</a:t>
            </a:r>
          </a:p>
          <a:p>
            <a:pPr marL="342900" indent="-342900">
              <a:buFont typeface="Arial" pitchFamily="34" charset="0"/>
              <a:buChar char="•"/>
            </a:pPr>
            <a:r>
              <a:rPr lang="en-US" sz="2400" dirty="0">
                <a:latin typeface="Cambria Math" pitchFamily="18" charset="0"/>
                <a:ea typeface="Cambria Math" pitchFamily="18" charset="0"/>
              </a:rPr>
              <a:t>After comparison the data sets from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is used.</a:t>
            </a:r>
          </a:p>
          <a:p>
            <a:r>
              <a:rPr lang="en-US" sz="2400" dirty="0">
                <a:latin typeface="Cambria Math" pitchFamily="18" charset="0"/>
                <a:ea typeface="Cambria Math" pitchFamily="18" charset="0"/>
              </a:rPr>
              <a:t>2.Data cleaning :</a:t>
            </a:r>
          </a:p>
          <a:p>
            <a:pPr>
              <a:buFont typeface="Arial" pitchFamily="34" charset="0"/>
              <a:buChar char="•"/>
            </a:pPr>
            <a:r>
              <a:rPr lang="en-US" sz="2400" dirty="0">
                <a:latin typeface="Cambria Math" pitchFamily="18" charset="0"/>
                <a:ea typeface="Cambria Math" pitchFamily="18" charset="0"/>
              </a:rPr>
              <a:t>After downloading the data sets, the necessary data are filtered out. </a:t>
            </a:r>
          </a:p>
          <a:p>
            <a:r>
              <a:rPr lang="en-US" sz="2400" dirty="0">
                <a:latin typeface="Cambria Math" pitchFamily="18" charset="0"/>
                <a:ea typeface="Cambria Math" pitchFamily="18" charset="0"/>
              </a:rPr>
              <a:t>3.Summary :</a:t>
            </a:r>
          </a:p>
          <a:p>
            <a:pPr>
              <a:buFont typeface="Arial" pitchFamily="34" charset="0"/>
              <a:buChar char="•"/>
            </a:pPr>
            <a:r>
              <a:rPr lang="en-US" sz="2400" dirty="0">
                <a:latin typeface="Cambria Math" pitchFamily="18" charset="0"/>
                <a:ea typeface="Cambria Math" pitchFamily="18" charset="0"/>
              </a:rPr>
              <a:t>After filtering out the data the pivot table is used for the summarization of the analysis.</a:t>
            </a:r>
          </a:p>
          <a:p>
            <a:r>
              <a:rPr lang="en-US" sz="2400" dirty="0">
                <a:latin typeface="Cambria Math" pitchFamily="18" charset="0"/>
                <a:ea typeface="Cambria Math" pitchFamily="18" charset="0"/>
              </a:rPr>
              <a:t> 4.Visualization:</a:t>
            </a:r>
          </a:p>
          <a:p>
            <a:r>
              <a:rPr lang="en-US" sz="2400" dirty="0">
                <a:latin typeface="Cambria Math" pitchFamily="18" charset="0"/>
                <a:ea typeface="Cambria Math" pitchFamily="18" charset="0"/>
              </a:rPr>
              <a:t> After entering pivot table, graph is used for the Visualization of the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8" name="Chart 17"/>
          <p:cNvGraphicFramePr/>
          <p:nvPr/>
        </p:nvGraphicFramePr>
        <p:xfrm>
          <a:off x="2286000" y="2057400"/>
          <a:ext cx="6400800" cy="380346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77340"/>
            <a:ext cx="7848600" cy="738664"/>
          </a:xfrm>
        </p:spPr>
        <p:txBody>
          <a:bodyPr/>
          <a:lstStyle/>
          <a:p>
            <a:r>
              <a:rPr lang="en-IN" sz="2400" dirty="0">
                <a:latin typeface="Cambria Math" pitchFamily="18" charset="0"/>
                <a:ea typeface="Cambria Math" pitchFamily="18" charset="0"/>
              </a:rPr>
              <a:t>The given data is the analysis of satisfaction level of the employee for better working and running of the company.</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Satisfaction Analysis Using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9144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62000" y="2057400"/>
            <a:ext cx="7620000" cy="1477328"/>
          </a:xfrm>
        </p:spPr>
        <p:txBody>
          <a:bodyPr/>
          <a:lstStyle/>
          <a:p>
            <a:pPr marL="457200" indent="-457200" algn="just">
              <a:buFont typeface="+mj-lt"/>
              <a:buAutoNum type="arabicPeriod"/>
            </a:pPr>
            <a:r>
              <a:rPr lang="en-IN" sz="2400" dirty="0">
                <a:latin typeface="Cambria Math" pitchFamily="18" charset="0"/>
                <a:ea typeface="Cambria Math" pitchFamily="18" charset="0"/>
              </a:rPr>
              <a:t>Improve employee satisfaction scores within the next .</a:t>
            </a:r>
          </a:p>
          <a:p>
            <a:pPr marL="457200" indent="-457200" algn="just">
              <a:buFont typeface="+mj-lt"/>
              <a:buAutoNum type="arabicPeriod"/>
            </a:pPr>
            <a:r>
              <a:rPr lang="en-IN" sz="2400" dirty="0">
                <a:latin typeface="Cambria Math" pitchFamily="18" charset="0"/>
                <a:ea typeface="Cambria Math" pitchFamily="18" charset="0"/>
              </a:rPr>
              <a:t>Increase employee engagement and productivity.</a:t>
            </a:r>
          </a:p>
          <a:p>
            <a:pPr marL="457200" indent="-457200" algn="just">
              <a:buFont typeface="+mj-lt"/>
              <a:buAutoNum type="arabicPeriod"/>
            </a:pPr>
            <a:r>
              <a:rPr lang="en-IN" sz="2400" dirty="0">
                <a:latin typeface="Cambria Math" pitchFamily="18" charset="0"/>
                <a:ea typeface="Cambria Math" pitchFamily="18" charset="0"/>
              </a:rPr>
              <a:t>Enhance our organization’s reputation as a great place to work.</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838200"/>
            <a:ext cx="8769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838200" y="2133600"/>
            <a:ext cx="8382000" cy="1846659"/>
          </a:xfrm>
        </p:spPr>
        <p:txBody>
          <a:bodyPr/>
          <a:lstStyle/>
          <a:p>
            <a:pPr algn="just"/>
            <a:r>
              <a:rPr lang="en-IN" sz="2400" dirty="0">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p:cNvSpPr>
            <a:spLocks noGrp="1"/>
          </p:cNvSpPr>
          <p:nvPr>
            <p:ph type="body" idx="1"/>
          </p:nvPr>
        </p:nvSpPr>
        <p:spPr>
          <a:xfrm>
            <a:off x="609600" y="1577340"/>
            <a:ext cx="10972800" cy="1477328"/>
          </a:xfrm>
        </p:spPr>
        <p:txBody>
          <a:bodyPr/>
          <a:lstStyle/>
          <a:p>
            <a:pPr marL="342900" indent="-342900">
              <a:buFont typeface="+mj-lt"/>
              <a:buAutoNum type="arabicPeriod"/>
            </a:pPr>
            <a:r>
              <a:rPr lang="en-IN" sz="2400" dirty="0">
                <a:latin typeface="Cambria Math" pitchFamily="18" charset="0"/>
                <a:ea typeface="Cambria Math" pitchFamily="18" charset="0"/>
              </a:rPr>
              <a:t>Owner </a:t>
            </a:r>
          </a:p>
          <a:p>
            <a:pPr marL="342900" indent="-342900">
              <a:buFont typeface="+mj-lt"/>
              <a:buAutoNum type="arabicPeriod"/>
            </a:pPr>
            <a:r>
              <a:rPr lang="en-IN" sz="2400" dirty="0">
                <a:latin typeface="Cambria Math" pitchFamily="18" charset="0"/>
                <a:ea typeface="Cambria Math" pitchFamily="18" charset="0"/>
              </a:rPr>
              <a:t>Shareholders</a:t>
            </a:r>
          </a:p>
          <a:p>
            <a:pPr marL="342900" indent="-342900">
              <a:buFont typeface="+mj-lt"/>
              <a:buAutoNum type="arabicPeriod"/>
            </a:pPr>
            <a:r>
              <a:rPr lang="en-IN" sz="2400" dirty="0">
                <a:latin typeface="Cambria Math" pitchFamily="18" charset="0"/>
                <a:ea typeface="Cambria Math" pitchFamily="18" charset="0"/>
              </a:rPr>
              <a:t>Employees                                                </a:t>
            </a:r>
          </a:p>
          <a:p>
            <a:pPr marL="342900" indent="-342900">
              <a:buFont typeface="+mj-lt"/>
              <a:buAutoNum type="arabicPeriod"/>
            </a:pPr>
            <a:r>
              <a:rPr lang="en-IN" sz="2400" dirty="0">
                <a:latin typeface="Cambria Math" pitchFamily="18" charset="0"/>
                <a:ea typeface="Cambria Math" pitchFamily="18" charset="0"/>
              </a:rPr>
              <a:t>Customers </a:t>
            </a:r>
            <a:endParaRPr lang="en-US" sz="2400" dirty="0">
              <a:latin typeface="Cambria Math" pitchFamily="18" charset="0"/>
              <a:ea typeface="Cambria Math"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43200" y="2286000"/>
            <a:ext cx="6705600" cy="2215991"/>
          </a:xfrm>
        </p:spPr>
        <p:txBody>
          <a:bodyPr/>
          <a:lstStyle/>
          <a:p>
            <a:r>
              <a:rPr lang="en-US" sz="2400" dirty="0">
                <a:latin typeface="Cambria Math" pitchFamily="18" charset="0"/>
                <a:ea typeface="Cambria Math" pitchFamily="18" charset="0"/>
              </a:rPr>
              <a:t>Our solution: </a:t>
            </a:r>
          </a:p>
          <a:p>
            <a:pPr>
              <a:buFont typeface="Arial" pitchFamily="34" charset="0"/>
              <a:buChar char="•"/>
            </a:pPr>
            <a:r>
              <a:rPr lang="en-US" sz="2400" dirty="0">
                <a:latin typeface="Cambria Math" pitchFamily="18" charset="0"/>
                <a:ea typeface="Cambria Math" pitchFamily="18" charset="0"/>
              </a:rPr>
              <a:t>Filtering : filtering out the data which is needed.</a:t>
            </a:r>
          </a:p>
          <a:p>
            <a:pPr>
              <a:buFont typeface="Arial" pitchFamily="34" charset="0"/>
              <a:buChar char="•"/>
            </a:pPr>
            <a:r>
              <a:rPr lang="en-US" sz="2400" dirty="0">
                <a:latin typeface="Cambria Math" pitchFamily="18" charset="0"/>
                <a:ea typeface="Cambria Math" pitchFamily="18" charset="0"/>
              </a:rPr>
              <a:t>Pivot table : pivot table is used to understand the summary of the analysis.</a:t>
            </a:r>
          </a:p>
          <a:p>
            <a:pPr>
              <a:buFont typeface="Arial" pitchFamily="34" charset="0"/>
              <a:buChar char="•"/>
            </a:pPr>
            <a:r>
              <a:rPr lang="en-US" sz="2400" dirty="0">
                <a:latin typeface="Cambria Math" pitchFamily="18" charset="0"/>
                <a:ea typeface="Cambria Math" pitchFamily="18" charset="0"/>
              </a:rPr>
              <a:t> Graph : graph is used for the visualization of the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585323"/>
          </a:xfrm>
        </p:spPr>
        <p:txBody>
          <a:bodyPr/>
          <a:lstStyle/>
          <a:p>
            <a:pPr>
              <a:buFont typeface="Wingdings" pitchFamily="2" charset="2"/>
              <a:buChar char="v"/>
            </a:pPr>
            <a:r>
              <a:rPr lang="en-US" sz="2400" dirty="0">
                <a:latin typeface="Cambria Math" pitchFamily="18" charset="0"/>
                <a:ea typeface="Cambria Math" pitchFamily="18" charset="0"/>
              </a:rPr>
              <a:t>Employees Dataset is downloaded from the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website. </a:t>
            </a:r>
          </a:p>
          <a:p>
            <a:pPr>
              <a:buFont typeface="Wingdings" pitchFamily="2" charset="2"/>
              <a:buChar char="v"/>
            </a:pPr>
            <a:r>
              <a:rPr lang="en-US" sz="2400" dirty="0">
                <a:latin typeface="Cambria Math" pitchFamily="18" charset="0"/>
                <a:ea typeface="Cambria Math" pitchFamily="18" charset="0"/>
              </a:rPr>
              <a:t>There were 10 features.</a:t>
            </a:r>
          </a:p>
          <a:p>
            <a:pPr>
              <a:buFont typeface="Wingdings" pitchFamily="2" charset="2"/>
              <a:buChar char="v"/>
            </a:pPr>
            <a:r>
              <a:rPr lang="en-US" sz="2400" dirty="0">
                <a:latin typeface="Cambria Math" pitchFamily="18" charset="0"/>
                <a:ea typeface="Cambria Math" pitchFamily="18" charset="0"/>
              </a:rPr>
              <a:t> Only 4 features were taken for the analysis.</a:t>
            </a:r>
          </a:p>
          <a:p>
            <a:pPr>
              <a:buFont typeface="Wingdings" pitchFamily="2" charset="2"/>
              <a:buChar char="v"/>
            </a:pPr>
            <a:r>
              <a:rPr lang="en-US" sz="2400" dirty="0">
                <a:latin typeface="Cambria Math" pitchFamily="18" charset="0"/>
                <a:ea typeface="Cambria Math" pitchFamily="18" charset="0"/>
              </a:rPr>
              <a:t> Employee number in numerical order.</a:t>
            </a:r>
          </a:p>
          <a:p>
            <a:pPr>
              <a:buFont typeface="Wingdings" pitchFamily="2" charset="2"/>
              <a:buChar char="v"/>
            </a:pPr>
            <a:r>
              <a:rPr lang="en-US" sz="2400" dirty="0">
                <a:latin typeface="Cambria Math" pitchFamily="18" charset="0"/>
                <a:ea typeface="Cambria Math" pitchFamily="18" charset="0"/>
              </a:rPr>
              <a:t> Environment Satisfaction  level.</a:t>
            </a:r>
          </a:p>
          <a:p>
            <a:pPr>
              <a:buFont typeface="Wingdings" pitchFamily="2" charset="2"/>
              <a:buChar char="v"/>
            </a:pPr>
            <a:r>
              <a:rPr lang="en-US" sz="2400" dirty="0">
                <a:latin typeface="Cambria Math" pitchFamily="18" charset="0"/>
                <a:ea typeface="Cambria Math" pitchFamily="18" charset="0"/>
              </a:rPr>
              <a:t>Job Satisfaction level.</a:t>
            </a:r>
          </a:p>
          <a:p>
            <a:pPr>
              <a:buFont typeface="Wingdings" pitchFamily="2" charset="2"/>
              <a:buChar char="v"/>
            </a:pPr>
            <a:r>
              <a:rPr lang="en-US" sz="2400" dirty="0">
                <a:latin typeface="Cambria Math" pitchFamily="18" charset="0"/>
                <a:ea typeface="Cambria Math" pitchFamily="18" charset="0"/>
              </a:rPr>
              <a:t>Worker life Balance.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62000" y="685800"/>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1295400" y="1524000"/>
            <a:ext cx="7848600" cy="1477328"/>
          </a:xfrm>
        </p:spPr>
        <p:txBody>
          <a:bodyPr/>
          <a:lstStyle/>
          <a:p>
            <a:pPr algn="just"/>
            <a:r>
              <a:rPr lang="en-IN" sz="2400" dirty="0">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lang="en-US" sz="2400" dirty="0">
              <a:latin typeface="Cambria Math" pitchFamily="18" charset="0"/>
              <a:ea typeface="Cambria Math"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392</Words>
  <Application>Microsoft Office PowerPoint</Application>
  <PresentationFormat>Widescreen</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killerrizwan4@gmail.com</cp:lastModifiedBy>
  <cp:revision>31</cp:revision>
  <dcterms:created xsi:type="dcterms:W3CDTF">2024-03-29T15:07:22Z</dcterms:created>
  <dcterms:modified xsi:type="dcterms:W3CDTF">2024-09-03T08:41:40Z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