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2" r:id="rId4"/>
    <p:sldId id="257" r:id="rId5"/>
    <p:sldId id="263" r:id="rId6"/>
    <p:sldId id="264" r:id="rId7"/>
    <p:sldId id="265" r:id="rId8"/>
    <p:sldId id="266" r:id="rId9"/>
    <p:sldId id="267" r:id="rId10"/>
    <p:sldId id="258" r:id="rId11"/>
    <p:sldId id="259" r:id="rId12"/>
    <p:sldId id="272" r:id="rId13"/>
    <p:sldId id="271" r:id="rId14"/>
    <p:sldId id="277" r:id="rId15"/>
    <p:sldId id="280" r:id="rId16"/>
    <p:sldId id="279" r:id="rId17"/>
    <p:sldId id="268" r:id="rId18"/>
    <p:sldId id="261" r:id="rId19"/>
    <p:sldId id="270" r:id="rId20"/>
    <p:sldId id="273" r:id="rId21"/>
    <p:sldId id="274" r:id="rId22"/>
    <p:sldId id="275" r:id="rId23"/>
    <p:sldId id="276" r:id="rId24"/>
    <p:sldId id="281" r:id="rId25"/>
    <p:sldId id="282" r:id="rId26"/>
    <p:sldId id="28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3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A9B9B65-0C00-41D0-9239-825ECB340411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2012D19-7FAC-42F3-BD48-5437960DD8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9B9B65-0C00-41D0-9239-825ECB340411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012D19-7FAC-42F3-BD48-5437960DD8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9B9B65-0C00-41D0-9239-825ECB340411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012D19-7FAC-42F3-BD48-5437960DD8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9B9B65-0C00-41D0-9239-825ECB340411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012D19-7FAC-42F3-BD48-5437960DD8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9B9B65-0C00-41D0-9239-825ECB340411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012D19-7FAC-42F3-BD48-5437960DD8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9B9B65-0C00-41D0-9239-825ECB340411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012D19-7FAC-42F3-BD48-5437960DD8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9B9B65-0C00-41D0-9239-825ECB340411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012D19-7FAC-42F3-BD48-5437960DD8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9B9B65-0C00-41D0-9239-825ECB340411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012D19-7FAC-42F3-BD48-5437960DD8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9B9B65-0C00-41D0-9239-825ECB340411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012D19-7FAC-42F3-BD48-5437960DD8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A9B9B65-0C00-41D0-9239-825ECB340411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012D19-7FAC-42F3-BD48-5437960DD8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A9B9B65-0C00-41D0-9239-825ECB340411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2012D19-7FAC-42F3-BD48-5437960DD8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A9B9B65-0C00-41D0-9239-825ECB340411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2012D19-7FAC-42F3-BD48-5437960DD8C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 Sekilas tentang </a:t>
            </a:r>
            <a:br>
              <a:rPr lang="en-US" smtClean="0"/>
            </a:br>
            <a:r>
              <a:rPr lang="en-US" smtClean="0"/>
              <a:t>Ibadah Haji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Hatta Syamsuddin</a:t>
            </a:r>
            <a:endParaRPr lang="en-US"/>
          </a:p>
        </p:txBody>
      </p:sp>
      <p:pic>
        <p:nvPicPr>
          <p:cNvPr id="4" name="Picture 3" descr="haj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2144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7158" y="5643578"/>
            <a:ext cx="4786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KAJIAN IKADI SRAGEN</a:t>
            </a:r>
          </a:p>
          <a:p>
            <a:r>
              <a:rPr lang="en-US" smtClean="0"/>
              <a:t>AHAD, 14 NOVEMBER 2010 </a:t>
            </a:r>
            <a:endParaRPr lang="en-US"/>
          </a:p>
        </p:txBody>
      </p:sp>
      <p:pic>
        <p:nvPicPr>
          <p:cNvPr id="6" name="Picture 5" descr="berdoa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6" y="1428736"/>
            <a:ext cx="3571900" cy="35719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Miqot </a:t>
            </a:r>
            <a:r>
              <a:rPr lang="en-US" smtClean="0"/>
              <a:t>Haji Makany</a:t>
            </a:r>
            <a:endParaRPr lang="en-US"/>
          </a:p>
        </p:txBody>
      </p:sp>
      <p:pic>
        <p:nvPicPr>
          <p:cNvPr id="4" name="Content Placeholder 3" descr="miqot.jpg"/>
          <p:cNvPicPr>
            <a:picLocks noGrp="1" noChangeAspect="1"/>
          </p:cNvPicPr>
          <p:nvPr>
            <p:ph sz="quarter" idx="2"/>
          </p:nvPr>
        </p:nvPicPr>
        <p:blipFill>
          <a:blip r:embed="rId2">
            <a:lum contrast="20000"/>
          </a:blip>
          <a:stretch>
            <a:fillRect/>
          </a:stretch>
        </p:blipFill>
        <p:spPr>
          <a:xfrm>
            <a:off x="667140" y="1862930"/>
            <a:ext cx="3157942" cy="3637771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57620" y="1444294"/>
            <a:ext cx="4829181" cy="4842226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Dzulhulaifah ( Bir Ali) bagi orang yang menuju Makkah dari Madinah (450 Km dari Makkah). </a:t>
            </a:r>
          </a:p>
          <a:p>
            <a:r>
              <a:rPr lang="en-US" smtClean="0"/>
              <a:t>Juhfah bagi penduduk Syam (87 Km).</a:t>
            </a:r>
          </a:p>
          <a:p>
            <a:r>
              <a:rPr lang="en-US" smtClean="0"/>
              <a:t>Rabigh bagi penduduk Mesir, Syria dan orang yang melaluinya.</a:t>
            </a:r>
          </a:p>
          <a:p>
            <a:r>
              <a:rPr lang="en-US" smtClean="0"/>
              <a:t>Qornul Manajil bagi penduduk Najd ( 94 Km dari Makkah). </a:t>
            </a:r>
          </a:p>
          <a:p>
            <a:r>
              <a:rPr lang="en-US" smtClean="0"/>
              <a:t>Yalamlam bagi penduduk Yaman dan orang-orang yang melaluinya (54 Km dari Makkah).</a:t>
            </a:r>
          </a:p>
          <a:p>
            <a:r>
              <a:rPr lang="en-US" smtClean="0"/>
              <a:t>Dzatu Irqin bagi penduduk Irak (94 Km dari Makkah)</a:t>
            </a:r>
          </a:p>
          <a:p>
            <a:endParaRPr lang="en-US" smtClean="0"/>
          </a:p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19506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Keputusan Fatwa MUI Tahun 1980 dikukuhkan lagi Tahun 1981 </a:t>
            </a:r>
          </a:p>
          <a:p>
            <a:r>
              <a:rPr lang="en-US" smtClean="0"/>
              <a:t>Fatwa Ibnu Hajar Al Haitami Mazhab Hanafi dan Maliki : jamaah haji yang melewati dua miqot dapat memulai ihramnya dari miqat kedua. </a:t>
            </a:r>
          </a:p>
          <a:p>
            <a:r>
              <a:rPr lang="en-US" smtClean="0"/>
              <a:t>Masalah miqat termasuk ijtihadi sebagaimana Umar Bin Khottab menetapkan Zatu Irqin sebagai miqot bagi jamah haji dari arah Iraq. </a:t>
            </a:r>
          </a:p>
          <a:p>
            <a:r>
              <a:rPr lang="en-US" smtClean="0"/>
              <a:t>Nuruddin Atar meletakkan Jeddah dalam garis miqot yang sudah ditegaskan para Fuqaha. </a:t>
            </a:r>
          </a:p>
          <a:p>
            <a:r>
              <a:rPr lang="en-US" smtClean="0"/>
              <a:t>Fatwa Mahkamah Syariah Negara Qatar.  Imam Ishak dalam Kitab Muhazzab dan syarahnya oleh Imam Nawawy menjelaskan bolehnya mengambil miqat dari mana saja asal mencukupi 2 marhalah dari Makkah. 1 marhalah = 45 km sedangkan jarak Jedah - Makkah 95 km. (Syarah Muhazzab juz 8 hal.220).</a:t>
            </a:r>
          </a:p>
          <a:p>
            <a:r>
              <a:rPr lang="en-US" smtClean="0"/>
              <a:t>Keselamatan jamaah untuk menghindari masyaqah.</a:t>
            </a:r>
          </a:p>
          <a:p>
            <a:pPr>
              <a:buNone/>
            </a:pPr>
            <a:endParaRPr lang="en-US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Miqot Haji Jeddah ?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mtClean="0"/>
              <a:t>An-Nadhofah</a:t>
            </a:r>
          </a:p>
          <a:p>
            <a:pPr algn="l"/>
            <a:r>
              <a:rPr lang="en-US" smtClean="0"/>
              <a:t>At-Tajarrud</a:t>
            </a:r>
          </a:p>
          <a:p>
            <a:pPr algn="l"/>
            <a:r>
              <a:rPr lang="en-US" smtClean="0"/>
              <a:t>At-Tatoyyub</a:t>
            </a:r>
          </a:p>
          <a:p>
            <a:pPr algn="l"/>
            <a:r>
              <a:rPr lang="en-US" smtClean="0"/>
              <a:t>Sholat dua rekaat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Adab sebelum berihrom</a:t>
            </a:r>
            <a:endParaRPr lang="en-US"/>
          </a:p>
        </p:txBody>
      </p:sp>
      <p:pic>
        <p:nvPicPr>
          <p:cNvPr id="4" name="Picture 3" descr="haj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43578"/>
            <a:ext cx="9144000" cy="121442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r" rtl="1"/>
            <a:r>
              <a:rPr lang="ar-AE" b="1" smtClean="0"/>
              <a:t>والاصل </a:t>
            </a:r>
            <a:r>
              <a:rPr lang="ar-AE" b="1" smtClean="0"/>
              <a:t>في تحريم هذه الاشياء، قول الله تعالى: (فمن فرض فيهن الحج فلا رفث ولا فسوق ولا </a:t>
            </a:r>
            <a:r>
              <a:rPr lang="ar-AE" b="1" smtClean="0"/>
              <a:t>جدال </a:t>
            </a:r>
            <a:r>
              <a:rPr lang="ar-AE" b="1" smtClean="0"/>
              <a:t>في </a:t>
            </a:r>
            <a:r>
              <a:rPr lang="ar-AE" b="1" smtClean="0"/>
              <a:t>الحج).</a:t>
            </a:r>
          </a:p>
          <a:p>
            <a:r>
              <a:rPr lang="en-US" smtClean="0"/>
              <a:t>Berjimak dan hal-hal yang mengarah padanya</a:t>
            </a:r>
          </a:p>
          <a:p>
            <a:r>
              <a:rPr lang="en-US" smtClean="0"/>
              <a:t>Melakukan perbuatan Maksiat, berkata keji</a:t>
            </a:r>
          </a:p>
          <a:p>
            <a:r>
              <a:rPr lang="en-US" smtClean="0"/>
              <a:t>Berselisih dengan teman atau yang lainnya</a:t>
            </a:r>
          </a:p>
          <a:p>
            <a:r>
              <a:rPr lang="en-US" smtClean="0"/>
              <a:t>Memakai kain yang dijahit</a:t>
            </a:r>
          </a:p>
          <a:p>
            <a:r>
              <a:rPr lang="en-US" smtClean="0"/>
              <a:t>Memakai penutup kepala</a:t>
            </a:r>
          </a:p>
          <a:p>
            <a:r>
              <a:rPr lang="en-US" smtClean="0"/>
              <a:t>Memakai sepatu dan yang semacamnya</a:t>
            </a:r>
          </a:p>
          <a:p>
            <a:r>
              <a:rPr lang="en-US" smtClean="0"/>
              <a:t>Memakai wangi-wangian dan yang semacamnya</a:t>
            </a:r>
          </a:p>
          <a:p>
            <a:r>
              <a:rPr lang="en-US" smtClean="0"/>
              <a:t>Berburu dan membunuh, merusak tanaman</a:t>
            </a:r>
          </a:p>
          <a:p>
            <a:r>
              <a:rPr lang="en-US" smtClean="0"/>
              <a:t>Menikah atau menikahkan</a:t>
            </a:r>
          </a:p>
          <a:p>
            <a:r>
              <a:rPr lang="en-US" smtClean="0"/>
              <a:t>Memotong Kuku dan mencukur rambut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Larangan saat berihrom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85861"/>
            <a:ext cx="8229600" cy="4429156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Ragamnya : Thowaf Qudhum, Ifadhoh dan wada’</a:t>
            </a:r>
          </a:p>
          <a:p>
            <a:r>
              <a:rPr lang="en-US" smtClean="0"/>
              <a:t>Dalam kondisi thoharoh</a:t>
            </a:r>
          </a:p>
          <a:p>
            <a:r>
              <a:rPr lang="en-US" smtClean="0"/>
              <a:t>Dimulai dengan menghadap / isyarat pada rukun hajar aswad dg basmalah dan bertakbir</a:t>
            </a:r>
          </a:p>
          <a:p>
            <a:r>
              <a:rPr lang="en-US" smtClean="0"/>
              <a:t>Memberi isyarat atau menyentuh setiap melewati rukun yamani</a:t>
            </a:r>
          </a:p>
          <a:p>
            <a:r>
              <a:rPr lang="en-US" smtClean="0"/>
              <a:t>Mencium Hajar Aswad</a:t>
            </a:r>
          </a:p>
          <a:p>
            <a:r>
              <a:rPr lang="en-US" smtClean="0"/>
              <a:t>Sunnah Idthiba’, dan Raml ( mempercepat langkah di tiga putaran awal)</a:t>
            </a:r>
          </a:p>
          <a:p>
            <a:r>
              <a:rPr lang="en-US" smtClean="0"/>
              <a:t>Memperbanyak doa</a:t>
            </a:r>
          </a:p>
          <a:p>
            <a:r>
              <a:rPr lang="en-US" smtClean="0"/>
              <a:t>Selesai sholat dua rekaat di belakang maqom ibrahim 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Thowaf </a:t>
            </a:r>
            <a:endParaRPr lang="en-US"/>
          </a:p>
        </p:txBody>
      </p:sp>
      <p:pic>
        <p:nvPicPr>
          <p:cNvPr id="9" name="Picture 8" descr="haj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43578"/>
            <a:ext cx="9144000" cy="121442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Thowaf</a:t>
            </a:r>
            <a:endParaRPr lang="en-US"/>
          </a:p>
        </p:txBody>
      </p:sp>
      <p:pic>
        <p:nvPicPr>
          <p:cNvPr id="4" name="Content Placeholder 6" descr="tawa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1428736"/>
            <a:ext cx="7072362" cy="495033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ar-AE" b="1" smtClean="0"/>
              <a:t>1 </a:t>
            </a:r>
            <a:r>
              <a:rPr lang="ar-AE" b="1" smtClean="0"/>
              <a:t>- أن يكون بعد طواف.</a:t>
            </a:r>
          </a:p>
          <a:p>
            <a:pPr algn="r" rtl="1"/>
            <a:r>
              <a:rPr lang="ar-AE" b="1" smtClean="0"/>
              <a:t>2 - وأن يكون سبعة أشواط.</a:t>
            </a:r>
          </a:p>
          <a:p>
            <a:pPr algn="r" rtl="1"/>
            <a:r>
              <a:rPr lang="ar-AE" b="1" smtClean="0"/>
              <a:t>3 - وأن يبدأ بالصفا </a:t>
            </a:r>
            <a:r>
              <a:rPr lang="ar-AE" b="1" smtClean="0"/>
              <a:t>ويختم </a:t>
            </a:r>
            <a:r>
              <a:rPr lang="ar-AE" b="1" smtClean="0"/>
              <a:t>بالمروة.</a:t>
            </a:r>
            <a:endParaRPr lang="ar-AE" b="1" smtClean="0"/>
          </a:p>
          <a:p>
            <a:pPr algn="r" rtl="1"/>
            <a:r>
              <a:rPr lang="ar-AE" b="1" smtClean="0"/>
              <a:t>4 - وأن يكون السعي في المسعى، وهو الطريق الممتد بين </a:t>
            </a:r>
            <a:r>
              <a:rPr lang="ar-AE" b="1" smtClean="0"/>
              <a:t>الصفا </a:t>
            </a:r>
            <a:r>
              <a:rPr lang="ar-AE" b="1" smtClean="0"/>
              <a:t>والمروة</a:t>
            </a:r>
            <a:endParaRPr lang="en-US" b="1" smtClean="0"/>
          </a:p>
          <a:p>
            <a:pPr algn="l"/>
            <a:r>
              <a:rPr lang="en-US" smtClean="0"/>
              <a:t>Dilakukan setelah Thowaf</a:t>
            </a:r>
          </a:p>
          <a:p>
            <a:pPr algn="l"/>
            <a:r>
              <a:rPr lang="en-US" smtClean="0"/>
              <a:t>Dilakukan Tujuh putaran</a:t>
            </a:r>
          </a:p>
          <a:p>
            <a:pPr algn="l"/>
            <a:r>
              <a:rPr lang="en-US" smtClean="0"/>
              <a:t>Dimulai dari Shofa dan di Akhiri di Marwah</a:t>
            </a:r>
          </a:p>
          <a:p>
            <a:pPr algn="l"/>
            <a:r>
              <a:rPr lang="en-US" smtClean="0"/>
              <a:t>Sa’I dalam jalur lintasan khusus Sa’I antara shofa dan marwah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Sa’I antara shofa marwah</a:t>
            </a:r>
            <a:endParaRPr lang="en-US"/>
          </a:p>
        </p:txBody>
      </p:sp>
      <p:pic>
        <p:nvPicPr>
          <p:cNvPr id="9" name="Picture 8" descr="haj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43602"/>
            <a:ext cx="9144000" cy="121442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 Inti Amaliyah Haji </a:t>
            </a:r>
            <a:br>
              <a:rPr lang="en-US" smtClean="0"/>
            </a:br>
            <a:r>
              <a:rPr lang="en-US" smtClean="0"/>
              <a:t>(</a:t>
            </a:r>
            <a:r>
              <a:rPr lang="en-US" smtClean="0"/>
              <a:t>8-13 Dzulhijjah)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eta armin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969" y="1285859"/>
            <a:ext cx="8044245" cy="528909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Peta Arofah, Muzdalifah dan Mina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19506"/>
          </a:xfrm>
        </p:spPr>
        <p:txBody>
          <a:bodyPr>
            <a:normAutofit/>
          </a:bodyPr>
          <a:lstStyle/>
          <a:p>
            <a:pPr algn="r" rtl="1">
              <a:buNone/>
            </a:pPr>
            <a:r>
              <a:rPr lang="ar-AE" b="1" smtClean="0"/>
              <a:t>يحرم من أراد الحج ممن حل من عمرته ويذهب هو ومن كان قارنا إلى منى، والسنة أن يصلي بمنى الصلوات الخمس، وأن يبيت بها هذه الليلة - وهي ليلة التاسع من </a:t>
            </a:r>
            <a:r>
              <a:rPr lang="ar-AE" b="1" smtClean="0"/>
              <a:t>ذي </a:t>
            </a:r>
            <a:r>
              <a:rPr lang="ar-AE" b="1" smtClean="0"/>
              <a:t>الحجة</a:t>
            </a:r>
            <a:endParaRPr lang="en-US" b="1" smtClean="0"/>
          </a:p>
          <a:p>
            <a:pPr algn="r" rtl="1">
              <a:buNone/>
            </a:pPr>
            <a:endParaRPr lang="en-US" b="1" smtClean="0"/>
          </a:p>
          <a:p>
            <a:r>
              <a:rPr lang="en-US" b="1" smtClean="0"/>
              <a:t>Berihrom dari tempatnya di Makkah, </a:t>
            </a:r>
          </a:p>
          <a:p>
            <a:r>
              <a:rPr lang="en-US" b="1" smtClean="0"/>
              <a:t>Berangkat menuju Mina , </a:t>
            </a:r>
          </a:p>
          <a:p>
            <a:r>
              <a:rPr lang="en-US" b="1" smtClean="0"/>
              <a:t>Sunnah Menjalankan sholat lima waktu disana, </a:t>
            </a:r>
          </a:p>
          <a:p>
            <a:r>
              <a:rPr lang="en-US" b="1" smtClean="0"/>
              <a:t>Menginap pada malam 9 dzulhijjah</a:t>
            </a:r>
            <a:endParaRPr lang="en-US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/>
              <a:t>Amal Hari Tarwiyah ( 8 Dzulhijjah)</a:t>
            </a:r>
            <a:endParaRPr lang="en-US"/>
          </a:p>
        </p:txBody>
      </p:sp>
      <p:pic>
        <p:nvPicPr>
          <p:cNvPr id="4" name="Picture 3" descr="haj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43578"/>
            <a:ext cx="9144000" cy="121442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ar-AE" b="1" smtClean="0"/>
              <a:t>هو </a:t>
            </a:r>
            <a:r>
              <a:rPr lang="ar-AE" b="1" smtClean="0"/>
              <a:t>قصد مكة، لان عبادة الطواف، والسعي والوقوف بعرفة، وسائر المناسك، استجابة لامر الله، </a:t>
            </a:r>
            <a:r>
              <a:rPr lang="ar-AE" b="1" smtClean="0"/>
              <a:t>وابتغاء </a:t>
            </a:r>
            <a:r>
              <a:rPr lang="ar-AE" b="1" smtClean="0"/>
              <a:t>مرضاته</a:t>
            </a:r>
            <a:endParaRPr lang="en-US" b="1" smtClean="0"/>
          </a:p>
          <a:p>
            <a:pPr algn="r" rtl="1">
              <a:buNone/>
            </a:pPr>
            <a:endParaRPr lang="en-US" b="1" smtClean="0"/>
          </a:p>
          <a:p>
            <a:pPr algn="l"/>
            <a:r>
              <a:rPr lang="en-US" smtClean="0"/>
              <a:t>Mengunjungi Makkah untuk melakukan ibadah Thowaf, Sa’iy, Wuquf di Arofah dan Segenap manasik (peribadatan) lainnya, dalam rangka memenuhi panggilan Allah dan mencari keridhoan-Nya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Arti Haji</a:t>
            </a:r>
            <a:endParaRPr lang="en-US"/>
          </a:p>
        </p:txBody>
      </p:sp>
      <p:pic>
        <p:nvPicPr>
          <p:cNvPr id="4" name="Picture 3" descr="haj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43578"/>
            <a:ext cx="9144000" cy="121442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19506"/>
          </a:xfrm>
        </p:spPr>
        <p:txBody>
          <a:bodyPr>
            <a:normAutofit/>
          </a:bodyPr>
          <a:lstStyle/>
          <a:p>
            <a:pPr algn="l"/>
            <a:r>
              <a:rPr lang="en-US" smtClean="0"/>
              <a:t>Sunnah Tidak keluar dari Mina menuju Arafat kecuali setelah Matahari terbit, dan tidak masuk Arofah kecuali setelah tergelincirnya Matahari (tengah hari)</a:t>
            </a:r>
          </a:p>
          <a:p>
            <a:pPr algn="l"/>
            <a:r>
              <a:rPr lang="en-US" smtClean="0"/>
              <a:t>Sholat Dhuhur dan Ashar dengan Jamak , didahului khotbah sebelumnya</a:t>
            </a:r>
          </a:p>
          <a:p>
            <a:pPr algn="l"/>
            <a:r>
              <a:rPr lang="en-US" smtClean="0"/>
              <a:t>Wukuf di Arofat, di atas kendaraan lebih utama, di tengah padang pasir lebih utama</a:t>
            </a:r>
          </a:p>
          <a:p>
            <a:pPr algn="l"/>
            <a:r>
              <a:rPr lang="en-US" smtClean="0"/>
              <a:t>Berdiri, menghadap kiblat, dan memperbanyak doa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/>
              <a:t>Amal Hari Arofah ( 9 Dzulhijjah)</a:t>
            </a:r>
            <a:endParaRPr lang="en-US"/>
          </a:p>
        </p:txBody>
      </p:sp>
      <p:pic>
        <p:nvPicPr>
          <p:cNvPr id="4" name="Picture 3" descr="haj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43602"/>
            <a:ext cx="9144000" cy="121442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Setelah matahari terbenam, keluar dari arofat menuju Muzdalifah dengan tenang dan khusyuk</a:t>
            </a:r>
          </a:p>
          <a:p>
            <a:r>
              <a:rPr lang="en-US" smtClean="0"/>
              <a:t>Sholat Maghrib dan Isya dengan Jamak</a:t>
            </a:r>
          </a:p>
          <a:p>
            <a:r>
              <a:rPr lang="en-US" smtClean="0"/>
              <a:t>Sunnah tidak keluar dari Muzdalifah kecuali setelah sholat shubuh, </a:t>
            </a:r>
          </a:p>
          <a:p>
            <a:r>
              <a:rPr lang="en-US" smtClean="0"/>
              <a:t>Mengambil 7 batu kecil di muzdalifah untuk jumroh aqobah, boleh juga disembarang tempat ( Mina) 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Mabit di Muzdalifah</a:t>
            </a:r>
            <a:endParaRPr lang="en-US"/>
          </a:p>
        </p:txBody>
      </p:sp>
      <p:pic>
        <p:nvPicPr>
          <p:cNvPr id="4" name="Picture 3" descr="haj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43602"/>
            <a:ext cx="9144000" cy="121442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mtClean="0"/>
              <a:t>Sampai di Mina melempar Jumroh Aqobah (yang paling dekat dengan Mekkah) 7 kali dengan takbir</a:t>
            </a:r>
          </a:p>
          <a:p>
            <a:pPr algn="l"/>
            <a:r>
              <a:rPr lang="en-US" smtClean="0"/>
              <a:t>Menyembelih sembelihan ( jika ada)</a:t>
            </a:r>
          </a:p>
          <a:p>
            <a:pPr algn="l"/>
            <a:r>
              <a:rPr lang="en-US" smtClean="0"/>
              <a:t>Bercukur ( Halq atau Qoshr)</a:t>
            </a:r>
          </a:p>
          <a:p>
            <a:pPr algn="l"/>
            <a:r>
              <a:rPr lang="en-US" smtClean="0"/>
              <a:t>Kembali ke Mekkah untuk Thowaf Ifadhoh, dan Sa’I bagi yang Tamattu’ atau Qiron dan Ifrod yang belum Sa’I saat Thowaf Qudum (bisa diakhirkan setelah dari Mina)</a:t>
            </a:r>
          </a:p>
          <a:p>
            <a:pPr algn="l"/>
            <a:r>
              <a:rPr lang="en-US" smtClean="0"/>
              <a:t>Tahallul 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Amal Yaumu Nahr (10 Dzulhijjah)</a:t>
            </a:r>
            <a:endParaRPr lang="en-US"/>
          </a:p>
        </p:txBody>
      </p:sp>
      <p:pic>
        <p:nvPicPr>
          <p:cNvPr id="4" name="Picture 3" descr="haj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43602"/>
            <a:ext cx="9144000" cy="121442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mtClean="0"/>
              <a:t>Melempar tiga jamarot ( ula, wustho dan aqobah) sunnah setelah tergelincir matahari.</a:t>
            </a:r>
          </a:p>
          <a:p>
            <a:pPr algn="l"/>
            <a:r>
              <a:rPr lang="en-US" smtClean="0"/>
              <a:t>Setiap satu jumroh tujuh lemparan dengan bertakbir</a:t>
            </a:r>
          </a:p>
          <a:p>
            <a:pPr algn="l"/>
            <a:r>
              <a:rPr lang="en-US" smtClean="0"/>
              <a:t>Sunnah setiap usai satu jumroh berdoa menghadap ke arah ka’bah</a:t>
            </a:r>
          </a:p>
          <a:p>
            <a:pPr algn="l"/>
            <a:r>
              <a:rPr lang="en-US" smtClean="0"/>
              <a:t>Bagi yang udzur boleh diwakilkan yang lainnya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Mabit di Mina (11,12,13 Dzulhijjah</a:t>
            </a:r>
            <a:endParaRPr lang="en-US"/>
          </a:p>
        </p:txBody>
      </p:sp>
      <p:pic>
        <p:nvPicPr>
          <p:cNvPr id="4" name="Picture 3" descr="haj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43602"/>
            <a:ext cx="9144000" cy="121442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jumroh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1082" y="1928802"/>
            <a:ext cx="3952884" cy="328614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Jamarot </a:t>
            </a:r>
            <a:br>
              <a:rPr lang="en-US" smtClean="0"/>
            </a:br>
            <a:r>
              <a:rPr lang="en-US" smtClean="0"/>
              <a:t>sebelum dan sesudah 2005</a:t>
            </a:r>
            <a:endParaRPr lang="en-US"/>
          </a:p>
        </p:txBody>
      </p:sp>
      <p:pic>
        <p:nvPicPr>
          <p:cNvPr id="5" name="Picture 4" descr="jumroh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1857364"/>
            <a:ext cx="4071966" cy="342902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mtClean="0"/>
              <a:t>Dilakukan sesaat setelah akan meninggalkan Mekkah</a:t>
            </a:r>
          </a:p>
          <a:p>
            <a:pPr algn="l"/>
            <a:r>
              <a:rPr lang="en-US" smtClean="0"/>
              <a:t>Tidak berlaku bagi Ahli Makkah</a:t>
            </a:r>
          </a:p>
          <a:p>
            <a:pPr algn="l"/>
            <a:r>
              <a:rPr lang="en-US" smtClean="0"/>
              <a:t>Keringanan bagi wanita haidh dan hamil</a:t>
            </a:r>
          </a:p>
          <a:p>
            <a:pPr algn="l"/>
            <a:r>
              <a:rPr lang="en-US" smtClean="0"/>
              <a:t>Tidak memakai sunnah Raml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Thowaf Wada’</a:t>
            </a:r>
            <a:endParaRPr lang="en-US"/>
          </a:p>
        </p:txBody>
      </p:sp>
      <p:pic>
        <p:nvPicPr>
          <p:cNvPr id="4" name="Picture 3" descr="haj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43602"/>
            <a:ext cx="9144000" cy="121442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0034" y="3214686"/>
            <a:ext cx="8229600" cy="300039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ar-SA" sz="5400" b="1" smtClean="0"/>
              <a:t>اللهم اجعله حجا مبرورا و سعيا مشكورا و ذنبا مغفورا</a:t>
            </a:r>
            <a:endParaRPr lang="en-US" sz="5400" b="1"/>
          </a:p>
        </p:txBody>
      </p:sp>
      <p:pic>
        <p:nvPicPr>
          <p:cNvPr id="6" name="Picture 5" descr="haj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43602"/>
            <a:ext cx="9144000" cy="1214422"/>
          </a:xfrm>
          <a:prstGeom prst="rect">
            <a:avLst/>
          </a:prstGeom>
        </p:spPr>
      </p:pic>
      <p:pic>
        <p:nvPicPr>
          <p:cNvPr id="7" name="Picture 6" descr="berdoa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554" y="500066"/>
            <a:ext cx="2643182" cy="264318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AE" b="1" smtClean="0"/>
              <a:t>وَأَتِمُّوا الْحَجَّ وَالْعُمْرَةَ </a:t>
            </a:r>
            <a:r>
              <a:rPr lang="ar-AE" b="1" smtClean="0"/>
              <a:t>لِلَّهِ </a:t>
            </a:r>
            <a:endParaRPr lang="en-US" b="1" smtClean="0"/>
          </a:p>
          <a:p>
            <a:pPr algn="l"/>
            <a:r>
              <a:rPr lang="en-US" smtClean="0"/>
              <a:t>Dan sempurnakanlah ibadah haji dan `umrah karena </a:t>
            </a:r>
            <a:r>
              <a:rPr lang="en-US" smtClean="0"/>
              <a:t>Allah</a:t>
            </a:r>
            <a:r>
              <a:rPr lang="en-US" smtClean="0"/>
              <a:t>. (QS Al Baqoroh 194)</a:t>
            </a:r>
          </a:p>
          <a:p>
            <a:pPr algn="l"/>
            <a:r>
              <a:rPr lang="en-US" smtClean="0"/>
              <a:t>Dari ayat di atas, Syafi’iyah dan Hanabilah mengatakan : Umroh (juga) wajib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Kewajiban Ibadah Haji</a:t>
            </a:r>
            <a:endParaRPr lang="en-US"/>
          </a:p>
        </p:txBody>
      </p:sp>
      <p:pic>
        <p:nvPicPr>
          <p:cNvPr id="4" name="Picture 3" descr="haj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43578"/>
            <a:ext cx="9144000" cy="121442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ar-AE" b="1" smtClean="0"/>
              <a:t>من حج فلم </a:t>
            </a:r>
            <a:r>
              <a:rPr lang="ar-AE" b="1" smtClean="0"/>
              <a:t>يرفث </a:t>
            </a:r>
            <a:r>
              <a:rPr lang="ar-AE" b="1" smtClean="0"/>
              <a:t>ولم </a:t>
            </a:r>
            <a:r>
              <a:rPr lang="ar-AE" b="1" smtClean="0"/>
              <a:t>يفسق رجع كيوم ولدته أمه</a:t>
            </a:r>
            <a:endParaRPr lang="en-US" smtClean="0"/>
          </a:p>
          <a:p>
            <a:r>
              <a:rPr lang="en-US" smtClean="0"/>
              <a:t>Dari </a:t>
            </a:r>
            <a:r>
              <a:rPr lang="en-US" smtClean="0"/>
              <a:t>Abu Hurairah RA, </a:t>
            </a:r>
            <a:r>
              <a:rPr lang="en-US" smtClean="0"/>
              <a:t>Nabi </a:t>
            </a:r>
            <a:r>
              <a:rPr lang="en-US" smtClean="0"/>
              <a:t>SAW bersabda: "Siapa saja yang menunaikan ibadah haji, lalu tidak rafats (melontarkan ucapan-ucapan yang </a:t>
            </a:r>
            <a:r>
              <a:rPr lang="en-US" smtClean="0"/>
              <a:t> </a:t>
            </a:r>
            <a:r>
              <a:rPr lang="en-US" smtClean="0"/>
              <a:t>kotor) dan tidak berbuat fasik (melakukan perbuatan-perbuatan dosa), ia telah kembali bebas dari segala dosanya sebagaimana saat ia dilahirkan oleh ibunya." (HR. </a:t>
            </a:r>
            <a:r>
              <a:rPr lang="en-US" smtClean="0"/>
              <a:t>Bukhari </a:t>
            </a:r>
            <a:r>
              <a:rPr lang="en-US" smtClean="0"/>
              <a:t>)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Fadhilah Ibadah Haji</a:t>
            </a:r>
            <a:endParaRPr lang="en-US"/>
          </a:p>
        </p:txBody>
      </p:sp>
      <p:pic>
        <p:nvPicPr>
          <p:cNvPr id="4" name="Picture 3" descr="haj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43578"/>
            <a:ext cx="9144000" cy="121442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AE" b="1" smtClean="0"/>
              <a:t>فعن عائشة رضي الله عنها قالت: خرجنا مع رسول الله صلى الله عليه وسلم عام </a:t>
            </a:r>
            <a:r>
              <a:rPr lang="ar-AE" b="1" smtClean="0"/>
              <a:t>حجة </a:t>
            </a:r>
            <a:r>
              <a:rPr lang="ar-AE" b="1" smtClean="0"/>
              <a:t>الوداع.</a:t>
            </a:r>
            <a:r>
              <a:rPr lang="en-US" b="1" smtClean="0"/>
              <a:t> </a:t>
            </a:r>
            <a:r>
              <a:rPr lang="ar-AE" b="1" smtClean="0"/>
              <a:t>فمنا </a:t>
            </a:r>
            <a:r>
              <a:rPr lang="ar-AE" b="1" smtClean="0"/>
              <a:t>من أهل بعمرة، ومنامن أهل بحج وعمرة، ومنا من أهل بالحج.</a:t>
            </a:r>
          </a:p>
          <a:p>
            <a:pPr algn="l"/>
            <a:r>
              <a:rPr lang="en-US" smtClean="0"/>
              <a:t>Dari Aisyah ra : Kami keluar bersama Rasulullah SAW pada tahun haji wada, maka sebagian dari kami ada yang berniat umroh, ada yang berniat haji dan umroh, dan ada yang berniat haji.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Jenis Pelaksanaan Ibadah Haji</a:t>
            </a:r>
            <a:endParaRPr lang="en-US"/>
          </a:p>
        </p:txBody>
      </p:sp>
      <p:pic>
        <p:nvPicPr>
          <p:cNvPr id="4" name="Picture 3" descr="haj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43578"/>
            <a:ext cx="9144000" cy="121442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AE" b="1" smtClean="0"/>
              <a:t>معنى </a:t>
            </a:r>
            <a:r>
              <a:rPr lang="ar-AE" b="1" smtClean="0"/>
              <a:t>القران </a:t>
            </a:r>
            <a:r>
              <a:rPr lang="ar-AE" b="1" smtClean="0"/>
              <a:t>: </a:t>
            </a:r>
            <a:r>
              <a:rPr lang="ar-AE" b="1" smtClean="0"/>
              <a:t>أن يحرم من عند الميقات بالحج والعمرة معا.</a:t>
            </a:r>
          </a:p>
          <a:p>
            <a:pPr algn="r" rtl="1"/>
            <a:r>
              <a:rPr lang="ar-AE" b="1" smtClean="0"/>
              <a:t>ويقول عند التلبية: " لبيك بحج </a:t>
            </a:r>
            <a:r>
              <a:rPr lang="ar-AE" b="1" smtClean="0"/>
              <a:t>وعمرة </a:t>
            </a:r>
            <a:r>
              <a:rPr lang="ar-AE" b="1" smtClean="0"/>
              <a:t>”.وهذا </a:t>
            </a:r>
            <a:r>
              <a:rPr lang="ar-AE" b="1" smtClean="0"/>
              <a:t>يقتضي بقاء المحرم على صفة الاحرام إلى أن يفرغ من أعمال العمرة والحج </a:t>
            </a:r>
            <a:r>
              <a:rPr lang="ar-AE" b="1" smtClean="0"/>
              <a:t>جميعا</a:t>
            </a:r>
            <a:r>
              <a:rPr lang="ar-AE" b="1" smtClean="0"/>
              <a:t>.</a:t>
            </a:r>
            <a:endParaRPr lang="en-US" b="1" smtClean="0"/>
          </a:p>
          <a:p>
            <a:pPr algn="r" rtl="1">
              <a:buNone/>
            </a:pPr>
            <a:endParaRPr lang="en-US" b="1" smtClean="0"/>
          </a:p>
          <a:p>
            <a:pPr algn="l"/>
            <a:r>
              <a:rPr lang="en-US" smtClean="0"/>
              <a:t>Yaitu berihrom pada miqot dan meniatkan untuk haji dan umroh secara bersamaan. Niatnya : “ Labbaika bi haj wa umroh “ </a:t>
            </a:r>
            <a:endParaRPr lang="ar-AE" smtClean="0"/>
          </a:p>
          <a:p>
            <a:pPr algn="r" rtl="1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 Haji Qiron</a:t>
            </a:r>
            <a:endParaRPr lang="en-US"/>
          </a:p>
        </p:txBody>
      </p:sp>
      <p:pic>
        <p:nvPicPr>
          <p:cNvPr id="4" name="Picture 3" descr="haj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43578"/>
            <a:ext cx="9144000" cy="121442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AE" b="1" smtClean="0"/>
              <a:t>معنى </a:t>
            </a:r>
            <a:r>
              <a:rPr lang="ar-AE" b="1" smtClean="0"/>
              <a:t>التمتع</a:t>
            </a:r>
            <a:r>
              <a:rPr lang="ar-AE" b="1" smtClean="0"/>
              <a:t>: </a:t>
            </a:r>
            <a:r>
              <a:rPr lang="ar-AE" b="1" smtClean="0"/>
              <a:t>هو الاعتمار في أشهر الحج، ثم يحج من عامه الذي </a:t>
            </a:r>
            <a:r>
              <a:rPr lang="ar-AE" b="1" smtClean="0"/>
              <a:t>اعتمر </a:t>
            </a:r>
            <a:r>
              <a:rPr lang="ar-AE" b="1" smtClean="0"/>
              <a:t>فيه.</a:t>
            </a:r>
            <a:r>
              <a:rPr lang="en-US" b="1" smtClean="0"/>
              <a:t> </a:t>
            </a:r>
            <a:r>
              <a:rPr lang="ar-AE" b="1" smtClean="0"/>
              <a:t>وسمي </a:t>
            </a:r>
            <a:r>
              <a:rPr lang="ar-AE" b="1" smtClean="0"/>
              <a:t>تمتعا، للانتفاع بأداء النسكين في أشهر الحج، في عام واحد، من غير أن يرجع إلى </a:t>
            </a:r>
            <a:r>
              <a:rPr lang="ar-AE" b="1" smtClean="0"/>
              <a:t>بلده</a:t>
            </a:r>
            <a:r>
              <a:rPr lang="ar-AE" b="1" smtClean="0"/>
              <a:t>.</a:t>
            </a:r>
            <a:endParaRPr lang="en-US" b="1" smtClean="0"/>
          </a:p>
          <a:p>
            <a:pPr algn="r" rtl="1"/>
            <a:endParaRPr lang="en-US" b="1" smtClean="0"/>
          </a:p>
          <a:p>
            <a:pPr algn="l"/>
            <a:r>
              <a:rPr lang="en-US" smtClean="0"/>
              <a:t>Yaitu berumroh terlebih dahulu pada bulan-bulan haji, lalu berhaji pada tahun itu juga tanpa pulang terlebih dahulu ke negerinya</a:t>
            </a:r>
            <a:endParaRPr lang="ar-AE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 Haji Tamattu’</a:t>
            </a:r>
            <a:endParaRPr lang="en-US"/>
          </a:p>
        </p:txBody>
      </p:sp>
      <p:pic>
        <p:nvPicPr>
          <p:cNvPr id="4" name="Picture 3" descr="haj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43578"/>
            <a:ext cx="9144000" cy="121442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AE" b="1" smtClean="0"/>
              <a:t>معنى الافراد: والافراد أن يحرم من يريد الحج من الميقات بالحج وحده، ويقول في التلبية: " لبيك </a:t>
            </a:r>
            <a:r>
              <a:rPr lang="ar-AE" b="1" smtClean="0"/>
              <a:t>بحج </a:t>
            </a:r>
            <a:r>
              <a:rPr lang="ar-AE" b="1" smtClean="0"/>
              <a:t>“</a:t>
            </a:r>
            <a:endParaRPr lang="en-US" b="1" smtClean="0"/>
          </a:p>
          <a:p>
            <a:pPr algn="r" rtl="1"/>
            <a:endParaRPr lang="en-US" smtClean="0"/>
          </a:p>
          <a:p>
            <a:pPr algn="l"/>
            <a:r>
              <a:rPr lang="en-US" smtClean="0"/>
              <a:t>Ifrod : berihrom dengan meniatkan haji saja sejak dari miqot, dan meniatkan dalam talbiyah : “ labbaika bi hajjin “</a:t>
            </a:r>
            <a:endParaRPr lang="ar-AE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 Haji Ifrod</a:t>
            </a:r>
            <a:endParaRPr lang="en-US"/>
          </a:p>
        </p:txBody>
      </p:sp>
      <p:pic>
        <p:nvPicPr>
          <p:cNvPr id="4" name="Picture 3" descr="haj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40"/>
            <a:ext cx="9144000" cy="121442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buFont typeface="+mj-lt"/>
              <a:buAutoNum type="arabicPeriod"/>
            </a:pPr>
            <a:r>
              <a:rPr lang="en-US" smtClean="0"/>
              <a:t>Perbedaan Niat</a:t>
            </a:r>
          </a:p>
          <a:p>
            <a:pPr marL="624078" indent="-514350">
              <a:buFont typeface="+mj-lt"/>
              <a:buAutoNum type="arabicPeriod"/>
            </a:pPr>
            <a:r>
              <a:rPr lang="en-US" smtClean="0"/>
              <a:t>Kewajiban Hadyu / Dam ( Tamattu’ dan Qiron ) berupa minimal menyembelih kambing atau berpuasa 10 hari ( 3 hari di hari-hari haji, dan 7 hari di kampungnya)</a:t>
            </a:r>
          </a:p>
          <a:p>
            <a:pPr marL="624078" indent="-514350">
              <a:buFont typeface="+mj-lt"/>
              <a:buAutoNum type="arabicPeriod"/>
            </a:pPr>
            <a:r>
              <a:rPr lang="en-US" smtClean="0"/>
              <a:t>Tahallul sebelumnya ( Tamattu’)</a:t>
            </a:r>
          </a:p>
          <a:p>
            <a:pPr marL="624078" indent="-514350">
              <a:buFont typeface="+mj-lt"/>
              <a:buAutoNum type="arabicPeriod"/>
            </a:pPr>
            <a:r>
              <a:rPr lang="en-US" smtClean="0"/>
              <a:t>Sa’I dua kali pada Tamattu’ , dan sekali pada Qiron dan Ifrod</a:t>
            </a:r>
            <a:endParaRPr lang="ar-AE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Perbedaan Mendasar</a:t>
            </a:r>
            <a:endParaRPr lang="en-US"/>
          </a:p>
        </p:txBody>
      </p:sp>
      <p:pic>
        <p:nvPicPr>
          <p:cNvPr id="4" name="Picture 3" descr="haj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43578"/>
            <a:ext cx="9144000" cy="1214422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164</TotalTime>
  <Words>1048</Words>
  <Application>Microsoft Office PowerPoint</Application>
  <PresentationFormat>On-screen Show (4:3)</PresentationFormat>
  <Paragraphs>123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Concourse</vt:lpstr>
      <vt:lpstr> Sekilas tentang  Ibadah Haji</vt:lpstr>
      <vt:lpstr>Arti Haji</vt:lpstr>
      <vt:lpstr>Kewajiban Ibadah Haji</vt:lpstr>
      <vt:lpstr>Fadhilah Ibadah Haji</vt:lpstr>
      <vt:lpstr>Jenis Pelaksanaan Ibadah Haji</vt:lpstr>
      <vt:lpstr>1. Haji Qiron</vt:lpstr>
      <vt:lpstr>2. Haji Tamattu’</vt:lpstr>
      <vt:lpstr>3. Haji Ifrod</vt:lpstr>
      <vt:lpstr>Perbedaan Mendasar</vt:lpstr>
      <vt:lpstr>Miqot Haji Makany</vt:lpstr>
      <vt:lpstr>Miqot Haji Jeddah ?</vt:lpstr>
      <vt:lpstr>Adab sebelum berihrom</vt:lpstr>
      <vt:lpstr>Larangan saat berihrom</vt:lpstr>
      <vt:lpstr>Thowaf </vt:lpstr>
      <vt:lpstr>Thowaf</vt:lpstr>
      <vt:lpstr>Sa’I antara shofa marwah</vt:lpstr>
      <vt:lpstr> Inti Amaliyah Haji  (8-13 Dzulhijjah)</vt:lpstr>
      <vt:lpstr>Peta Arofah, Muzdalifah dan Mina</vt:lpstr>
      <vt:lpstr>Amal Hari Tarwiyah ( 8 Dzulhijjah)</vt:lpstr>
      <vt:lpstr>Amal Hari Arofah ( 9 Dzulhijjah)</vt:lpstr>
      <vt:lpstr>Mabit di Muzdalifah</vt:lpstr>
      <vt:lpstr>Amal Yaumu Nahr (10 Dzulhijjah)</vt:lpstr>
      <vt:lpstr>Mabit di Mina (11,12,13 Dzulhijjah</vt:lpstr>
      <vt:lpstr>Jamarot  sebelum dan sesudah 2005</vt:lpstr>
      <vt:lpstr>Thowaf Wada’</vt:lpstr>
      <vt:lpstr>Slide 26</vt:lpstr>
    </vt:vector>
  </TitlesOfParts>
  <Company>MUSLIM JOGJA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TOSHIBA JOGJA</dc:creator>
  <cp:lastModifiedBy>TOSHIBA JOGJA</cp:lastModifiedBy>
  <cp:revision>48</cp:revision>
  <dcterms:created xsi:type="dcterms:W3CDTF">2010-11-13T20:07:29Z</dcterms:created>
  <dcterms:modified xsi:type="dcterms:W3CDTF">2010-11-13T23:02:45Z</dcterms:modified>
</cp:coreProperties>
</file>