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ypescriptlang.org/Playgroun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5004283" cy="576499"/>
          </a:xfrm>
        </p:spPr>
        <p:txBody>
          <a:bodyPr/>
          <a:lstStyle/>
          <a:p>
            <a:r>
              <a:rPr lang="en-US" dirty="0"/>
              <a:t>Subham </a:t>
            </a:r>
            <a:r>
              <a:rPr lang="en-US" dirty="0" err="1"/>
              <a:t>Salaria,Gowtham</a:t>
            </a:r>
            <a:r>
              <a:rPr lang="en-US" dirty="0"/>
              <a:t> Talluri &amp; </a:t>
            </a:r>
            <a:r>
              <a:rPr lang="en-US" dirty="0" err="1"/>
              <a:t>Faizal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53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-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2139" y="1484243"/>
            <a:ext cx="9369287" cy="5062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An operator defines some function that will be performed on the data. The data on which operators work are called operands.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major operators in Typescript can be classified as −</a:t>
            </a:r>
          </a:p>
          <a:p>
            <a:r>
              <a:rPr lang="en-US" sz="2000" dirty="0"/>
              <a:t>Arithmetic operators</a:t>
            </a:r>
          </a:p>
          <a:p>
            <a:r>
              <a:rPr lang="en-US" sz="2000" dirty="0"/>
              <a:t>Logical operators</a:t>
            </a:r>
          </a:p>
          <a:p>
            <a:r>
              <a:rPr lang="en-US" sz="2000" dirty="0"/>
              <a:t>Relational operators</a:t>
            </a:r>
          </a:p>
          <a:p>
            <a:r>
              <a:rPr lang="en-US" sz="2000" dirty="0"/>
              <a:t>Bitwise operators</a:t>
            </a:r>
          </a:p>
          <a:p>
            <a:r>
              <a:rPr lang="en-US" sz="2000" dirty="0"/>
              <a:t>Assignment operators</a:t>
            </a:r>
          </a:p>
          <a:p>
            <a:r>
              <a:rPr lang="en-US" sz="2000" dirty="0"/>
              <a:t>Ternary/conditional operator</a:t>
            </a:r>
          </a:p>
          <a:p>
            <a:r>
              <a:rPr lang="en-US" sz="2000" dirty="0"/>
              <a:t>String operator</a:t>
            </a:r>
          </a:p>
          <a:p>
            <a:r>
              <a:rPr lang="en-US" sz="2000" dirty="0"/>
              <a:t>Type Operator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9514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- Decision Making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824840" cy="3472070"/>
          </a:xfrm>
        </p:spPr>
        <p:txBody>
          <a:bodyPr>
            <a:normAutofit/>
          </a:bodyPr>
          <a:lstStyle/>
          <a:p>
            <a:r>
              <a:rPr lang="en-US" sz="2400" dirty="0"/>
              <a:t>Decision-making structures require that the programmer specifies one or more conditions to be evaluated or tested by the program</a:t>
            </a:r>
          </a:p>
        </p:txBody>
      </p:sp>
      <p:pic>
        <p:nvPicPr>
          <p:cNvPr id="5124" name="Picture 4" descr="Decision Ma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390" y="2255147"/>
            <a:ext cx="3501680" cy="423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33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- Decision Making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54996"/>
              </p:ext>
            </p:extLst>
          </p:nvPr>
        </p:nvGraphicFramePr>
        <p:xfrm>
          <a:off x="2500159" y="2089666"/>
          <a:ext cx="8512398" cy="4655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163">
                  <a:extLst>
                    <a:ext uri="{9D8B030D-6E8A-4147-A177-3AD203B41FA5}">
                      <a16:colId xmlns:a16="http://schemas.microsoft.com/office/drawing/2014/main" val="3828275939"/>
                    </a:ext>
                  </a:extLst>
                </a:gridCol>
                <a:gridCol w="7527235">
                  <a:extLst>
                    <a:ext uri="{9D8B030D-6E8A-4147-A177-3AD203B41FA5}">
                      <a16:colId xmlns:a16="http://schemas.microsoft.com/office/drawing/2014/main" val="2802770920"/>
                    </a:ext>
                  </a:extLst>
                </a:gridCol>
              </a:tblGrid>
              <a:tr h="501203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S.No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Statement &amp; 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252366"/>
                  </a:ext>
                </a:extLst>
              </a:tr>
              <a:tr h="874341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statement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‘if’ statement consists of a Boolean expression followed by one or more statements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22555"/>
                  </a:ext>
                </a:extLst>
              </a:tr>
              <a:tr h="1136643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if...else statement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‘if’ statement can be followed by an optional ‘else’ statement, which executes when the Boolean expression is false.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56652"/>
                  </a:ext>
                </a:extLst>
              </a:tr>
              <a:tr h="1136643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else…if and nested if statements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can use one ‘if’ or ‘else if’ statement inside another ‘if’ or ‘else if’ statement(s).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012259"/>
                  </a:ext>
                </a:extLst>
              </a:tr>
              <a:tr h="874341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 statement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‘switch’ statement allows a variable to be tested for equality against a list of values.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92279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00159" y="1535668"/>
            <a:ext cx="775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Decision-making constructs in </a:t>
            </a:r>
            <a:r>
              <a:rPr lang="en-US" dirty="0" err="1"/>
              <a:t>TypeScript</a:t>
            </a:r>
            <a:r>
              <a:rPr lang="en-US" dirty="0"/>
              <a:t> are classified as follows −</a:t>
            </a:r>
          </a:p>
        </p:txBody>
      </p:sp>
    </p:spTree>
    <p:extLst>
      <p:ext uri="{BB962C8B-B14F-4D97-AF65-F5344CB8AC3E}">
        <p14:creationId xmlns:p14="http://schemas.microsoft.com/office/powerpoint/2010/main" val="256753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- Loops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778997" cy="3193774"/>
          </a:xfrm>
        </p:spPr>
        <p:txBody>
          <a:bodyPr/>
          <a:lstStyle/>
          <a:p>
            <a:r>
              <a:rPr lang="en-US" dirty="0"/>
              <a:t>A loop statement allows us to execute a statement or group of statements multiple times.</a:t>
            </a:r>
          </a:p>
        </p:txBody>
      </p:sp>
      <p:pic>
        <p:nvPicPr>
          <p:cNvPr id="6146" name="Picture 2" descr="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011" y="1759020"/>
            <a:ext cx="3767345" cy="454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577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– Loops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36035"/>
            <a:ext cx="8396840" cy="848139"/>
          </a:xfrm>
        </p:spPr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provides different types of loops to handle looping requirements. The following figure illustrates the classification of loops −</a:t>
            </a:r>
          </a:p>
        </p:txBody>
      </p:sp>
      <p:pic>
        <p:nvPicPr>
          <p:cNvPr id="7170" name="Picture 2" descr="Loop 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584174"/>
            <a:ext cx="8171553" cy="405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213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809" y="624110"/>
            <a:ext cx="9622803" cy="764277"/>
          </a:xfrm>
        </p:spPr>
        <p:txBody>
          <a:bodyPr>
            <a:normAutofit fontScale="90000"/>
          </a:bodyPr>
          <a:lstStyle/>
          <a:p>
            <a:r>
              <a:rPr lang="en-US" dirty="0"/>
              <a:t>The break Statement &amp; The continue Statement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15063"/>
              </p:ext>
            </p:extLst>
          </p:nvPr>
        </p:nvGraphicFramePr>
        <p:xfrm>
          <a:off x="2058504" y="1534159"/>
          <a:ext cx="8795026" cy="5065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7513">
                  <a:extLst>
                    <a:ext uri="{9D8B030D-6E8A-4147-A177-3AD203B41FA5}">
                      <a16:colId xmlns:a16="http://schemas.microsoft.com/office/drawing/2014/main" val="1787737336"/>
                    </a:ext>
                  </a:extLst>
                </a:gridCol>
                <a:gridCol w="4397513">
                  <a:extLst>
                    <a:ext uri="{9D8B030D-6E8A-4147-A177-3AD203B41FA5}">
                      <a16:colId xmlns:a16="http://schemas.microsoft.com/office/drawing/2014/main" val="932423642"/>
                    </a:ext>
                  </a:extLst>
                </a:gridCol>
              </a:tblGrid>
              <a:tr h="50654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 </a:t>
                      </a:r>
                      <a:r>
                        <a:rPr lang="en-US" b="1" dirty="0"/>
                        <a:t>break</a:t>
                      </a:r>
                      <a:r>
                        <a:rPr lang="en-US" dirty="0"/>
                        <a:t> statement is used to take the control out of a construct. Using </a:t>
                      </a:r>
                      <a:r>
                        <a:rPr lang="en-US" b="1" dirty="0"/>
                        <a:t>break</a:t>
                      </a:r>
                      <a:r>
                        <a:rPr lang="en-US" dirty="0"/>
                        <a:t> in a loop causes the program to exit the loop. Its syntax is as follows −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 continue statement skips the subsequent statements in the current iteration and takes the control back to the beginning of the loop.</a:t>
                      </a:r>
                    </a:p>
                    <a:p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8193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3220278"/>
            <a:ext cx="2999492" cy="32335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035" y="3220278"/>
            <a:ext cx="2910095" cy="32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2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-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595" y="1457077"/>
            <a:ext cx="8915400" cy="8958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function is a set of statements to perform a specific task. Functions organize the program into logical blocks of code. Once defined, functions may be called to access code.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00955"/>
              </p:ext>
            </p:extLst>
          </p:nvPr>
        </p:nvGraphicFramePr>
        <p:xfrm>
          <a:off x="2058505" y="2523215"/>
          <a:ext cx="8529982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263">
                  <a:extLst>
                    <a:ext uri="{9D8B030D-6E8A-4147-A177-3AD203B41FA5}">
                      <a16:colId xmlns:a16="http://schemas.microsoft.com/office/drawing/2014/main" val="225794742"/>
                    </a:ext>
                  </a:extLst>
                </a:gridCol>
                <a:gridCol w="7616719">
                  <a:extLst>
                    <a:ext uri="{9D8B030D-6E8A-4147-A177-3AD203B41FA5}">
                      <a16:colId xmlns:a16="http://schemas.microsoft.com/office/drawing/2014/main" val="496768362"/>
                    </a:ext>
                  </a:extLst>
                </a:gridCol>
              </a:tblGrid>
              <a:tr h="496247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Funtions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143559"/>
                  </a:ext>
                </a:extLst>
              </a:tr>
              <a:tr h="851961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Defining a Function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function definition specifies what and how a specific task would be done.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8191"/>
                  </a:ext>
                </a:extLst>
              </a:tr>
              <a:tr h="851961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Calling a Function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function must be called so as to execute it.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046431"/>
                  </a:ext>
                </a:extLst>
              </a:tr>
              <a:tr h="851961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Returning Functions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may also return value along with control, back to the caller.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59192"/>
                  </a:ext>
                </a:extLst>
              </a:tr>
              <a:tr h="851961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Parameterized Function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Parameters are a mechanism to pass values to functions.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19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582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- Numbers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7665" y="1656522"/>
            <a:ext cx="9523274" cy="4903304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TypeScript</a:t>
            </a:r>
            <a:r>
              <a:rPr lang="en-US" dirty="0"/>
              <a:t> like JavaScript supports numeric values as Number objects. A number object converts numeric literal to an instance of the number class.</a:t>
            </a:r>
          </a:p>
          <a:p>
            <a:pPr marL="0" indent="0">
              <a:buNone/>
            </a:pPr>
            <a:r>
              <a:rPr lang="en-US" b="1" dirty="0"/>
              <a:t>Property &amp; Description</a:t>
            </a:r>
          </a:p>
          <a:p>
            <a:r>
              <a:rPr lang="en-US" b="1" dirty="0"/>
              <a:t>MAX_VALUE - </a:t>
            </a:r>
            <a:r>
              <a:rPr lang="en-US" dirty="0"/>
              <a:t>The largest possible value a number in JavaScript can have 1.7976931348623157E+308.</a:t>
            </a:r>
          </a:p>
          <a:p>
            <a:r>
              <a:rPr lang="en-US" b="1" dirty="0"/>
              <a:t>MIN_VALUE -</a:t>
            </a:r>
            <a:r>
              <a:rPr lang="en-US" dirty="0"/>
              <a:t>The smallest possible value a number in JavaScript can have 5E-324</a:t>
            </a:r>
          </a:p>
          <a:p>
            <a:r>
              <a:rPr lang="en-US" b="1" dirty="0" err="1"/>
              <a:t>NaN</a:t>
            </a:r>
            <a:r>
              <a:rPr lang="en-US" b="1" dirty="0"/>
              <a:t> - </a:t>
            </a:r>
            <a:r>
              <a:rPr lang="en-US" dirty="0"/>
              <a:t>Equal to a value that is not a number</a:t>
            </a:r>
          </a:p>
          <a:p>
            <a:r>
              <a:rPr lang="en-US" b="1" dirty="0"/>
              <a:t>NEGATIVE_INFINITY - </a:t>
            </a:r>
            <a:r>
              <a:rPr lang="en-US" dirty="0"/>
              <a:t>A value that is less than MIN_VALUE.</a:t>
            </a:r>
          </a:p>
          <a:p>
            <a:r>
              <a:rPr lang="en-US" b="1" dirty="0"/>
              <a:t>NEGATIVE_INFINITY - </a:t>
            </a:r>
            <a:r>
              <a:rPr lang="en-US" dirty="0"/>
              <a:t>A value that is less than MIN_VALUE.</a:t>
            </a:r>
          </a:p>
          <a:p>
            <a:r>
              <a:rPr lang="en-US" b="1" dirty="0"/>
              <a:t>Prototype - </a:t>
            </a:r>
            <a:r>
              <a:rPr lang="en-US" dirty="0"/>
              <a:t>A static property of the Number object. Use the prototype property to assign new properties and methods to the Number object in the current document.</a:t>
            </a:r>
          </a:p>
          <a:p>
            <a:r>
              <a:rPr lang="en-US" b="1" dirty="0"/>
              <a:t>Constructor - </a:t>
            </a:r>
            <a:r>
              <a:rPr lang="en-US" dirty="0"/>
              <a:t>Returns the function that created this object's instance. By default, this is the Number object.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75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6615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TypeScript</a:t>
            </a:r>
            <a:r>
              <a:rPr lang="en-US" dirty="0"/>
              <a:t> - Number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470991"/>
            <a:ext cx="9912626" cy="50888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Methods &amp; Description</a:t>
            </a:r>
          </a:p>
          <a:p>
            <a:r>
              <a:rPr lang="en-US" sz="2000" b="1" dirty="0"/>
              <a:t>toExponential() </a:t>
            </a:r>
            <a:r>
              <a:rPr lang="en-US" sz="2000" dirty="0"/>
              <a:t>Forces a number to display in exponential notation, even if the number is in the range in which JavaScript normally uses standard notation.</a:t>
            </a:r>
          </a:p>
          <a:p>
            <a:r>
              <a:rPr lang="en-US" sz="2000" b="1" dirty="0"/>
              <a:t>toFixed() </a:t>
            </a:r>
            <a:r>
              <a:rPr lang="en-US" sz="2000" dirty="0"/>
              <a:t>Formats a number with a specific number of digits to the right of the decimal.</a:t>
            </a:r>
          </a:p>
          <a:p>
            <a:r>
              <a:rPr lang="en-US" sz="2000" b="1" dirty="0"/>
              <a:t>toLocaleString() </a:t>
            </a:r>
            <a:r>
              <a:rPr lang="en-US" sz="2000" dirty="0"/>
              <a:t>Returns a string value version of the current number in a format that may vary according to a browser's local settings.</a:t>
            </a:r>
          </a:p>
          <a:p>
            <a:r>
              <a:rPr lang="en-US" sz="2000" b="1" dirty="0"/>
              <a:t>toPrecision() </a:t>
            </a:r>
            <a:r>
              <a:rPr lang="en-US" sz="2000" dirty="0"/>
              <a:t>Defines how many total digits (including digits to the left and right of the decimal) to display of a number. A negative precision will throw an error.</a:t>
            </a:r>
          </a:p>
          <a:p>
            <a:r>
              <a:rPr lang="en-US" sz="2000" b="1" dirty="0"/>
              <a:t>toString() </a:t>
            </a:r>
            <a:r>
              <a:rPr lang="en-US" sz="2000" dirty="0"/>
              <a:t>Returns the string representation of the number's value. The function is passed the radix, an integer between 2 and 36 specifying the base to use for representing numeric values.</a:t>
            </a:r>
          </a:p>
          <a:p>
            <a:r>
              <a:rPr lang="en-US" sz="2000" b="1" dirty="0"/>
              <a:t>valueOf()  </a:t>
            </a:r>
            <a:r>
              <a:rPr lang="en-US" sz="2000" dirty="0"/>
              <a:t>Returns the number's primitive value.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01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– Strings Objects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85322"/>
          </a:xfrm>
        </p:spPr>
        <p:txBody>
          <a:bodyPr/>
          <a:lstStyle/>
          <a:p>
            <a:r>
              <a:rPr lang="en-US" b="1" dirty="0"/>
              <a:t>Constructor </a:t>
            </a:r>
            <a:r>
              <a:rPr lang="en-US" dirty="0"/>
              <a:t>Returns a reference to the String function that created the object.</a:t>
            </a:r>
          </a:p>
          <a:p>
            <a:endParaRPr lang="en-US" dirty="0"/>
          </a:p>
          <a:p>
            <a:r>
              <a:rPr lang="en-US" b="1" dirty="0"/>
              <a:t>Length </a:t>
            </a:r>
            <a:r>
              <a:rPr lang="en-US" dirty="0"/>
              <a:t>Returns the length of the string.</a:t>
            </a:r>
          </a:p>
          <a:p>
            <a:endParaRPr lang="en-US" dirty="0"/>
          </a:p>
          <a:p>
            <a:r>
              <a:rPr lang="en-US" b="1" dirty="0"/>
              <a:t>Prototype </a:t>
            </a:r>
            <a:r>
              <a:rPr lang="en-US" dirty="0"/>
              <a:t>The prototype property allows you to add properties and methods to an object.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071" y="2133601"/>
            <a:ext cx="6453808" cy="3988903"/>
          </a:xfrm>
        </p:spPr>
        <p:txBody>
          <a:bodyPr>
            <a:noAutofit/>
          </a:bodyPr>
          <a:lstStyle/>
          <a:p>
            <a:r>
              <a:rPr lang="en-US" sz="2800" dirty="0"/>
              <a:t>Typescript is a typed superset of JavaScript that compiles to plain JavaScript.</a:t>
            </a:r>
          </a:p>
          <a:p>
            <a:r>
              <a:rPr lang="en-US" sz="2800" dirty="0"/>
              <a:t>Typescript is pure object oriented with classes, interfaces and statically typed like C# or Java.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157" y="2279374"/>
            <a:ext cx="3286539" cy="211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3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0377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4487"/>
            <a:ext cx="8915400" cy="4982817"/>
          </a:xfrm>
        </p:spPr>
        <p:txBody>
          <a:bodyPr>
            <a:normAutofit/>
          </a:bodyPr>
          <a:lstStyle/>
          <a:p>
            <a:r>
              <a:rPr lang="en-US" b="1" dirty="0" err="1"/>
              <a:t>charAt</a:t>
            </a:r>
            <a:r>
              <a:rPr lang="en-US" b="1" dirty="0"/>
              <a:t>() </a:t>
            </a:r>
            <a:r>
              <a:rPr lang="en-US" dirty="0"/>
              <a:t>Returns the character at the specified index.</a:t>
            </a:r>
          </a:p>
          <a:p>
            <a:r>
              <a:rPr lang="en-US" b="1" dirty="0"/>
              <a:t>charCodeAt() </a:t>
            </a:r>
            <a:r>
              <a:rPr lang="en-US" dirty="0"/>
              <a:t>Returns a number indicating the Unicode value of the character at the given index.</a:t>
            </a:r>
          </a:p>
          <a:p>
            <a:r>
              <a:rPr lang="en-US" b="1" dirty="0"/>
              <a:t>concat() </a:t>
            </a:r>
            <a:r>
              <a:rPr lang="en-US" dirty="0"/>
              <a:t>Combines the text of two strings and returns a new string.</a:t>
            </a:r>
          </a:p>
          <a:p>
            <a:r>
              <a:rPr lang="en-US" b="1" dirty="0"/>
              <a:t>indexOf() </a:t>
            </a:r>
            <a:r>
              <a:rPr lang="en-US" dirty="0"/>
              <a:t>Returns the index within the calling String object of the first occurrence of the specified value, or -1 if not found.</a:t>
            </a:r>
          </a:p>
          <a:p>
            <a:r>
              <a:rPr lang="en-US" b="1" dirty="0" err="1"/>
              <a:t>lastIndexOf</a:t>
            </a:r>
            <a:r>
              <a:rPr lang="en-US" b="1" dirty="0"/>
              <a:t>() </a:t>
            </a:r>
            <a:r>
              <a:rPr lang="en-US" dirty="0"/>
              <a:t>Returns the index within the calling String object of the last occurrence of the specified value, or -1 if not found.</a:t>
            </a:r>
          </a:p>
          <a:p>
            <a:r>
              <a:rPr lang="en-US" b="1" dirty="0" err="1"/>
              <a:t>localeCompare</a:t>
            </a:r>
            <a:r>
              <a:rPr lang="en-US" b="1" dirty="0"/>
              <a:t>() </a:t>
            </a:r>
            <a:r>
              <a:rPr lang="en-US" dirty="0"/>
              <a:t>Returns a number indicating whether a reference string comes before or after or is the same as the given string in sort order.</a:t>
            </a:r>
          </a:p>
          <a:p>
            <a:r>
              <a:rPr lang="en-US" b="1" dirty="0"/>
              <a:t>match() </a:t>
            </a:r>
            <a:r>
              <a:rPr lang="en-US" dirty="0"/>
              <a:t>Used to match a regular expression against a string.</a:t>
            </a:r>
          </a:p>
          <a:p>
            <a:r>
              <a:rPr lang="en-US" b="1" dirty="0"/>
              <a:t>replace() </a:t>
            </a:r>
            <a:r>
              <a:rPr lang="en-US" dirty="0"/>
              <a:t>Used to find a match between a regular expression and a string, and to replace the matched substring with a new substring.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05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11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7252" y="1510748"/>
            <a:ext cx="9967360" cy="506233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b="1" dirty="0"/>
              <a:t>search() </a:t>
            </a:r>
            <a:r>
              <a:rPr lang="en-US" dirty="0"/>
              <a:t>Executes the search for a match between a regular expression and a specified string.</a:t>
            </a:r>
          </a:p>
          <a:p>
            <a:r>
              <a:rPr lang="en-US" b="1" dirty="0"/>
              <a:t>slice() </a:t>
            </a:r>
            <a:r>
              <a:rPr lang="en-US" dirty="0"/>
              <a:t>Extracts a section of a string and returns a new string.</a:t>
            </a:r>
          </a:p>
          <a:p>
            <a:r>
              <a:rPr lang="en-US" b="1" dirty="0"/>
              <a:t>split() </a:t>
            </a:r>
            <a:r>
              <a:rPr lang="en-US" dirty="0"/>
              <a:t>Splits a String object into an array of strings by separating the string into substrings.</a:t>
            </a:r>
          </a:p>
          <a:p>
            <a:r>
              <a:rPr lang="en-US" b="1" dirty="0" err="1"/>
              <a:t>substr</a:t>
            </a:r>
            <a:r>
              <a:rPr lang="en-US" b="1" dirty="0"/>
              <a:t>() </a:t>
            </a:r>
            <a:r>
              <a:rPr lang="en-US" dirty="0"/>
              <a:t>Returns the characters in a string beginning at the specified location through the specified number of characters.</a:t>
            </a:r>
          </a:p>
          <a:p>
            <a:r>
              <a:rPr lang="en-US" b="1" dirty="0"/>
              <a:t>substring() </a:t>
            </a:r>
            <a:r>
              <a:rPr lang="en-US" dirty="0"/>
              <a:t>Returns the characters in a string between two indexes into the string.</a:t>
            </a:r>
          </a:p>
          <a:p>
            <a:r>
              <a:rPr lang="en-US" b="1" dirty="0" err="1"/>
              <a:t>toLocaleLowerCase</a:t>
            </a:r>
            <a:r>
              <a:rPr lang="en-US" b="1" dirty="0"/>
              <a:t>() </a:t>
            </a:r>
            <a:r>
              <a:rPr lang="en-US" dirty="0"/>
              <a:t>The characters within a string are converted to lower case while respecting the current locale.</a:t>
            </a:r>
          </a:p>
          <a:p>
            <a:r>
              <a:rPr lang="en-US" b="1" dirty="0" err="1"/>
              <a:t>toLocaleUpperCase</a:t>
            </a:r>
            <a:r>
              <a:rPr lang="en-US" b="1" dirty="0"/>
              <a:t>() </a:t>
            </a:r>
            <a:r>
              <a:rPr lang="en-US" dirty="0"/>
              <a:t>The characters within a string are converted to upper case while respecting the current locale.</a:t>
            </a:r>
          </a:p>
          <a:p>
            <a:r>
              <a:rPr lang="en-US" b="1" dirty="0" err="1"/>
              <a:t>toLowerCase</a:t>
            </a:r>
            <a:r>
              <a:rPr lang="en-US" b="1" dirty="0"/>
              <a:t>() </a:t>
            </a:r>
            <a:r>
              <a:rPr lang="en-US" dirty="0"/>
              <a:t>Returns the calling string value converted to lower case.</a:t>
            </a:r>
          </a:p>
          <a:p>
            <a:r>
              <a:rPr lang="en-US" b="1" dirty="0"/>
              <a:t>toString()</a:t>
            </a:r>
            <a:r>
              <a:rPr lang="en-US" dirty="0"/>
              <a:t> Returns a string representing the specified object.</a:t>
            </a:r>
          </a:p>
          <a:p>
            <a:r>
              <a:rPr lang="en-US" b="1" dirty="0" err="1"/>
              <a:t>toUpperCase</a:t>
            </a:r>
            <a:r>
              <a:rPr lang="en-US" b="1" dirty="0"/>
              <a:t>()</a:t>
            </a:r>
            <a:r>
              <a:rPr lang="en-US" dirty="0"/>
              <a:t> Returns the calling string value converted to uppercase.</a:t>
            </a:r>
          </a:p>
          <a:p>
            <a:r>
              <a:rPr lang="en-US" b="1" dirty="0"/>
              <a:t>valueOf()</a:t>
            </a:r>
            <a:r>
              <a:rPr lang="en-US" dirty="0"/>
              <a:t> Returns the primitive value of the specified object.</a:t>
            </a:r>
          </a:p>
        </p:txBody>
      </p:sp>
    </p:spTree>
    <p:extLst>
      <p:ext uri="{BB962C8B-B14F-4D97-AF65-F5344CB8AC3E}">
        <p14:creationId xmlns:p14="http://schemas.microsoft.com/office/powerpoint/2010/main" val="2672947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7125"/>
          </a:xfrm>
        </p:spPr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– Arrays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826" y="1524001"/>
            <a:ext cx="9516786" cy="5181600"/>
          </a:xfrm>
        </p:spPr>
        <p:txBody>
          <a:bodyPr>
            <a:normAutofit/>
          </a:bodyPr>
          <a:lstStyle/>
          <a:p>
            <a:r>
              <a:rPr lang="en-US" b="1" dirty="0"/>
              <a:t>Syntax :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array_name</a:t>
            </a:r>
            <a:r>
              <a:rPr lang="en-US" b="1" dirty="0"/>
              <a:t>[:datatype];  //declaration 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array_name</a:t>
            </a:r>
            <a:r>
              <a:rPr lang="en-US" b="1" dirty="0"/>
              <a:t> = [val1,val2,valn..]  //initialization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err="1"/>
              <a:t>concat</a:t>
            </a:r>
            <a:r>
              <a:rPr lang="en-US" b="1" dirty="0"/>
              <a:t>() </a:t>
            </a:r>
            <a:r>
              <a:rPr lang="en-US" dirty="0"/>
              <a:t>Returns a new array comprised of this array joined with other array(s) and/or value(s).</a:t>
            </a:r>
          </a:p>
          <a:p>
            <a:r>
              <a:rPr lang="en-US" b="1" dirty="0"/>
              <a:t>every() </a:t>
            </a:r>
            <a:r>
              <a:rPr lang="en-US" dirty="0"/>
              <a:t>true if every element in this array satisfies the provided testing function.</a:t>
            </a:r>
          </a:p>
          <a:p>
            <a:r>
              <a:rPr lang="en-US" b="1" dirty="0"/>
              <a:t>filter() </a:t>
            </a:r>
            <a:r>
              <a:rPr lang="en-US" dirty="0"/>
              <a:t>Creates a new array with all of the elements of this array for which the provided filtering function returns true.</a:t>
            </a:r>
          </a:p>
          <a:p>
            <a:r>
              <a:rPr lang="en-US" b="1" dirty="0" err="1"/>
              <a:t>forEach</a:t>
            </a:r>
            <a:r>
              <a:rPr lang="en-US" b="1" dirty="0"/>
              <a:t>() </a:t>
            </a:r>
            <a:r>
              <a:rPr lang="en-US" dirty="0"/>
              <a:t>Calls a function for each element in the array.</a:t>
            </a:r>
          </a:p>
        </p:txBody>
      </p:sp>
    </p:spTree>
    <p:extLst>
      <p:ext uri="{BB962C8B-B14F-4D97-AF65-F5344CB8AC3E}">
        <p14:creationId xmlns:p14="http://schemas.microsoft.com/office/powerpoint/2010/main" val="522548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140" y="226545"/>
            <a:ext cx="8911687" cy="807125"/>
          </a:xfrm>
        </p:spPr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– Array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357" y="1152939"/>
            <a:ext cx="9331255" cy="5473147"/>
          </a:xfrm>
        </p:spPr>
        <p:txBody>
          <a:bodyPr>
            <a:normAutofit/>
          </a:bodyPr>
          <a:lstStyle/>
          <a:p>
            <a:r>
              <a:rPr lang="en-US" b="1" dirty="0" err="1"/>
              <a:t>indexOf</a:t>
            </a:r>
            <a:r>
              <a:rPr lang="en-US" b="1" dirty="0"/>
              <a:t>() </a:t>
            </a:r>
            <a:r>
              <a:rPr lang="en-US" dirty="0"/>
              <a:t>Returns the first (least) index of an element within the array equal to the specified value, or -1 if none is found.</a:t>
            </a:r>
          </a:p>
          <a:p>
            <a:r>
              <a:rPr lang="en-US" b="1" dirty="0"/>
              <a:t>join() </a:t>
            </a:r>
            <a:r>
              <a:rPr lang="en-US" dirty="0"/>
              <a:t>Joins all elements of an array into a string.</a:t>
            </a:r>
          </a:p>
          <a:p>
            <a:r>
              <a:rPr lang="en-US" b="1" dirty="0" err="1"/>
              <a:t>lastIndexOf</a:t>
            </a:r>
            <a:r>
              <a:rPr lang="en-US" b="1" dirty="0"/>
              <a:t>() </a:t>
            </a:r>
            <a:r>
              <a:rPr lang="en-US" dirty="0"/>
              <a:t>Returns the last (greatest) index of an element within the array equal to the specified value, or -1 if none is found.</a:t>
            </a:r>
          </a:p>
          <a:p>
            <a:r>
              <a:rPr lang="en-US" b="1" dirty="0"/>
              <a:t>map() </a:t>
            </a:r>
            <a:r>
              <a:rPr lang="en-US" dirty="0"/>
              <a:t>Creates a new array with the results of calling a provided function on every element in this array.</a:t>
            </a:r>
          </a:p>
          <a:p>
            <a:r>
              <a:rPr lang="en-US" b="1" dirty="0"/>
              <a:t>pop() </a:t>
            </a:r>
            <a:r>
              <a:rPr lang="en-US" dirty="0"/>
              <a:t>Removes the last element from an array and returns that element.</a:t>
            </a:r>
          </a:p>
          <a:p>
            <a:r>
              <a:rPr lang="en-US" b="1" dirty="0"/>
              <a:t>push() </a:t>
            </a:r>
            <a:r>
              <a:rPr lang="en-US" dirty="0"/>
              <a:t>Adds one or more elements to the end of an array and returns the new length of the array.</a:t>
            </a:r>
          </a:p>
          <a:p>
            <a:r>
              <a:rPr lang="en-US" b="1" dirty="0"/>
              <a:t>reduce() </a:t>
            </a:r>
            <a:r>
              <a:rPr lang="en-US" dirty="0"/>
              <a:t>Apply a function simultaneously against two values of the array (from left-to-right) as to reduce it to a single value.</a:t>
            </a:r>
          </a:p>
          <a:p>
            <a:r>
              <a:rPr lang="en-US" b="1" dirty="0" err="1"/>
              <a:t>reduceRight</a:t>
            </a:r>
            <a:r>
              <a:rPr lang="en-US" b="1" dirty="0"/>
              <a:t>() </a:t>
            </a:r>
            <a:r>
              <a:rPr lang="en-US" dirty="0"/>
              <a:t>Apply a function simultaneously against two values of the array (from right-to-left) as to reduce it to a single value.</a:t>
            </a:r>
          </a:p>
        </p:txBody>
      </p:sp>
    </p:spTree>
    <p:extLst>
      <p:ext uri="{BB962C8B-B14F-4D97-AF65-F5344CB8AC3E}">
        <p14:creationId xmlns:p14="http://schemas.microsoft.com/office/powerpoint/2010/main" val="661723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135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TypeScript</a:t>
            </a:r>
            <a:r>
              <a:rPr lang="en-US" dirty="0"/>
              <a:t> - Tuples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types allow you to express an array where the type of a fixed number of elements is known, but need not be the same.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SYNTEX</a:t>
            </a:r>
          </a:p>
          <a:p>
            <a:pPr marL="0" indent="0">
              <a:buNone/>
            </a:pPr>
            <a:r>
              <a:rPr lang="en-US" dirty="0"/>
              <a:t>          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tuple_name</a:t>
            </a:r>
            <a:r>
              <a:rPr lang="en-US" dirty="0"/>
              <a:t> = [value1,value2,value3,…value n]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5406887" y="2345635"/>
            <a:ext cx="45719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01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33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TypeScript</a:t>
            </a:r>
            <a:r>
              <a:rPr lang="en-US" dirty="0"/>
              <a:t> - Classes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err="1"/>
              <a:t>ypeScript</a:t>
            </a:r>
            <a:r>
              <a:rPr lang="en-US" dirty="0"/>
              <a:t> supports object-oriented programming features like classes, interfaces, etc. A class in terms of OOP is a blueprint for creating objects. A class encapsulates data for the object. 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     SYNTAX</a:t>
            </a:r>
          </a:p>
          <a:p>
            <a:pPr marL="0" indent="0">
              <a:buNone/>
            </a:pPr>
            <a:r>
              <a:rPr lang="en-US" b="1" dirty="0"/>
              <a:t>               class </a:t>
            </a:r>
            <a:r>
              <a:rPr lang="en-US" b="1" dirty="0" err="1"/>
              <a:t>class_name</a:t>
            </a:r>
            <a:r>
              <a:rPr lang="en-US" b="1" dirty="0"/>
              <a:t> { </a:t>
            </a:r>
          </a:p>
          <a:p>
            <a:pPr marL="0" indent="0">
              <a:buNone/>
            </a:pPr>
            <a:r>
              <a:rPr lang="en-US" b="1" dirty="0"/>
              <a:t>                    //class scope </a:t>
            </a:r>
          </a:p>
          <a:p>
            <a:pPr marL="0" indent="0">
              <a:buNone/>
            </a:pPr>
            <a:r>
              <a:rPr lang="en-US" b="1" dirty="0"/>
              <a:t>                     }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60396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97495"/>
            <a:ext cx="5945188" cy="51484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class Car { </a:t>
            </a:r>
          </a:p>
          <a:p>
            <a:pPr marL="0" indent="0">
              <a:buNone/>
            </a:pPr>
            <a:r>
              <a:rPr lang="en-US" sz="1600" dirty="0"/>
              <a:t>   //field 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engine:string</a:t>
            </a:r>
            <a:r>
              <a:rPr lang="en-US" sz="1600" dirty="0"/>
              <a:t>; 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   //constructor </a:t>
            </a:r>
          </a:p>
          <a:p>
            <a:pPr marL="0" indent="0">
              <a:buNone/>
            </a:pPr>
            <a:r>
              <a:rPr lang="en-US" sz="1600" dirty="0"/>
              <a:t>   constructor(</a:t>
            </a:r>
            <a:r>
              <a:rPr lang="en-US" sz="1600" dirty="0" err="1"/>
              <a:t>engine:string</a:t>
            </a:r>
            <a:r>
              <a:rPr lang="en-US" sz="1600" dirty="0"/>
              <a:t>) { 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this.engine</a:t>
            </a:r>
            <a:r>
              <a:rPr lang="en-US" sz="1600" dirty="0"/>
              <a:t> = engine </a:t>
            </a:r>
          </a:p>
          <a:p>
            <a:pPr marL="0" indent="0">
              <a:buNone/>
            </a:pPr>
            <a:r>
              <a:rPr lang="en-US" sz="1600" dirty="0"/>
              <a:t>   }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//function 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disp</a:t>
            </a:r>
            <a:r>
              <a:rPr lang="en-US" sz="1600" dirty="0"/>
              <a:t>():void { </a:t>
            </a:r>
          </a:p>
          <a:p>
            <a:pPr marL="0" indent="0">
              <a:buNone/>
            </a:pPr>
            <a:r>
              <a:rPr lang="en-US" sz="1600" dirty="0"/>
              <a:t>      console.log("Engine is  :   "+</a:t>
            </a:r>
            <a:r>
              <a:rPr lang="en-US" sz="1600" dirty="0" err="1"/>
              <a:t>this.engine</a:t>
            </a:r>
            <a:r>
              <a:rPr lang="en-US" sz="1600" dirty="0"/>
              <a:t>) </a:t>
            </a:r>
          </a:p>
          <a:p>
            <a:pPr marL="0" indent="0">
              <a:buNone/>
            </a:pPr>
            <a:r>
              <a:rPr lang="en-US" sz="1600" dirty="0"/>
              <a:t>   } 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7322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853" y="624110"/>
            <a:ext cx="9357760" cy="84688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TypeScript</a:t>
            </a:r>
            <a:r>
              <a:rPr lang="en-US" dirty="0"/>
              <a:t> - Interfaces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interface is a syntactical contract that an entity should conform to. In other words, an interface defines the syntax that any entity must adhere to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Syntax</a:t>
            </a:r>
          </a:p>
          <a:p>
            <a:pPr marL="0" indent="0">
              <a:buNone/>
            </a:pPr>
            <a:r>
              <a:rPr lang="en-US" dirty="0"/>
              <a:t>   interface </a:t>
            </a:r>
            <a:r>
              <a:rPr lang="en-US" dirty="0" err="1"/>
              <a:t>interface_name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dirty="0"/>
              <a:t>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1970082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92655"/>
          </a:xfrm>
        </p:spPr>
        <p:txBody>
          <a:bodyPr/>
          <a:lstStyle/>
          <a:p>
            <a:r>
              <a:rPr lang="en-US" dirty="0"/>
              <a:t>Interfaces-Example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interface </a:t>
            </a:r>
            <a:r>
              <a:rPr lang="en-US" dirty="0" err="1"/>
              <a:t>IPerson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firstName:string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lastName:string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sayHi</a:t>
            </a:r>
            <a:r>
              <a:rPr lang="en-US" dirty="0"/>
              <a:t>: ()=&gt;string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920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8099"/>
          </a:xfrm>
        </p:spPr>
        <p:txBody>
          <a:bodyPr/>
          <a:lstStyle/>
          <a:p>
            <a:pPr fontAlgn="base"/>
            <a:r>
              <a:rPr lang="en-US" b="1" dirty="0"/>
              <a:t>Why use </a:t>
            </a:r>
            <a:r>
              <a:rPr lang="en-US" b="1" dirty="0" err="1"/>
              <a:t>TypeScript</a:t>
            </a:r>
            <a:r>
              <a:rPr lang="en-US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2400" dirty="0"/>
              <a:t>Open Source, under the Apache 2.0 license, and available to download on </a:t>
            </a:r>
            <a:r>
              <a:rPr lang="en-US" sz="2400" dirty="0" err="1"/>
              <a:t>codeplex</a:t>
            </a:r>
            <a:r>
              <a:rPr lang="en-US" sz="2400" dirty="0"/>
              <a:t>.</a:t>
            </a:r>
          </a:p>
          <a:p>
            <a:pPr fontAlgn="ctr"/>
            <a:r>
              <a:rPr lang="en-US" sz="2400" dirty="0"/>
              <a:t>Tooling support, for type safety, inference and refactoring.</a:t>
            </a:r>
          </a:p>
          <a:p>
            <a:pPr fontAlgn="ctr"/>
            <a:r>
              <a:rPr lang="en-US" sz="2400" dirty="0"/>
              <a:t>Static types and compilation helps catch mistakes &amp; bugs earlier.</a:t>
            </a:r>
          </a:p>
          <a:p>
            <a:pPr fontAlgn="ctr"/>
            <a:r>
              <a:rPr lang="en-US" sz="2400" dirty="0"/>
              <a:t>Simplicity of design, self hosting (less than 25k LoC).</a:t>
            </a:r>
          </a:p>
          <a:p>
            <a:pPr fontAlgn="ctr"/>
            <a:r>
              <a:rPr lang="en-US" sz="2400" dirty="0"/>
              <a:t>Works well with existing projects.</a:t>
            </a:r>
          </a:p>
        </p:txBody>
      </p:sp>
    </p:spTree>
    <p:extLst>
      <p:ext uri="{BB962C8B-B14F-4D97-AF65-F5344CB8AC3E}">
        <p14:creationId xmlns:p14="http://schemas.microsoft.com/office/powerpoint/2010/main" val="79669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9861" y="624110"/>
            <a:ext cx="9304751" cy="780620"/>
          </a:xfrm>
        </p:spPr>
        <p:txBody>
          <a:bodyPr/>
          <a:lstStyle/>
          <a:p>
            <a:r>
              <a:rPr lang="en-US" dirty="0"/>
              <a:t>Tools Needed for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97497"/>
            <a:ext cx="9188258" cy="2292626"/>
          </a:xfrm>
        </p:spPr>
        <p:txBody>
          <a:bodyPr>
            <a:noAutofit/>
          </a:bodyPr>
          <a:lstStyle/>
          <a:p>
            <a:r>
              <a:rPr lang="en-US" sz="2000" dirty="0"/>
              <a:t>test your scripts online by using The Typescript at </a:t>
            </a:r>
            <a:r>
              <a:rPr lang="en-US" sz="2000" dirty="0">
                <a:hlinkClick r:id="rId2"/>
              </a:rPr>
              <a:t>www.typescriptlang.org/Playground</a:t>
            </a:r>
            <a:endParaRPr lang="en-US" sz="2000" dirty="0"/>
          </a:p>
          <a:p>
            <a:r>
              <a:rPr lang="en-US" sz="2000" dirty="0"/>
              <a:t>It is open source ,open host ,any OS</a:t>
            </a:r>
          </a:p>
          <a:p>
            <a:r>
              <a:rPr lang="en-US" sz="2000" dirty="0"/>
              <a:t> Typescript is a compiled or </a:t>
            </a:r>
            <a:r>
              <a:rPr lang="en-US" sz="2000" dirty="0" err="1"/>
              <a:t>transpiled</a:t>
            </a:r>
            <a:r>
              <a:rPr lang="en-US" sz="2000" dirty="0"/>
              <a:t> language. So you'll need at least two tools to work with Typescript, a text editor and a Typescript compiler.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4041913"/>
            <a:ext cx="2565124" cy="25651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548" y="4041913"/>
            <a:ext cx="2249556" cy="25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80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7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Resources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657600"/>
          </a:xfrm>
        </p:spPr>
        <p:txBody>
          <a:bodyPr>
            <a:noAutofit/>
          </a:bodyPr>
          <a:lstStyle/>
          <a:p>
            <a:r>
              <a:rPr lang="en-US" sz="2800" dirty="0"/>
              <a:t>typescriptlang.org</a:t>
            </a:r>
          </a:p>
          <a:p>
            <a:r>
              <a:rPr lang="en-US" sz="2800" dirty="0"/>
              <a:t>https://www.udemy.com/typescript/</a:t>
            </a:r>
          </a:p>
          <a:p>
            <a:r>
              <a:rPr lang="en-US" sz="2800" dirty="0"/>
              <a:t>http://tutorialzine.com/2016/07/learn-typescript-in-30-minutes/</a:t>
            </a:r>
          </a:p>
          <a:p>
            <a:r>
              <a:rPr lang="en-US" sz="2800" dirty="0"/>
              <a:t>https://www.youtube.com/watch?v=hADI92zCIvE&amp;list=PLYxzS__5yYQkX-95LHG5EDxPj3tVvVmRd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893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Needed For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3270"/>
            <a:ext cx="8025779" cy="3737113"/>
          </a:xfrm>
        </p:spPr>
        <p:txBody>
          <a:bodyPr>
            <a:normAutofit/>
          </a:bodyPr>
          <a:lstStyle/>
          <a:p>
            <a:r>
              <a:rPr lang="en-US" sz="2400" dirty="0"/>
              <a:t>For most of the popular text editors, such as Sublime Text, </a:t>
            </a:r>
            <a:r>
              <a:rPr lang="en-US" sz="2400" dirty="0" err="1"/>
              <a:t>TextMate</a:t>
            </a:r>
            <a:r>
              <a:rPr lang="en-US" sz="2400" dirty="0"/>
              <a:t>, Atom, Notepad++, it's as simple as searching in their library of extensions and installing the Typescript feature.</a:t>
            </a:r>
          </a:p>
          <a:p>
            <a:r>
              <a:rPr lang="en-US" sz="2400" dirty="0"/>
              <a:t>Some of the ID’s like visual studio , </a:t>
            </a:r>
            <a:r>
              <a:rPr lang="en-US" sz="2400" dirty="0" err="1"/>
              <a:t>webstorm</a:t>
            </a:r>
            <a:r>
              <a:rPr lang="en-US" sz="2400" dirty="0"/>
              <a:t> its inbuilt.</a:t>
            </a:r>
          </a:p>
        </p:txBody>
      </p:sp>
    </p:spTree>
    <p:extLst>
      <p:ext uri="{BB962C8B-B14F-4D97-AF65-F5344CB8AC3E}">
        <p14:creationId xmlns:p14="http://schemas.microsoft.com/office/powerpoint/2010/main" val="306054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58916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 of Typescript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052" y="2133599"/>
            <a:ext cx="7394713" cy="4174435"/>
          </a:xfrm>
        </p:spPr>
        <p:txBody>
          <a:bodyPr>
            <a:normAutofit/>
          </a:bodyPr>
          <a:lstStyle/>
          <a:p>
            <a:r>
              <a:rPr lang="en-US" sz="2400" b="1" dirty="0"/>
              <a:t>Language</a:t>
            </a:r>
            <a:r>
              <a:rPr lang="en-US" sz="2400" dirty="0"/>
              <a:t> − It comprises of the syntax, keywords, and type annotations.</a:t>
            </a:r>
          </a:p>
          <a:p>
            <a:r>
              <a:rPr lang="en-US" sz="2400" b="1" dirty="0"/>
              <a:t>The Typescript Compiler</a:t>
            </a:r>
            <a:r>
              <a:rPr lang="en-US" sz="2400" dirty="0"/>
              <a:t> − The Typescript compiler (</a:t>
            </a:r>
            <a:r>
              <a:rPr lang="en-US" sz="2400" dirty="0" err="1"/>
              <a:t>tsc</a:t>
            </a:r>
            <a:r>
              <a:rPr lang="en-US" sz="2400" dirty="0"/>
              <a:t>) converts the instructions written in Typescript to its JavaScript equivalent.</a:t>
            </a:r>
          </a:p>
          <a:p>
            <a:r>
              <a:rPr lang="en-US" sz="2400" b="1" dirty="0"/>
              <a:t>The Typescript Language Service</a:t>
            </a:r>
            <a:r>
              <a:rPr lang="en-US" sz="2400" dirty="0"/>
              <a:t> − The language service supports the common set of a typical editor operations like statement completions, signature help, code formatting and outlining, colorization, etc.</a:t>
            </a:r>
          </a:p>
        </p:txBody>
      </p:sp>
      <p:pic>
        <p:nvPicPr>
          <p:cNvPr id="2050" name="Picture 2" descr="TypeScript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765" y="2226365"/>
            <a:ext cx="2796209" cy="379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27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113183"/>
          </a:xfrm>
        </p:spPr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provides data types as a part of its optional Type System. The data type classification is as given below −</a:t>
            </a:r>
          </a:p>
        </p:txBody>
      </p:sp>
      <p:pic>
        <p:nvPicPr>
          <p:cNvPr id="3074" name="Picture 2" descr="Data 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704" y="2888974"/>
            <a:ext cx="8216348" cy="380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69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Compiler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184805" cy="2358887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Install as Visual Studio Extension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Install by Command-Line-Interface or via node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340004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- 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6446" y="1905000"/>
            <a:ext cx="8915400" cy="3395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Typescript variables must follow the JavaScript naming rules −</a:t>
            </a:r>
          </a:p>
          <a:p>
            <a:r>
              <a:rPr lang="en-US" sz="2400" dirty="0"/>
              <a:t>Variable names can contain alphabets and numeric digits.</a:t>
            </a:r>
          </a:p>
          <a:p>
            <a:r>
              <a:rPr lang="en-US" sz="2400" dirty="0"/>
              <a:t>They cannot contain spaces and special characters, except the underscore (_) and the dollar ($) sign.</a:t>
            </a:r>
          </a:p>
          <a:p>
            <a:r>
              <a:rPr lang="en-US" sz="2400" dirty="0"/>
              <a:t>Variable names cannot begin with a digit.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9540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 in </a:t>
            </a:r>
            <a:r>
              <a:rPr lang="en-US" dirty="0" err="1"/>
              <a:t>TypeScript</a:t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 descr="Declare Ty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536" y="1742661"/>
            <a:ext cx="7385961" cy="74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91536" y="3023551"/>
            <a:ext cx="833561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Type Assertion in </a:t>
            </a:r>
            <a:r>
              <a:rPr lang="en-US" sz="2800" dirty="0" err="1"/>
              <a:t>TypeScript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Inferred Typing in </a:t>
            </a:r>
            <a:r>
              <a:rPr lang="en-US" sz="2800" dirty="0" err="1"/>
              <a:t>TypeScript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TypeScript</a:t>
            </a:r>
            <a:r>
              <a:rPr lang="en-US" sz="2800" dirty="0"/>
              <a:t> Variable Scope</a:t>
            </a:r>
          </a:p>
          <a:p>
            <a:r>
              <a:rPr lang="en-US" sz="2800" dirty="0"/>
              <a:t>           </a:t>
            </a:r>
            <a:r>
              <a:rPr lang="en-US" sz="2800" b="1" dirty="0"/>
              <a:t>Global Scope</a:t>
            </a:r>
          </a:p>
          <a:p>
            <a:r>
              <a:rPr lang="en-US" sz="2800" b="1" dirty="0"/>
              <a:t>           Class Scope</a:t>
            </a:r>
          </a:p>
          <a:p>
            <a:r>
              <a:rPr lang="en-US" sz="2800" b="1" dirty="0"/>
              <a:t>           Local Scope</a:t>
            </a:r>
            <a:r>
              <a:rPr lang="en-US" sz="2800" dirty="0"/>
              <a:t>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238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2048</TotalTime>
  <Words>1810</Words>
  <Application>Microsoft Office PowerPoint</Application>
  <PresentationFormat>Widescreen</PresentationFormat>
  <Paragraphs>218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Wingdings 3</vt:lpstr>
      <vt:lpstr>Wisp</vt:lpstr>
      <vt:lpstr>TypeScript</vt:lpstr>
      <vt:lpstr>What is Typescript</vt:lpstr>
      <vt:lpstr>Tools Needed for Typescript</vt:lpstr>
      <vt:lpstr>Tools Needed For Typescript</vt:lpstr>
      <vt:lpstr>Components of Typescript </vt:lpstr>
      <vt:lpstr>TypeScript Types</vt:lpstr>
      <vt:lpstr>Typescript Compiler Installation</vt:lpstr>
      <vt:lpstr>Typescript - Variables </vt:lpstr>
      <vt:lpstr>Variable Declaration in TypeScript </vt:lpstr>
      <vt:lpstr>Typescript - Operators </vt:lpstr>
      <vt:lpstr>TypeScript - Decision Making </vt:lpstr>
      <vt:lpstr>TypeScript - Decision Making </vt:lpstr>
      <vt:lpstr>TypeScript - Loops </vt:lpstr>
      <vt:lpstr>TypeScript – Loops Classification</vt:lpstr>
      <vt:lpstr>The break Statement &amp; The continue Statement  </vt:lpstr>
      <vt:lpstr>TypeScript - Functions </vt:lpstr>
      <vt:lpstr>TypeScript - Numbers </vt:lpstr>
      <vt:lpstr>TypeScript - Number Methods </vt:lpstr>
      <vt:lpstr>TypeScript – Strings Objects </vt:lpstr>
      <vt:lpstr>String Methods </vt:lpstr>
      <vt:lpstr>String Methods</vt:lpstr>
      <vt:lpstr>TypeScript – Arrays Methods</vt:lpstr>
      <vt:lpstr>TypeScript – Array Method</vt:lpstr>
      <vt:lpstr>TypeScript - Tuples </vt:lpstr>
      <vt:lpstr>TypeScript - Classes </vt:lpstr>
      <vt:lpstr>Class Example</vt:lpstr>
      <vt:lpstr>TypeScript - Interfaces </vt:lpstr>
      <vt:lpstr>Interfaces-Example</vt:lpstr>
      <vt:lpstr>Why use TypeScript?</vt:lpstr>
      <vt:lpstr>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Script</dc:title>
  <dc:creator>shubham salaria</dc:creator>
  <cp:lastModifiedBy>shubham salaria</cp:lastModifiedBy>
  <cp:revision>30</cp:revision>
  <dcterms:created xsi:type="dcterms:W3CDTF">2017-04-15T16:42:16Z</dcterms:created>
  <dcterms:modified xsi:type="dcterms:W3CDTF">2017-04-18T12:54:55Z</dcterms:modified>
</cp:coreProperties>
</file>