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70" r:id="rId7"/>
    <p:sldId id="271" r:id="rId8"/>
    <p:sldId id="269" r:id="rId9"/>
  </p:sldIdLst>
  <p:sldSz cx="18288000" cy="10287000"/>
  <p:notesSz cx="6858000" cy="9144000"/>
  <p:embeddedFontLst>
    <p:embeddedFont>
      <p:font typeface="Calibri" pitchFamily="34" charset="0"/>
      <p:regular r:id="rId10"/>
      <p:bold r:id="rId11"/>
      <p:italic r:id="rId12"/>
      <p:boldItalic r:id="rId13"/>
    </p:embeddedFont>
    <p:embeddedFont>
      <p:font typeface="Oswald Bold" charset="0"/>
      <p:regular r:id="rId14"/>
    </p:embeddedFont>
    <p:embeddedFont>
      <p:font typeface="Oswald" charset="0"/>
      <p:regular r:id="rId15"/>
    </p:embeddedFont>
    <p:embeddedFont>
      <p:font typeface="DM Sans"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8" d="100"/>
          <a:sy n="58" d="100"/>
        </p:scale>
        <p:origin x="-466"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0.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4203690" y="2044594"/>
            <a:ext cx="9815307" cy="2315314"/>
          </a:xfrm>
          <a:prstGeom prst="rect">
            <a:avLst/>
          </a:prstGeom>
        </p:spPr>
        <p:txBody>
          <a:bodyPr lIns="0" tIns="0" rIns="0" bIns="0" rtlCol="0" anchor="t">
            <a:spAutoFit/>
          </a:bodyPr>
          <a:lstStyle/>
          <a:p>
            <a:pPr algn="ctr">
              <a:lnSpc>
                <a:spcPts val="22684"/>
              </a:lnSpc>
            </a:pPr>
            <a:r>
              <a:rPr lang="en-US" sz="4400" spc="1610" dirty="0" smtClean="0">
                <a:solidFill>
                  <a:srgbClr val="231F20"/>
                </a:solidFill>
                <a:latin typeface="Oswald Bold"/>
              </a:rPr>
              <a:t>FILSAFAT ILMU</a:t>
            </a:r>
            <a:endParaRPr lang="en-US" sz="4400" spc="1610" dirty="0">
              <a:solidFill>
                <a:srgbClr val="231F20"/>
              </a:solidFill>
              <a:latin typeface="Oswald Bold"/>
            </a:endParaRPr>
          </a:p>
        </p:txBody>
      </p:sp>
      <p:sp>
        <p:nvSpPr>
          <p:cNvPr id="13" name="TextBox 12"/>
          <p:cNvSpPr txBox="1"/>
          <p:nvPr/>
        </p:nvSpPr>
        <p:spPr>
          <a:xfrm>
            <a:off x="6019800" y="4838700"/>
            <a:ext cx="5867400" cy="584775"/>
          </a:xfrm>
          <a:prstGeom prst="rect">
            <a:avLst/>
          </a:prstGeom>
          <a:noFill/>
        </p:spPr>
        <p:txBody>
          <a:bodyPr wrap="square" rtlCol="0">
            <a:spAutoFit/>
          </a:bodyPr>
          <a:lstStyle/>
          <a:p>
            <a:pPr algn="ctr"/>
            <a:r>
              <a:rPr lang="en-US" sz="3200" dirty="0" smtClean="0"/>
              <a:t>KELOMPOK 1</a:t>
            </a:r>
            <a:endParaRPr lang="en-US" dirty="0"/>
          </a:p>
        </p:txBody>
      </p:sp>
      <p:sp>
        <p:nvSpPr>
          <p:cNvPr id="14" name="TextBox 13"/>
          <p:cNvSpPr txBox="1"/>
          <p:nvPr/>
        </p:nvSpPr>
        <p:spPr>
          <a:xfrm>
            <a:off x="6743700" y="5600700"/>
            <a:ext cx="4800600" cy="1323439"/>
          </a:xfrm>
          <a:prstGeom prst="rect">
            <a:avLst/>
          </a:prstGeom>
          <a:noFill/>
        </p:spPr>
        <p:txBody>
          <a:bodyPr wrap="square" rtlCol="0">
            <a:spAutoFit/>
          </a:bodyPr>
          <a:lstStyle/>
          <a:p>
            <a:pPr algn="ctr"/>
            <a:r>
              <a:rPr lang="en-US" sz="2000" dirty="0" smtClean="0">
                <a:latin typeface="DM Sans" charset="0"/>
              </a:rPr>
              <a:t>FAIZAL FADLY ( 2013040</a:t>
            </a:r>
            <a:r>
              <a:rPr lang="en-US" sz="2000" dirty="0" smtClean="0">
                <a:latin typeface="DM Sans" charset="0"/>
              </a:rPr>
              <a:t>)</a:t>
            </a:r>
          </a:p>
          <a:p>
            <a:pPr algn="ctr"/>
            <a:r>
              <a:rPr lang="id-ID" sz="2000" dirty="0">
                <a:latin typeface="DM Sans" charset="0"/>
              </a:rPr>
              <a:t>Muhammad Haitsam AZ </a:t>
            </a:r>
            <a:r>
              <a:rPr lang="en-US" sz="2000" dirty="0" smtClean="0">
                <a:latin typeface="DM Sans" charset="0"/>
              </a:rPr>
              <a:t> ( 2103048 )</a:t>
            </a:r>
            <a:endParaRPr lang="en-US" sz="2000" dirty="0" smtClean="0">
              <a:latin typeface="DM Sans" charset="0"/>
            </a:endParaRPr>
          </a:p>
          <a:p>
            <a:pPr algn="ctr"/>
            <a:r>
              <a:rPr lang="en-US" sz="2000" dirty="0" smtClean="0">
                <a:latin typeface="DM Sans" charset="0"/>
              </a:rPr>
              <a:t>SYEFA FALIH AL FARIZI ( 2103057 )</a:t>
            </a:r>
          </a:p>
          <a:p>
            <a:pPr algn="ct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8741876"/>
            <a:ext cx="15117109" cy="1600914"/>
          </a:xfrm>
          <a:custGeom>
            <a:avLst/>
            <a:gdLst/>
            <a:ahLst/>
            <a:cxnLst/>
            <a:rect l="l" t="t" r="r" b="b"/>
            <a:pathLst>
              <a:path w="15117109" h="1600914">
                <a:moveTo>
                  <a:pt x="0" y="0"/>
                </a:moveTo>
                <a:lnTo>
                  <a:pt x="15117109" y="0"/>
                </a:lnTo>
                <a:lnTo>
                  <a:pt x="15117109" y="1600915"/>
                </a:lnTo>
                <a:lnTo>
                  <a:pt x="0" y="1600915"/>
                </a:lnTo>
                <a:lnTo>
                  <a:pt x="0" y="0"/>
                </a:lnTo>
                <a:close/>
              </a:path>
            </a:pathLst>
          </a:custGeom>
          <a:blipFill>
            <a:blip r:embed="rId3"/>
            <a:stretch>
              <a:fillRect t="-86495"/>
            </a:stretch>
          </a:blipFill>
        </p:spPr>
      </p:sp>
      <p:grpSp>
        <p:nvGrpSpPr>
          <p:cNvPr id="7" name="Group 7"/>
          <p:cNvGrpSpPr/>
          <p:nvPr/>
        </p:nvGrpSpPr>
        <p:grpSpPr>
          <a:xfrm>
            <a:off x="2142191" y="3396305"/>
            <a:ext cx="15117109" cy="5345571"/>
            <a:chOff x="0" y="0"/>
            <a:chExt cx="5792019" cy="2048120"/>
          </a:xfrm>
        </p:grpSpPr>
        <p:sp>
          <p:nvSpPr>
            <p:cNvPr id="8" name="Freeform 8"/>
            <p:cNvSpPr/>
            <p:nvPr/>
          </p:nvSpPr>
          <p:spPr>
            <a:xfrm>
              <a:off x="0" y="0"/>
              <a:ext cx="5792019" cy="2048120"/>
            </a:xfrm>
            <a:custGeom>
              <a:avLst/>
              <a:gdLst/>
              <a:ahLst/>
              <a:cxnLst/>
              <a:rect l="l" t="t" r="r" b="b"/>
              <a:pathLst>
                <a:path w="5792019" h="2048120">
                  <a:moveTo>
                    <a:pt x="0" y="0"/>
                  </a:moveTo>
                  <a:lnTo>
                    <a:pt x="5792019" y="0"/>
                  </a:lnTo>
                  <a:lnTo>
                    <a:pt x="5792019" y="2048120"/>
                  </a:lnTo>
                  <a:lnTo>
                    <a:pt x="0" y="2048120"/>
                  </a:lnTo>
                  <a:close/>
                </a:path>
              </a:pathLst>
            </a:custGeom>
            <a:solidFill>
              <a:srgbClr val="EFEFEF"/>
            </a:solidFill>
          </p:spPr>
        </p:sp>
        <p:sp>
          <p:nvSpPr>
            <p:cNvPr id="9" name="TextBox 9"/>
            <p:cNvSpPr txBox="1"/>
            <p:nvPr/>
          </p:nvSpPr>
          <p:spPr>
            <a:xfrm>
              <a:off x="0" y="-19050"/>
              <a:ext cx="5792019" cy="2067170"/>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TextBox 11"/>
          <p:cNvSpPr txBox="1"/>
          <p:nvPr/>
        </p:nvSpPr>
        <p:spPr>
          <a:xfrm>
            <a:off x="2142191" y="888605"/>
            <a:ext cx="10810410"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LATAR BELAKANG </a:t>
            </a:r>
          </a:p>
        </p:txBody>
      </p:sp>
      <p:sp>
        <p:nvSpPr>
          <p:cNvPr id="12" name="TextBox 12"/>
          <p:cNvSpPr txBox="1"/>
          <p:nvPr/>
        </p:nvSpPr>
        <p:spPr>
          <a:xfrm>
            <a:off x="3908899" y="3624745"/>
            <a:ext cx="13350401" cy="4624786"/>
          </a:xfrm>
          <a:prstGeom prst="rect">
            <a:avLst/>
          </a:prstGeom>
        </p:spPr>
        <p:txBody>
          <a:bodyPr lIns="0" tIns="0" rIns="0" bIns="0" rtlCol="0" anchor="t">
            <a:spAutoFit/>
          </a:bodyPr>
          <a:lstStyle/>
          <a:p>
            <a:pPr>
              <a:lnSpc>
                <a:spcPts val="3050"/>
              </a:lnSpc>
            </a:pPr>
            <a:r>
              <a:rPr lang="en-US" sz="2210" spc="216">
                <a:solidFill>
                  <a:srgbClr val="231F20"/>
                </a:solidFill>
                <a:latin typeface="DM Sans"/>
              </a:rPr>
              <a:t>Pada awalnya yang pertama muncul adalah filsafat dan ilmu-ilmu khusus merupakan bagian dari filsafat. Sehingga dikatakan bahwa filsafat merupakan induk tau ibu dari semua ilmu ( materscientiarum). Karena objek material filsafat bersifat umum yaitu seluruh kenyataan, pada hal ilmu-ilmu membutuhkan objek khusus. Hal ini menyebabkan berpisahnya ilmu dari filsafat.</a:t>
            </a:r>
          </a:p>
          <a:p>
            <a:pPr marL="0" lvl="0" indent="0" algn="l">
              <a:lnSpc>
                <a:spcPts val="3050"/>
              </a:lnSpc>
              <a:spcBef>
                <a:spcPct val="0"/>
              </a:spcBef>
            </a:pPr>
            <a:r>
              <a:rPr lang="en-US" sz="2210" spc="216">
                <a:solidFill>
                  <a:srgbClr val="231F20"/>
                </a:solidFill>
                <a:latin typeface="DM Sans"/>
              </a:rPr>
              <a:t>Dalam perkembangan berikutnya, filsafat tidak saja dipandang sebagai induk dan sumber ilmu, tetapi sudah merupakan bagian dari ilmu itu sendiri, yang juga mengaami spesialisasi. Dalam taraf peralihan ini filsafat tidak mencakup keseluruhan, tetapi sudah menjadi sektoral. Contohnya filsafat agama, filsafat hukum dan filsafat ilmu adalah bagian dari perkembangan filsafat yang sudah menjadi sektoral dan terotak dalam satu bidang tertentu. Dalam konteks inilah kemudian ilmu sebagai kajian filsafat sangat relevan untuk dikaji dan didaami (Bakhtiar, 2005).</a:t>
            </a:r>
          </a:p>
        </p:txBody>
      </p:sp>
      <p:sp>
        <p:nvSpPr>
          <p:cNvPr id="13" name="Freeform 1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PENGERTIAN FILSAFAT </a:t>
            </a:r>
          </a:p>
        </p:txBody>
      </p:sp>
      <p:sp>
        <p:nvSpPr>
          <p:cNvPr id="4" name="TextBox 4"/>
          <p:cNvSpPr txBox="1"/>
          <p:nvPr/>
        </p:nvSpPr>
        <p:spPr>
          <a:xfrm>
            <a:off x="1909388" y="2416723"/>
            <a:ext cx="14469224" cy="6952819"/>
          </a:xfrm>
          <a:prstGeom prst="rect">
            <a:avLst/>
          </a:prstGeom>
        </p:spPr>
        <p:txBody>
          <a:bodyPr lIns="0" tIns="0" rIns="0" bIns="0" rtlCol="0" anchor="t">
            <a:spAutoFit/>
          </a:bodyPr>
          <a:lstStyle/>
          <a:p>
            <a:pPr>
              <a:lnSpc>
                <a:spcPts val="4626"/>
              </a:lnSpc>
            </a:pPr>
            <a:r>
              <a:rPr lang="en-US" sz="3352" spc="328">
                <a:solidFill>
                  <a:srgbClr val="231F20"/>
                </a:solidFill>
                <a:latin typeface="DM Sans"/>
              </a:rPr>
              <a:t>Perkataan ingris Philosophy yang berati filsafat berasal dari kata Yunani “Philosophia” yang lazim diterjemahkan sebagaicinta kearifan. Akar katanya ialah philos (philia, cinta) dan sophia (kearifan). Menurut perngertiannya yang semula dari zaman Yunani Kuno itufilsafat berati cinta kearifan. Namun, cakupan perngertian sophia yang semula itu ternyata luas sekali. Dahulu sophia tidak hanya berati kearifan saja, melainkan meliputi pula kebenaran pertama, pengetahuan luas, kebajikan intelektual, pertimbangan sehat sampai kepandaian pengrajin dan bahkan kecerdikan dalam memutuskan soal-soal praktis (The Liang Gie, 1999)</a:t>
            </a:r>
          </a:p>
          <a:p>
            <a:pPr marL="0" lvl="0" indent="0">
              <a:lnSpc>
                <a:spcPts val="4626"/>
              </a:lnSpc>
              <a:spcBef>
                <a:spcPct val="0"/>
              </a:spcBef>
            </a:pPr>
            <a:endParaRPr lang="en-US" sz="3352" spc="328">
              <a:solidFill>
                <a:srgbClr val="231F20"/>
              </a:solidFill>
              <a:latin typeface="DM Sans"/>
            </a:endParaRP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163000" y="1232286"/>
            <a:ext cx="13962001"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a:rPr>
              <a:t>PENGERTIAN FILSAFAT ILMU </a:t>
            </a:r>
          </a:p>
        </p:txBody>
      </p:sp>
      <p:grpSp>
        <p:nvGrpSpPr>
          <p:cNvPr id="9" name="Group 9"/>
          <p:cNvGrpSpPr/>
          <p:nvPr/>
        </p:nvGrpSpPr>
        <p:grpSpPr>
          <a:xfrm>
            <a:off x="3106849" y="3520131"/>
            <a:ext cx="12074301" cy="3246738"/>
            <a:chOff x="0" y="0"/>
            <a:chExt cx="2331744" cy="626998"/>
          </a:xfrm>
        </p:grpSpPr>
        <p:sp>
          <p:nvSpPr>
            <p:cNvPr id="10" name="Freeform 10"/>
            <p:cNvSpPr/>
            <p:nvPr/>
          </p:nvSpPr>
          <p:spPr>
            <a:xfrm>
              <a:off x="0" y="0"/>
              <a:ext cx="2331744" cy="626998"/>
            </a:xfrm>
            <a:custGeom>
              <a:avLst/>
              <a:gdLst/>
              <a:ahLst/>
              <a:cxnLst/>
              <a:rect l="l" t="t" r="r" b="b"/>
              <a:pathLst>
                <a:path w="2331744" h="626998">
                  <a:moveTo>
                    <a:pt x="0" y="0"/>
                  </a:moveTo>
                  <a:lnTo>
                    <a:pt x="2331744" y="0"/>
                  </a:lnTo>
                  <a:lnTo>
                    <a:pt x="2331744" y="626998"/>
                  </a:lnTo>
                  <a:lnTo>
                    <a:pt x="0" y="626998"/>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331744" cy="646048"/>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3391952" y="3978021"/>
            <a:ext cx="11504096" cy="2283333"/>
          </a:xfrm>
          <a:prstGeom prst="rect">
            <a:avLst/>
          </a:prstGeom>
        </p:spPr>
        <p:txBody>
          <a:bodyPr lIns="0" tIns="0" rIns="0" bIns="0" rtlCol="0" anchor="t">
            <a:spAutoFit/>
          </a:bodyPr>
          <a:lstStyle/>
          <a:p>
            <a:pPr>
              <a:lnSpc>
                <a:spcPts val="3035"/>
              </a:lnSpc>
            </a:pPr>
            <a:r>
              <a:rPr lang="en-US" sz="2199" spc="215" dirty="0" err="1">
                <a:solidFill>
                  <a:srgbClr val="231F20"/>
                </a:solidFill>
                <a:latin typeface="DM Sans"/>
              </a:rPr>
              <a:t>Menurut</a:t>
            </a:r>
            <a:r>
              <a:rPr lang="en-US" sz="2199" spc="215" dirty="0">
                <a:solidFill>
                  <a:srgbClr val="231F20"/>
                </a:solidFill>
                <a:latin typeface="DM Sans"/>
              </a:rPr>
              <a:t> The Liang </a:t>
            </a:r>
            <a:r>
              <a:rPr lang="en-US" sz="2199" spc="215" dirty="0" err="1">
                <a:solidFill>
                  <a:srgbClr val="231F20"/>
                </a:solidFill>
                <a:latin typeface="DM Sans"/>
              </a:rPr>
              <a:t>Gie</a:t>
            </a:r>
            <a:r>
              <a:rPr lang="en-US" sz="2199" spc="215" dirty="0">
                <a:solidFill>
                  <a:srgbClr val="231F20"/>
                </a:solidFill>
                <a:latin typeface="DM Sans"/>
              </a:rPr>
              <a:t> (1999), </a:t>
            </a:r>
            <a:r>
              <a:rPr lang="en-US" sz="2199" spc="215" dirty="0" err="1">
                <a:solidFill>
                  <a:srgbClr val="231F20"/>
                </a:solidFill>
                <a:latin typeface="DM Sans"/>
              </a:rPr>
              <a:t>Flsafat</a:t>
            </a:r>
            <a:r>
              <a:rPr lang="en-US" sz="2199" spc="215" dirty="0">
                <a:solidFill>
                  <a:srgbClr val="231F20"/>
                </a:solidFill>
                <a:latin typeface="DM Sans"/>
              </a:rPr>
              <a:t> </a:t>
            </a:r>
            <a:r>
              <a:rPr lang="en-US" sz="2199" spc="215" dirty="0" err="1">
                <a:solidFill>
                  <a:srgbClr val="231F20"/>
                </a:solidFill>
                <a:latin typeface="DM Sans"/>
              </a:rPr>
              <a:t>ilmu</a:t>
            </a:r>
            <a:r>
              <a:rPr lang="en-US" sz="2199" spc="215" dirty="0">
                <a:solidFill>
                  <a:srgbClr val="231F20"/>
                </a:solidFill>
                <a:latin typeface="DM Sans"/>
              </a:rPr>
              <a:t> </a:t>
            </a:r>
            <a:r>
              <a:rPr lang="en-US" sz="2199" spc="215" dirty="0" err="1">
                <a:solidFill>
                  <a:srgbClr val="231F20"/>
                </a:solidFill>
                <a:latin typeface="DM Sans"/>
              </a:rPr>
              <a:t>adalah</a:t>
            </a:r>
            <a:r>
              <a:rPr lang="en-US" sz="2199" spc="215" dirty="0">
                <a:solidFill>
                  <a:srgbClr val="231F20"/>
                </a:solidFill>
                <a:latin typeface="DM Sans"/>
              </a:rPr>
              <a:t> </a:t>
            </a:r>
            <a:r>
              <a:rPr lang="en-US" sz="2199" spc="215" dirty="0" err="1">
                <a:solidFill>
                  <a:srgbClr val="231F20"/>
                </a:solidFill>
                <a:latin typeface="DM Sans"/>
              </a:rPr>
              <a:t>segenap</a:t>
            </a:r>
            <a:r>
              <a:rPr lang="en-US" sz="2199" spc="215" dirty="0">
                <a:solidFill>
                  <a:srgbClr val="231F20"/>
                </a:solidFill>
                <a:latin typeface="DM Sans"/>
              </a:rPr>
              <a:t> </a:t>
            </a:r>
            <a:r>
              <a:rPr lang="en-US" sz="2199" spc="215" dirty="0" err="1">
                <a:solidFill>
                  <a:srgbClr val="231F20"/>
                </a:solidFill>
                <a:latin typeface="DM Sans"/>
              </a:rPr>
              <a:t>pemikiran</a:t>
            </a:r>
            <a:r>
              <a:rPr lang="en-US" sz="2199" spc="215" dirty="0">
                <a:solidFill>
                  <a:srgbClr val="231F20"/>
                </a:solidFill>
                <a:latin typeface="DM Sans"/>
              </a:rPr>
              <a:t> </a:t>
            </a:r>
            <a:r>
              <a:rPr lang="en-US" sz="2199" spc="215" dirty="0" err="1">
                <a:solidFill>
                  <a:srgbClr val="231F20"/>
                </a:solidFill>
                <a:latin typeface="DM Sans"/>
              </a:rPr>
              <a:t>refleksi</a:t>
            </a:r>
            <a:r>
              <a:rPr lang="en-US" sz="2199" spc="215" dirty="0">
                <a:solidFill>
                  <a:srgbClr val="231F20"/>
                </a:solidFill>
                <a:latin typeface="DM Sans"/>
              </a:rPr>
              <a:t> </a:t>
            </a:r>
            <a:r>
              <a:rPr lang="en-US" sz="2199" spc="215" dirty="0" err="1">
                <a:solidFill>
                  <a:srgbClr val="231F20"/>
                </a:solidFill>
                <a:latin typeface="DM Sans"/>
              </a:rPr>
              <a:t>terhadap</a:t>
            </a:r>
            <a:r>
              <a:rPr lang="en-US" sz="2199" spc="215" dirty="0">
                <a:solidFill>
                  <a:srgbClr val="231F20"/>
                </a:solidFill>
                <a:latin typeface="DM Sans"/>
              </a:rPr>
              <a:t> </a:t>
            </a:r>
            <a:r>
              <a:rPr lang="en-US" sz="2199" spc="215" dirty="0" err="1">
                <a:solidFill>
                  <a:srgbClr val="231F20"/>
                </a:solidFill>
                <a:latin typeface="DM Sans"/>
              </a:rPr>
              <a:t>persoalan</a:t>
            </a:r>
            <a:r>
              <a:rPr lang="en-US" sz="2199" spc="215" dirty="0">
                <a:solidFill>
                  <a:srgbClr val="231F20"/>
                </a:solidFill>
                <a:latin typeface="DM Sans"/>
              </a:rPr>
              <a:t> </a:t>
            </a:r>
            <a:r>
              <a:rPr lang="en-US" sz="2199" spc="215" dirty="0" err="1">
                <a:solidFill>
                  <a:srgbClr val="231F20"/>
                </a:solidFill>
                <a:latin typeface="DM Sans"/>
              </a:rPr>
              <a:t>persoalan</a:t>
            </a:r>
            <a:r>
              <a:rPr lang="en-US" sz="2199" spc="215" dirty="0">
                <a:solidFill>
                  <a:srgbClr val="231F20"/>
                </a:solidFill>
                <a:latin typeface="DM Sans"/>
              </a:rPr>
              <a:t> </a:t>
            </a:r>
            <a:r>
              <a:rPr lang="en-US" sz="2199" spc="215" dirty="0" err="1">
                <a:solidFill>
                  <a:srgbClr val="231F20"/>
                </a:solidFill>
                <a:latin typeface="DM Sans"/>
              </a:rPr>
              <a:t>mengenai</a:t>
            </a:r>
            <a:r>
              <a:rPr lang="en-US" sz="2199" spc="215" dirty="0">
                <a:solidFill>
                  <a:srgbClr val="231F20"/>
                </a:solidFill>
                <a:latin typeface="DM Sans"/>
              </a:rPr>
              <a:t> </a:t>
            </a:r>
            <a:r>
              <a:rPr lang="en-US" sz="2199" spc="215" dirty="0" err="1">
                <a:solidFill>
                  <a:srgbClr val="231F20"/>
                </a:solidFill>
                <a:latin typeface="DM Sans"/>
              </a:rPr>
              <a:t>segala</a:t>
            </a:r>
            <a:r>
              <a:rPr lang="en-US" sz="2199" spc="215" dirty="0">
                <a:solidFill>
                  <a:srgbClr val="231F20"/>
                </a:solidFill>
                <a:latin typeface="DM Sans"/>
              </a:rPr>
              <a:t> </a:t>
            </a:r>
            <a:r>
              <a:rPr lang="en-US" sz="2199" spc="215" dirty="0" err="1">
                <a:solidFill>
                  <a:srgbClr val="231F20"/>
                </a:solidFill>
                <a:latin typeface="DM Sans"/>
              </a:rPr>
              <a:t>hal</a:t>
            </a:r>
            <a:r>
              <a:rPr lang="en-US" sz="2199" spc="215" dirty="0">
                <a:solidFill>
                  <a:srgbClr val="231F20"/>
                </a:solidFill>
                <a:latin typeface="DM Sans"/>
              </a:rPr>
              <a:t> yang </a:t>
            </a:r>
            <a:r>
              <a:rPr lang="en-US" sz="2199" spc="215" dirty="0" err="1">
                <a:solidFill>
                  <a:srgbClr val="231F20"/>
                </a:solidFill>
                <a:latin typeface="DM Sans"/>
              </a:rPr>
              <a:t>menyangkut</a:t>
            </a:r>
            <a:r>
              <a:rPr lang="en-US" sz="2199" spc="215" dirty="0">
                <a:solidFill>
                  <a:srgbClr val="231F20"/>
                </a:solidFill>
                <a:latin typeface="DM Sans"/>
              </a:rPr>
              <a:t> </a:t>
            </a:r>
            <a:r>
              <a:rPr lang="en-US" sz="2199" spc="215" dirty="0" err="1">
                <a:solidFill>
                  <a:srgbClr val="231F20"/>
                </a:solidFill>
                <a:latin typeface="DM Sans"/>
              </a:rPr>
              <a:t>landasan</a:t>
            </a:r>
            <a:r>
              <a:rPr lang="en-US" sz="2199" spc="215" dirty="0">
                <a:solidFill>
                  <a:srgbClr val="231F20"/>
                </a:solidFill>
                <a:latin typeface="DM Sans"/>
              </a:rPr>
              <a:t> </a:t>
            </a:r>
            <a:r>
              <a:rPr lang="en-US" sz="2199" spc="215" dirty="0" err="1">
                <a:solidFill>
                  <a:srgbClr val="231F20"/>
                </a:solidFill>
                <a:latin typeface="DM Sans"/>
              </a:rPr>
              <a:t>ilmu</a:t>
            </a:r>
            <a:r>
              <a:rPr lang="en-US" sz="2199" spc="215" dirty="0">
                <a:solidFill>
                  <a:srgbClr val="231F20"/>
                </a:solidFill>
                <a:latin typeface="DM Sans"/>
              </a:rPr>
              <a:t> </a:t>
            </a:r>
            <a:r>
              <a:rPr lang="en-US" sz="2199" spc="215" dirty="0" err="1">
                <a:solidFill>
                  <a:srgbClr val="231F20"/>
                </a:solidFill>
                <a:latin typeface="DM Sans"/>
              </a:rPr>
              <a:t>maupun</a:t>
            </a:r>
            <a:r>
              <a:rPr lang="en-US" sz="2199" spc="215" dirty="0">
                <a:solidFill>
                  <a:srgbClr val="231F20"/>
                </a:solidFill>
                <a:latin typeface="DM Sans"/>
              </a:rPr>
              <a:t> </a:t>
            </a:r>
            <a:r>
              <a:rPr lang="en-US" sz="2199" spc="215" dirty="0" err="1">
                <a:solidFill>
                  <a:srgbClr val="231F20"/>
                </a:solidFill>
                <a:latin typeface="DM Sans"/>
              </a:rPr>
              <a:t>hubungan</a:t>
            </a:r>
            <a:r>
              <a:rPr lang="en-US" sz="2199" spc="215" dirty="0">
                <a:solidFill>
                  <a:srgbClr val="231F20"/>
                </a:solidFill>
                <a:latin typeface="DM Sans"/>
              </a:rPr>
              <a:t> </a:t>
            </a:r>
            <a:r>
              <a:rPr lang="en-US" sz="2199" spc="215" dirty="0" err="1">
                <a:solidFill>
                  <a:srgbClr val="231F20"/>
                </a:solidFill>
                <a:latin typeface="DM Sans"/>
              </a:rPr>
              <a:t>ilmu</a:t>
            </a:r>
            <a:r>
              <a:rPr lang="en-US" sz="2199" spc="215" dirty="0">
                <a:solidFill>
                  <a:srgbClr val="231F20"/>
                </a:solidFill>
                <a:latin typeface="DM Sans"/>
              </a:rPr>
              <a:t> </a:t>
            </a:r>
            <a:r>
              <a:rPr lang="en-US" sz="2199" spc="215" dirty="0" err="1">
                <a:solidFill>
                  <a:srgbClr val="231F20"/>
                </a:solidFill>
                <a:latin typeface="DM Sans"/>
              </a:rPr>
              <a:t>dengan</a:t>
            </a:r>
            <a:r>
              <a:rPr lang="en-US" sz="2199" spc="215" dirty="0">
                <a:solidFill>
                  <a:srgbClr val="231F20"/>
                </a:solidFill>
                <a:latin typeface="DM Sans"/>
              </a:rPr>
              <a:t> </a:t>
            </a:r>
            <a:r>
              <a:rPr lang="en-US" sz="2199" spc="215" dirty="0" err="1">
                <a:solidFill>
                  <a:srgbClr val="231F20"/>
                </a:solidFill>
                <a:latin typeface="DM Sans"/>
              </a:rPr>
              <a:t>segala</a:t>
            </a:r>
            <a:r>
              <a:rPr lang="en-US" sz="2199" spc="215" dirty="0">
                <a:solidFill>
                  <a:srgbClr val="231F20"/>
                </a:solidFill>
                <a:latin typeface="DM Sans"/>
              </a:rPr>
              <a:t> </a:t>
            </a:r>
            <a:r>
              <a:rPr lang="en-US" sz="2199" spc="215" dirty="0" err="1">
                <a:solidFill>
                  <a:srgbClr val="231F20"/>
                </a:solidFill>
                <a:latin typeface="DM Sans"/>
              </a:rPr>
              <a:t>segi</a:t>
            </a:r>
            <a:r>
              <a:rPr lang="en-US" sz="2199" spc="215" dirty="0">
                <a:solidFill>
                  <a:srgbClr val="231F20"/>
                </a:solidFill>
                <a:latin typeface="DM Sans"/>
              </a:rPr>
              <a:t> </a:t>
            </a:r>
            <a:r>
              <a:rPr lang="en-US" sz="2199" spc="215" dirty="0" err="1">
                <a:solidFill>
                  <a:srgbClr val="231F20"/>
                </a:solidFill>
                <a:latin typeface="DM Sans"/>
              </a:rPr>
              <a:t>dari</a:t>
            </a:r>
            <a:r>
              <a:rPr lang="en-US" sz="2199" spc="215" dirty="0">
                <a:solidFill>
                  <a:srgbClr val="231F20"/>
                </a:solidFill>
                <a:latin typeface="DM Sans"/>
              </a:rPr>
              <a:t> </a:t>
            </a:r>
            <a:r>
              <a:rPr lang="en-US" sz="2199" spc="215" dirty="0" err="1">
                <a:solidFill>
                  <a:srgbClr val="231F20"/>
                </a:solidFill>
                <a:latin typeface="DM Sans"/>
              </a:rPr>
              <a:t>kehidupan</a:t>
            </a:r>
            <a:r>
              <a:rPr lang="en-US" sz="2199" spc="215" dirty="0">
                <a:solidFill>
                  <a:srgbClr val="231F20"/>
                </a:solidFill>
                <a:latin typeface="DM Sans"/>
              </a:rPr>
              <a:t> </a:t>
            </a:r>
            <a:r>
              <a:rPr lang="en-US" sz="2199" spc="215" dirty="0" err="1">
                <a:solidFill>
                  <a:srgbClr val="231F20"/>
                </a:solidFill>
                <a:latin typeface="DM Sans"/>
              </a:rPr>
              <a:t>manusia</a:t>
            </a:r>
            <a:r>
              <a:rPr lang="en-US" sz="2199" spc="215" dirty="0">
                <a:solidFill>
                  <a:srgbClr val="231F20"/>
                </a:solidFill>
                <a:latin typeface="DM Sans"/>
              </a:rPr>
              <a:t>. </a:t>
            </a:r>
            <a:r>
              <a:rPr lang="en-US" sz="2199" spc="215" dirty="0" err="1">
                <a:solidFill>
                  <a:srgbClr val="231F20"/>
                </a:solidFill>
                <a:latin typeface="DM Sans"/>
              </a:rPr>
              <a:t>Filsafat</a:t>
            </a:r>
            <a:r>
              <a:rPr lang="en-US" sz="2199" spc="215" dirty="0">
                <a:solidFill>
                  <a:srgbClr val="231F20"/>
                </a:solidFill>
                <a:latin typeface="DM Sans"/>
              </a:rPr>
              <a:t> </a:t>
            </a:r>
            <a:r>
              <a:rPr lang="en-US" sz="2199" spc="215" dirty="0" err="1">
                <a:solidFill>
                  <a:srgbClr val="231F20"/>
                </a:solidFill>
                <a:latin typeface="DM Sans"/>
              </a:rPr>
              <a:t>ilmu</a:t>
            </a:r>
            <a:r>
              <a:rPr lang="en-US" sz="2199" spc="215" dirty="0">
                <a:solidFill>
                  <a:srgbClr val="231F20"/>
                </a:solidFill>
                <a:latin typeface="DM Sans"/>
              </a:rPr>
              <a:t> </a:t>
            </a:r>
            <a:r>
              <a:rPr lang="en-US" sz="2199" spc="215" dirty="0" err="1">
                <a:solidFill>
                  <a:srgbClr val="231F20"/>
                </a:solidFill>
                <a:latin typeface="DM Sans"/>
              </a:rPr>
              <a:t>merupakan</a:t>
            </a:r>
            <a:r>
              <a:rPr lang="en-US" sz="2199" spc="215" dirty="0">
                <a:solidFill>
                  <a:srgbClr val="231F20"/>
                </a:solidFill>
                <a:latin typeface="DM Sans"/>
              </a:rPr>
              <a:t> </a:t>
            </a:r>
            <a:r>
              <a:rPr lang="en-US" sz="2199" spc="215" dirty="0" err="1">
                <a:solidFill>
                  <a:srgbClr val="231F20"/>
                </a:solidFill>
                <a:latin typeface="DM Sans"/>
              </a:rPr>
              <a:t>suatu</a:t>
            </a:r>
            <a:r>
              <a:rPr lang="en-US" sz="2199" spc="215" dirty="0">
                <a:solidFill>
                  <a:srgbClr val="231F20"/>
                </a:solidFill>
                <a:latin typeface="DM Sans"/>
              </a:rPr>
              <a:t> </a:t>
            </a:r>
            <a:r>
              <a:rPr lang="en-US" sz="2199" spc="215" dirty="0" err="1">
                <a:solidFill>
                  <a:srgbClr val="231F20"/>
                </a:solidFill>
                <a:latin typeface="DM Sans"/>
              </a:rPr>
              <a:t>timbal-balik</a:t>
            </a:r>
            <a:r>
              <a:rPr lang="en-US" sz="2199" spc="215" dirty="0">
                <a:solidFill>
                  <a:srgbClr val="231F20"/>
                </a:solidFill>
                <a:latin typeface="DM Sans"/>
              </a:rPr>
              <a:t> </a:t>
            </a:r>
            <a:r>
              <a:rPr lang="en-US" sz="2199" spc="215" dirty="0" err="1">
                <a:solidFill>
                  <a:srgbClr val="231F20"/>
                </a:solidFill>
                <a:latin typeface="DM Sans"/>
              </a:rPr>
              <a:t>dan</a:t>
            </a:r>
            <a:r>
              <a:rPr lang="en-US" sz="2199" spc="215" dirty="0">
                <a:solidFill>
                  <a:srgbClr val="231F20"/>
                </a:solidFill>
                <a:latin typeface="DM Sans"/>
              </a:rPr>
              <a:t> </a:t>
            </a:r>
            <a:r>
              <a:rPr lang="en-US" sz="2199" spc="215" dirty="0" err="1">
                <a:solidFill>
                  <a:srgbClr val="231F20"/>
                </a:solidFill>
                <a:latin typeface="DM Sans"/>
              </a:rPr>
              <a:t>saling</a:t>
            </a:r>
            <a:r>
              <a:rPr lang="en-US" sz="2199" spc="215" dirty="0">
                <a:solidFill>
                  <a:srgbClr val="231F20"/>
                </a:solidFill>
                <a:latin typeface="DM Sans"/>
              </a:rPr>
              <a:t> </a:t>
            </a:r>
            <a:r>
              <a:rPr lang="en-US" sz="2199" spc="215" dirty="0" err="1">
                <a:solidFill>
                  <a:srgbClr val="231F20"/>
                </a:solidFill>
                <a:latin typeface="DM Sans"/>
              </a:rPr>
              <a:t>pengaruh</a:t>
            </a:r>
            <a:r>
              <a:rPr lang="en-US" sz="2199" spc="215" dirty="0">
                <a:solidFill>
                  <a:srgbClr val="231F20"/>
                </a:solidFill>
                <a:latin typeface="DM Sans"/>
              </a:rPr>
              <a:t> </a:t>
            </a:r>
            <a:r>
              <a:rPr lang="en-US" sz="2199" spc="215" dirty="0" err="1">
                <a:solidFill>
                  <a:srgbClr val="231F20"/>
                </a:solidFill>
                <a:latin typeface="DM Sans"/>
              </a:rPr>
              <a:t>antara</a:t>
            </a:r>
            <a:r>
              <a:rPr lang="en-US" sz="2199" spc="215" dirty="0">
                <a:solidFill>
                  <a:srgbClr val="231F20"/>
                </a:solidFill>
                <a:latin typeface="DM Sans"/>
              </a:rPr>
              <a:t> </a:t>
            </a:r>
            <a:r>
              <a:rPr lang="en-US" sz="2199" spc="215" dirty="0" err="1">
                <a:solidFill>
                  <a:srgbClr val="231F20"/>
                </a:solidFill>
                <a:latin typeface="DM Sans"/>
              </a:rPr>
              <a:t>filsafat</a:t>
            </a:r>
            <a:r>
              <a:rPr lang="en-US" sz="2199" spc="215" dirty="0">
                <a:solidFill>
                  <a:srgbClr val="231F20"/>
                </a:solidFill>
                <a:latin typeface="DM Sans"/>
              </a:rPr>
              <a:t> </a:t>
            </a:r>
            <a:r>
              <a:rPr lang="en-US" sz="2199" spc="215" dirty="0" err="1">
                <a:solidFill>
                  <a:srgbClr val="231F20"/>
                </a:solidFill>
                <a:latin typeface="DM Sans"/>
              </a:rPr>
              <a:t>dan</a:t>
            </a:r>
            <a:r>
              <a:rPr lang="en-US" sz="2199" spc="215" dirty="0">
                <a:solidFill>
                  <a:srgbClr val="231F20"/>
                </a:solidFill>
                <a:latin typeface="DM Sans"/>
              </a:rPr>
              <a:t> </a:t>
            </a:r>
            <a:r>
              <a:rPr lang="en-US" sz="2199" spc="215" dirty="0" err="1">
                <a:solidFill>
                  <a:srgbClr val="231F20"/>
                </a:solidFill>
                <a:latin typeface="DM Sans"/>
              </a:rPr>
              <a:t>ilmu</a:t>
            </a:r>
            <a:r>
              <a:rPr lang="en-US" sz="2199" spc="215" dirty="0">
                <a:solidFill>
                  <a:srgbClr val="231F20"/>
                </a:solidFill>
                <a:latin typeface="DM Sans"/>
              </a:rPr>
              <a:t>.</a:t>
            </a:r>
          </a:p>
          <a:p>
            <a:pPr>
              <a:lnSpc>
                <a:spcPts val="3035"/>
              </a:lnSpc>
            </a:pPr>
            <a:endParaRPr lang="en-US" sz="2199" spc="215" dirty="0">
              <a:solidFill>
                <a:srgbClr val="231F2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2720102" y="857250"/>
            <a:ext cx="14064572" cy="3464642"/>
          </a:xfrm>
          <a:prstGeom prst="rect">
            <a:avLst/>
          </a:prstGeom>
        </p:spPr>
        <p:txBody>
          <a:bodyPr lIns="0" tIns="0" rIns="0" bIns="0" rtlCol="0" anchor="t">
            <a:spAutoFit/>
          </a:bodyPr>
          <a:lstStyle/>
          <a:p>
            <a:pPr>
              <a:lnSpc>
                <a:spcPts val="13948"/>
              </a:lnSpc>
            </a:pPr>
            <a:r>
              <a:rPr lang="en-US" sz="10107" spc="990" dirty="0">
                <a:solidFill>
                  <a:srgbClr val="FFFFFF"/>
                </a:solidFill>
                <a:latin typeface="Oswald Bold"/>
              </a:rPr>
              <a:t>PENGERTIAN ILMU PENGETAHUAN </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2720102" y="4905847"/>
            <a:ext cx="10951206" cy="2004964"/>
          </a:xfrm>
          <a:prstGeom prst="rect">
            <a:avLst/>
          </a:prstGeom>
        </p:spPr>
        <p:txBody>
          <a:bodyPr lIns="0" tIns="0" rIns="0" bIns="0" rtlCol="0" anchor="t">
            <a:spAutoFit/>
          </a:bodyPr>
          <a:lstStyle/>
          <a:p>
            <a:pPr algn="l">
              <a:lnSpc>
                <a:spcPts val="3999"/>
              </a:lnSpc>
            </a:pPr>
            <a:r>
              <a:rPr lang="en-US" sz="2898" spc="284" dirty="0" err="1">
                <a:solidFill>
                  <a:srgbClr val="F5FFF5"/>
                </a:solidFill>
                <a:latin typeface="DM Sans"/>
              </a:rPr>
              <a:t>Ilmu</a:t>
            </a:r>
            <a:r>
              <a:rPr lang="en-US" sz="2898" spc="284" dirty="0">
                <a:solidFill>
                  <a:srgbClr val="F5FFF5"/>
                </a:solidFill>
                <a:latin typeface="DM Sans"/>
              </a:rPr>
              <a:t> </a:t>
            </a:r>
            <a:r>
              <a:rPr lang="en-US" sz="2898" spc="284" dirty="0" err="1">
                <a:solidFill>
                  <a:srgbClr val="F5FFF5"/>
                </a:solidFill>
                <a:latin typeface="DM Sans"/>
              </a:rPr>
              <a:t>pengetahuan</a:t>
            </a:r>
            <a:r>
              <a:rPr lang="en-US" sz="2898" spc="284" dirty="0">
                <a:solidFill>
                  <a:srgbClr val="F5FFF5"/>
                </a:solidFill>
                <a:latin typeface="DM Sans"/>
              </a:rPr>
              <a:t> </a:t>
            </a:r>
            <a:r>
              <a:rPr lang="en-US" sz="2898" spc="284" dirty="0" err="1">
                <a:solidFill>
                  <a:srgbClr val="F5FFF5"/>
                </a:solidFill>
                <a:latin typeface="DM Sans"/>
              </a:rPr>
              <a:t>adalah</a:t>
            </a:r>
            <a:r>
              <a:rPr lang="en-US" sz="2898" spc="284" dirty="0">
                <a:solidFill>
                  <a:srgbClr val="F5FFF5"/>
                </a:solidFill>
                <a:latin typeface="DM Sans"/>
              </a:rPr>
              <a:t> </a:t>
            </a:r>
            <a:r>
              <a:rPr lang="en-US" sz="2898" spc="284" dirty="0" err="1">
                <a:solidFill>
                  <a:srgbClr val="F5FFF5"/>
                </a:solidFill>
                <a:latin typeface="DM Sans"/>
              </a:rPr>
              <a:t>seluruh</a:t>
            </a:r>
            <a:r>
              <a:rPr lang="en-US" sz="2898" spc="284" dirty="0">
                <a:solidFill>
                  <a:srgbClr val="F5FFF5"/>
                </a:solidFill>
                <a:latin typeface="DM Sans"/>
              </a:rPr>
              <a:t> </a:t>
            </a:r>
            <a:r>
              <a:rPr lang="en-US" sz="2898" spc="284" dirty="0" err="1">
                <a:solidFill>
                  <a:srgbClr val="F5FFF5"/>
                </a:solidFill>
                <a:latin typeface="DM Sans"/>
              </a:rPr>
              <a:t>usaha</a:t>
            </a:r>
            <a:r>
              <a:rPr lang="en-US" sz="2898" spc="284" dirty="0">
                <a:solidFill>
                  <a:srgbClr val="F5FFF5"/>
                </a:solidFill>
                <a:latin typeface="DM Sans"/>
              </a:rPr>
              <a:t> </a:t>
            </a:r>
            <a:r>
              <a:rPr lang="en-US" sz="2898" spc="284" dirty="0" err="1">
                <a:solidFill>
                  <a:srgbClr val="F5FFF5"/>
                </a:solidFill>
                <a:latin typeface="DM Sans"/>
              </a:rPr>
              <a:t>sadar</a:t>
            </a:r>
            <a:r>
              <a:rPr lang="en-US" sz="2898" spc="284" dirty="0">
                <a:solidFill>
                  <a:srgbClr val="F5FFF5"/>
                </a:solidFill>
                <a:latin typeface="DM Sans"/>
              </a:rPr>
              <a:t> </a:t>
            </a:r>
            <a:r>
              <a:rPr lang="en-US" sz="2898" spc="284" dirty="0" err="1">
                <a:solidFill>
                  <a:srgbClr val="F5FFF5"/>
                </a:solidFill>
                <a:latin typeface="DM Sans"/>
              </a:rPr>
              <a:t>untuk</a:t>
            </a:r>
            <a:r>
              <a:rPr lang="en-US" sz="2898" spc="284" dirty="0">
                <a:solidFill>
                  <a:srgbClr val="F5FFF5"/>
                </a:solidFill>
                <a:latin typeface="DM Sans"/>
              </a:rPr>
              <a:t> </a:t>
            </a:r>
            <a:r>
              <a:rPr lang="en-US" sz="2898" spc="284" dirty="0" err="1">
                <a:solidFill>
                  <a:srgbClr val="F5FFF5"/>
                </a:solidFill>
                <a:latin typeface="DM Sans"/>
              </a:rPr>
              <a:t>menyeidiki</a:t>
            </a:r>
            <a:r>
              <a:rPr lang="en-US" sz="2898" spc="284" dirty="0">
                <a:solidFill>
                  <a:srgbClr val="F5FFF5"/>
                </a:solidFill>
                <a:latin typeface="DM Sans"/>
              </a:rPr>
              <a:t>, </a:t>
            </a:r>
            <a:r>
              <a:rPr lang="en-US" sz="2898" spc="284" dirty="0" err="1">
                <a:solidFill>
                  <a:srgbClr val="F5FFF5"/>
                </a:solidFill>
                <a:latin typeface="DM Sans"/>
              </a:rPr>
              <a:t>menemukan</a:t>
            </a:r>
            <a:r>
              <a:rPr lang="en-US" sz="2898" spc="284" dirty="0">
                <a:solidFill>
                  <a:srgbClr val="F5FFF5"/>
                </a:solidFill>
                <a:latin typeface="DM Sans"/>
              </a:rPr>
              <a:t>, </a:t>
            </a:r>
            <a:r>
              <a:rPr lang="en-US" sz="2898" spc="284" dirty="0" err="1">
                <a:solidFill>
                  <a:srgbClr val="F5FFF5"/>
                </a:solidFill>
                <a:latin typeface="DM Sans"/>
              </a:rPr>
              <a:t>dan</a:t>
            </a:r>
            <a:r>
              <a:rPr lang="en-US" sz="2898" spc="284" dirty="0">
                <a:solidFill>
                  <a:srgbClr val="F5FFF5"/>
                </a:solidFill>
                <a:latin typeface="DM Sans"/>
              </a:rPr>
              <a:t> </a:t>
            </a:r>
            <a:r>
              <a:rPr lang="en-US" sz="2898" spc="284" dirty="0" err="1">
                <a:solidFill>
                  <a:srgbClr val="F5FFF5"/>
                </a:solidFill>
                <a:latin typeface="DM Sans"/>
              </a:rPr>
              <a:t>meningkatkankan</a:t>
            </a:r>
            <a:r>
              <a:rPr lang="en-US" sz="2898" spc="284" dirty="0">
                <a:solidFill>
                  <a:srgbClr val="F5FFF5"/>
                </a:solidFill>
                <a:latin typeface="DM Sans"/>
              </a:rPr>
              <a:t> </a:t>
            </a:r>
            <a:r>
              <a:rPr lang="en-US" sz="2898" spc="284" dirty="0" err="1">
                <a:solidFill>
                  <a:srgbClr val="F5FFF5"/>
                </a:solidFill>
                <a:latin typeface="DM Sans"/>
              </a:rPr>
              <a:t>pemahaman</a:t>
            </a:r>
            <a:r>
              <a:rPr lang="en-US" sz="2898" spc="284" dirty="0">
                <a:solidFill>
                  <a:srgbClr val="F5FFF5"/>
                </a:solidFill>
                <a:latin typeface="DM Sans"/>
              </a:rPr>
              <a:t> </a:t>
            </a:r>
            <a:r>
              <a:rPr lang="en-US" sz="2898" spc="284" dirty="0" err="1">
                <a:solidFill>
                  <a:srgbClr val="F5FFF5"/>
                </a:solidFill>
                <a:latin typeface="DM Sans"/>
              </a:rPr>
              <a:t>manusia</a:t>
            </a:r>
            <a:r>
              <a:rPr lang="en-US" sz="2898" spc="284" dirty="0">
                <a:solidFill>
                  <a:srgbClr val="F5FFF5"/>
                </a:solidFill>
                <a:latin typeface="DM Sans"/>
              </a:rPr>
              <a:t> </a:t>
            </a:r>
            <a:r>
              <a:rPr lang="en-US" sz="2898" spc="284" dirty="0" err="1">
                <a:solidFill>
                  <a:srgbClr val="F5FFF5"/>
                </a:solidFill>
                <a:latin typeface="DM Sans"/>
              </a:rPr>
              <a:t>dari</a:t>
            </a:r>
            <a:r>
              <a:rPr lang="en-US" sz="2898" spc="284" dirty="0">
                <a:solidFill>
                  <a:srgbClr val="F5FFF5"/>
                </a:solidFill>
                <a:latin typeface="DM Sans"/>
              </a:rPr>
              <a:t> </a:t>
            </a:r>
            <a:r>
              <a:rPr lang="en-US" sz="2898" spc="284" dirty="0" err="1">
                <a:solidFill>
                  <a:srgbClr val="F5FFF5"/>
                </a:solidFill>
                <a:latin typeface="DM Sans"/>
              </a:rPr>
              <a:t>berbagai</a:t>
            </a:r>
            <a:r>
              <a:rPr lang="en-US" sz="2898" spc="284" dirty="0">
                <a:solidFill>
                  <a:srgbClr val="F5FFF5"/>
                </a:solidFill>
                <a:latin typeface="DM Sans"/>
              </a:rPr>
              <a:t> </a:t>
            </a:r>
            <a:r>
              <a:rPr lang="en-US" sz="2898" spc="284" dirty="0" err="1">
                <a:solidFill>
                  <a:srgbClr val="F5FFF5"/>
                </a:solidFill>
                <a:latin typeface="DM Sans"/>
              </a:rPr>
              <a:t>segi</a:t>
            </a:r>
            <a:r>
              <a:rPr lang="en-US" sz="2898" spc="284" dirty="0">
                <a:solidFill>
                  <a:srgbClr val="F5FFF5"/>
                </a:solidFill>
                <a:latin typeface="DM Sans"/>
              </a:rPr>
              <a:t> </a:t>
            </a:r>
            <a:r>
              <a:rPr lang="en-US" sz="2898" spc="284" dirty="0" err="1">
                <a:solidFill>
                  <a:srgbClr val="F5FFF5"/>
                </a:solidFill>
                <a:latin typeface="DM Sans"/>
              </a:rPr>
              <a:t>kenyataan</a:t>
            </a:r>
            <a:r>
              <a:rPr lang="en-US" sz="2898" spc="284" dirty="0">
                <a:solidFill>
                  <a:srgbClr val="F5FFF5"/>
                </a:solidFill>
                <a:latin typeface="DM Sans"/>
              </a:rPr>
              <a:t> </a:t>
            </a:r>
            <a:r>
              <a:rPr lang="en-US" sz="2898" spc="284" dirty="0" err="1">
                <a:solidFill>
                  <a:srgbClr val="F5FFF5"/>
                </a:solidFill>
                <a:latin typeface="DM Sans"/>
              </a:rPr>
              <a:t>dalam</a:t>
            </a:r>
            <a:r>
              <a:rPr lang="en-US" sz="2898" spc="284" dirty="0">
                <a:solidFill>
                  <a:srgbClr val="F5FFF5"/>
                </a:solidFill>
                <a:latin typeface="DM Sans"/>
              </a:rPr>
              <a:t> </a:t>
            </a:r>
            <a:r>
              <a:rPr lang="en-US" sz="2898" spc="284" dirty="0" err="1">
                <a:solidFill>
                  <a:srgbClr val="F5FFF5"/>
                </a:solidFill>
                <a:latin typeface="DM Sans"/>
              </a:rPr>
              <a:t>alam</a:t>
            </a:r>
            <a:r>
              <a:rPr lang="en-US" sz="2898" spc="284" dirty="0">
                <a:solidFill>
                  <a:srgbClr val="F5FFF5"/>
                </a:solidFill>
                <a:latin typeface="DM Sans"/>
              </a:rPr>
              <a:t> </a:t>
            </a:r>
            <a:r>
              <a:rPr lang="en-US" sz="2898" spc="284" dirty="0" err="1">
                <a:solidFill>
                  <a:srgbClr val="F5FFF5"/>
                </a:solidFill>
                <a:latin typeface="DM Sans"/>
              </a:rPr>
              <a:t>manusia</a:t>
            </a:r>
            <a:r>
              <a:rPr lang="en-US" sz="2898" spc="284" dirty="0">
                <a:solidFill>
                  <a:srgbClr val="F5FFF5"/>
                </a:solidFill>
                <a:latin typeface="DM Sans"/>
              </a:rPr>
              <a:t>.</a:t>
            </a:r>
          </a:p>
        </p:txBody>
      </p:sp>
      <p:sp>
        <p:nvSpPr>
          <p:cNvPr id="6" name="TextBox 6"/>
          <p:cNvSpPr txBox="1"/>
          <p:nvPr/>
        </p:nvSpPr>
        <p:spPr>
          <a:xfrm>
            <a:off x="2720102" y="7253336"/>
            <a:ext cx="10951206" cy="3016759"/>
          </a:xfrm>
          <a:prstGeom prst="rect">
            <a:avLst/>
          </a:prstGeom>
        </p:spPr>
        <p:txBody>
          <a:bodyPr lIns="0" tIns="0" rIns="0" bIns="0" rtlCol="0" anchor="t">
            <a:spAutoFit/>
          </a:bodyPr>
          <a:lstStyle/>
          <a:p>
            <a:pPr>
              <a:lnSpc>
                <a:spcPts val="3999"/>
              </a:lnSpc>
            </a:pPr>
            <a:r>
              <a:rPr lang="en-US" sz="2898" spc="284">
                <a:solidFill>
                  <a:srgbClr val="F5FFF5"/>
                </a:solidFill>
                <a:latin typeface="DM Sans"/>
              </a:rPr>
              <a:t>Dr. Mohamaad Hatta mendefinisikan “Tiap-Tiap ilmu pengetahuan yang teratur tentang pekerjaan kausal dalam satu golongan masalah yang sama tabiatnya, baik menurut kedudukannya tampak dari luar maupun menurut bangunannya dari dalam.”</a:t>
            </a:r>
          </a:p>
          <a:p>
            <a:pPr algn="l">
              <a:lnSpc>
                <a:spcPts val="3999"/>
              </a:lnSpc>
            </a:pPr>
            <a:endParaRPr lang="en-US" sz="2898" spc="284">
              <a:solidFill>
                <a:srgbClr val="F5FFF5"/>
              </a:solidFill>
              <a:latin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163000" y="1232286"/>
            <a:ext cx="13962001" cy="923330"/>
          </a:xfrm>
          <a:prstGeom prst="rect">
            <a:avLst/>
          </a:prstGeom>
        </p:spPr>
        <p:txBody>
          <a:bodyPr lIns="0" tIns="0" rIns="0" bIns="0" rtlCol="0" anchor="t">
            <a:spAutoFit/>
          </a:bodyPr>
          <a:lstStyle/>
          <a:p>
            <a:pPr lvl="0"/>
            <a:r>
              <a:rPr lang="id-ID" sz="6000" b="1" cap="small" dirty="0">
                <a:solidFill>
                  <a:schemeClr val="bg1"/>
                </a:solidFill>
                <a:latin typeface="Oswald" charset="0"/>
              </a:rPr>
              <a:t>Peranan filsafat dalam Ilmu Pengetahuan</a:t>
            </a:r>
            <a:endParaRPr lang="en-US" sz="6000" b="1" cap="small" dirty="0">
              <a:solidFill>
                <a:schemeClr val="bg1"/>
              </a:solidFill>
              <a:latin typeface="Oswald" charset="0"/>
            </a:endParaRPr>
          </a:p>
        </p:txBody>
      </p:sp>
      <p:grpSp>
        <p:nvGrpSpPr>
          <p:cNvPr id="9" name="Group 9"/>
          <p:cNvGrpSpPr/>
          <p:nvPr/>
        </p:nvGrpSpPr>
        <p:grpSpPr>
          <a:xfrm>
            <a:off x="3106849" y="3520131"/>
            <a:ext cx="12074301" cy="3246738"/>
            <a:chOff x="0" y="0"/>
            <a:chExt cx="2331744" cy="626998"/>
          </a:xfrm>
        </p:grpSpPr>
        <p:sp>
          <p:nvSpPr>
            <p:cNvPr id="10" name="Freeform 10"/>
            <p:cNvSpPr/>
            <p:nvPr/>
          </p:nvSpPr>
          <p:spPr>
            <a:xfrm>
              <a:off x="0" y="0"/>
              <a:ext cx="2331744" cy="626998"/>
            </a:xfrm>
            <a:custGeom>
              <a:avLst/>
              <a:gdLst/>
              <a:ahLst/>
              <a:cxnLst/>
              <a:rect l="l" t="t" r="r" b="b"/>
              <a:pathLst>
                <a:path w="2331744" h="626998">
                  <a:moveTo>
                    <a:pt x="0" y="0"/>
                  </a:moveTo>
                  <a:lnTo>
                    <a:pt x="2331744" y="0"/>
                  </a:lnTo>
                  <a:lnTo>
                    <a:pt x="2331744" y="626998"/>
                  </a:lnTo>
                  <a:lnTo>
                    <a:pt x="0" y="626998"/>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331744" cy="646048"/>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3391952" y="3978021"/>
            <a:ext cx="11504096" cy="2585067"/>
          </a:xfrm>
          <a:prstGeom prst="rect">
            <a:avLst/>
          </a:prstGeom>
        </p:spPr>
        <p:txBody>
          <a:bodyPr lIns="0" tIns="0" rIns="0" bIns="0" rtlCol="0" anchor="t">
            <a:spAutoFit/>
          </a:bodyPr>
          <a:lstStyle/>
          <a:p>
            <a:pPr algn="just"/>
            <a:r>
              <a:rPr lang="en-US" sz="2400" dirty="0" smtClean="0">
                <a:latin typeface="DM Sans" charset="0"/>
              </a:rPr>
              <a:t>B</a:t>
            </a:r>
            <a:r>
              <a:rPr lang="id-ID" sz="2400" dirty="0" smtClean="0">
                <a:latin typeface="DM Sans" charset="0"/>
              </a:rPr>
              <a:t>ahwa </a:t>
            </a:r>
            <a:r>
              <a:rPr lang="id-ID" sz="2400" dirty="0">
                <a:latin typeface="DM Sans" charset="0"/>
              </a:rPr>
              <a:t>ilmu-ilmu pengetahuan (ilmu-ilmu) tidak langsung bekecimpung dalam usaha manusia menuju kebenaran. Usaha ilmu-ilmu itu lebih merupakan suatu sumbangan agar pengetahuan itu sendiri semakin mendekati kebenaran. Filasafah yang secara langsung berperan dalam usaha manusia untuk mencari kebenaran. Di dalam filsafat, berbagai pertanyaan yang berhubungan dengan kebenaran dan diolah demi menemukan jawaban yang memadai.</a:t>
            </a:r>
            <a:endParaRPr lang="en-US" sz="2400" dirty="0">
              <a:latin typeface="DM Sans" charset="0"/>
            </a:endParaRPr>
          </a:p>
          <a:p>
            <a:pPr>
              <a:lnSpc>
                <a:spcPts val="3035"/>
              </a:lnSpc>
            </a:pPr>
            <a:endParaRPr lang="en-US" sz="2199" spc="215" dirty="0">
              <a:solidFill>
                <a:srgbClr val="231F20"/>
              </a:solidFill>
              <a:latin typeface="DM Sans"/>
            </a:endParaRPr>
          </a:p>
        </p:txBody>
      </p:sp>
    </p:spTree>
    <p:extLst>
      <p:ext uri="{BB962C8B-B14F-4D97-AF65-F5344CB8AC3E}">
        <p14:creationId xmlns:p14="http://schemas.microsoft.com/office/powerpoint/2010/main" val="337562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dirty="0" smtClean="0">
                <a:solidFill>
                  <a:srgbClr val="231F20"/>
                </a:solidFill>
                <a:latin typeface="Oswald Bold"/>
              </a:rPr>
              <a:t>KESIMPULAN</a:t>
            </a:r>
            <a:endParaRPr lang="en-US" sz="6947" spc="368" dirty="0">
              <a:solidFill>
                <a:srgbClr val="231F20"/>
              </a:solidFill>
              <a:latin typeface="Oswald Bold"/>
            </a:endParaRPr>
          </a:p>
        </p:txBody>
      </p:sp>
      <p:sp>
        <p:nvSpPr>
          <p:cNvPr id="4" name="TextBox 4"/>
          <p:cNvSpPr txBox="1"/>
          <p:nvPr/>
        </p:nvSpPr>
        <p:spPr>
          <a:xfrm>
            <a:off x="1909388" y="2416723"/>
            <a:ext cx="14469224" cy="6671378"/>
          </a:xfrm>
          <a:prstGeom prst="rect">
            <a:avLst/>
          </a:prstGeom>
        </p:spPr>
        <p:txBody>
          <a:bodyPr lIns="0" tIns="0" rIns="0" bIns="0" rtlCol="0" anchor="t">
            <a:spAutoFit/>
          </a:bodyPr>
          <a:lstStyle/>
          <a:p>
            <a:pPr algn="just"/>
            <a:r>
              <a:rPr lang="id-ID" sz="4000" dirty="0">
                <a:latin typeface="DM Sans" charset="0"/>
              </a:rPr>
              <a:t>Peranan filsafat dalam ilmu pengetahuan adalah filsafat memberi penilaian tentang sumbangan ilmu-ilmu pada perkembangan pengetahuan manusia guna mencapai kebenaran tapi filsafat tidak ikut campur dalam ilmu-ilmu tersebut dimana filsafat selalu mengarah pada pencarian akan kebenaran. Pencarian itu dapat dilakukan dengan menilai ilmu-ilmu pengetahuan yang ada secara krtis sambil berusaha menemukan jawaban yang benar. Tentu saja penilaian itu harus dilakukan dengan langkah-langkah yang teliti dan dapat dipertangung jawabkan secara rasional.</a:t>
            </a:r>
            <a:endParaRPr lang="en-US" sz="4000" dirty="0">
              <a:latin typeface="DM Sans" charset="0"/>
            </a:endParaRPr>
          </a:p>
          <a:p>
            <a:pPr algn="just"/>
            <a:endParaRPr lang="en-US" sz="3352" spc="328" dirty="0">
              <a:solidFill>
                <a:srgbClr val="231F20"/>
              </a:solidFill>
              <a:latin typeface="DM Sans"/>
            </a:endParaRP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extLst>
      <p:ext uri="{BB962C8B-B14F-4D97-AF65-F5344CB8AC3E}">
        <p14:creationId xmlns:p14="http://schemas.microsoft.com/office/powerpoint/2010/main" val="8981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1561733" y="2105045"/>
            <a:ext cx="8097687" cy="3241963"/>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THANK'S FOR WATCHING</a:t>
            </a:r>
          </a:p>
        </p:txBody>
      </p:sp>
      <p:sp>
        <p:nvSpPr>
          <p:cNvPr id="8" name="Freeform 8"/>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 xmlns:asvg="http://schemas.microsoft.com/office/drawing/2016/SVG/main" r:embed="rId8"/>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514</Words>
  <Application>Microsoft Office PowerPoint</Application>
  <PresentationFormat>Custom</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Oswald Bold</vt:lpstr>
      <vt:lpstr>Oswald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FAIZAL FADLY</cp:lastModifiedBy>
  <cp:revision>4</cp:revision>
  <dcterms:created xsi:type="dcterms:W3CDTF">2006-08-16T00:00:00Z</dcterms:created>
  <dcterms:modified xsi:type="dcterms:W3CDTF">2024-03-25T04:08:31Z</dcterms:modified>
  <dc:identifier>DAGAe_QV_7I</dc:identifier>
</cp:coreProperties>
</file>