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Helvetica Neue"/>
      <p:regular r:id="rId19"/>
      <p:bold r:id="rId20"/>
      <p:italic r:id="rId21"/>
      <p:boldItalic r:id="rId22"/>
    </p:embeddedFont>
    <p:embeddedFont>
      <p:font typeface="Gill Sans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.fntdata"/><Relationship Id="rId11" Type="http://schemas.openxmlformats.org/officeDocument/2006/relationships/slide" Target="slides/slide7.xml"/><Relationship Id="rId22" Type="http://schemas.openxmlformats.org/officeDocument/2006/relationships/font" Target="fonts/HelveticaNeue-boldItalic.fntdata"/><Relationship Id="rId10" Type="http://schemas.openxmlformats.org/officeDocument/2006/relationships/slide" Target="slides/slide6.xml"/><Relationship Id="rId21" Type="http://schemas.openxmlformats.org/officeDocument/2006/relationships/font" Target="fonts/HelveticaNeue-italic.fntdata"/><Relationship Id="rId13" Type="http://schemas.openxmlformats.org/officeDocument/2006/relationships/slide" Target="slides/slide9.xml"/><Relationship Id="rId24" Type="http://schemas.openxmlformats.org/officeDocument/2006/relationships/font" Target="fonts/GillSans-bold.fntdata"/><Relationship Id="rId12" Type="http://schemas.openxmlformats.org/officeDocument/2006/relationships/slide" Target="slides/slide8.xml"/><Relationship Id="rId23" Type="http://schemas.openxmlformats.org/officeDocument/2006/relationships/font" Target="fonts/GillSan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19" Type="http://schemas.openxmlformats.org/officeDocument/2006/relationships/font" Target="fonts/HelveticaNeue-regular.fntdata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d06cae418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d06cae418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1d06cae4184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724ac51fe2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1724ac51fe2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d066ed8c7d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d066ed8c7d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1d066ed8c7d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d066ed8c7d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d066ed8c7d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1d066ed8c7d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d066ed8c7d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d066ed8c7d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1d066ed8c7d_0_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c8ce1dc3c4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c8ce1dc3c4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1c8ce1dc3c4_0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c8ce1dc3c4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c8ce1dc3c4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1c8ce1dc3c4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c8ce1dc3c4_3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c8ce1dc3c4_3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1c8ce1dc3c4_3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d066ed8c7d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d066ed8c7d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1d066ed8c7d_0_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title"/>
          </p:nvPr>
        </p:nvSpPr>
        <p:spPr>
          <a:xfrm>
            <a:off x="1371600" y="795528"/>
            <a:ext cx="10241400" cy="1234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body"/>
          </p:nvPr>
        </p:nvSpPr>
        <p:spPr>
          <a:xfrm>
            <a:off x="1371600" y="2112264"/>
            <a:ext cx="10241400" cy="3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7909560" y="6409944"/>
            <a:ext cx="37032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11667744" y="6409944"/>
            <a:ext cx="4389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1371600" y="795528"/>
            <a:ext cx="10241400" cy="1234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4512480" y="-1028736"/>
            <a:ext cx="3959400" cy="102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7909560" y="6409944"/>
            <a:ext cx="37032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11667744" y="6409944"/>
            <a:ext cx="4389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 rot="5400000">
            <a:off x="7614750" y="1949049"/>
            <a:ext cx="48492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 rot="5400000">
            <a:off x="2286300" y="-598100"/>
            <a:ext cx="4849200" cy="77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7909560" y="6409944"/>
            <a:ext cx="37032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11667744" y="6409944"/>
            <a:ext cx="4389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ctrTitle"/>
          </p:nvPr>
        </p:nvSpPr>
        <p:spPr>
          <a:xfrm>
            <a:off x="1524000" y="1033272"/>
            <a:ext cx="9144000" cy="2478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1524000" y="3822192"/>
            <a:ext cx="91440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>
                <a:solidFill>
                  <a:schemeClr val="dk1"/>
                </a:solidFill>
              </a:defRPr>
            </a:lvl1pPr>
            <a:lvl2pPr lvl="1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7909560" y="6409944"/>
            <a:ext cx="37032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11667744" y="6409944"/>
            <a:ext cx="4389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1371600" y="1709738"/>
            <a:ext cx="99669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ill Sans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371600" y="4974336"/>
            <a:ext cx="9966900" cy="11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7909560" y="6409944"/>
            <a:ext cx="37032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11667744" y="6409944"/>
            <a:ext cx="4389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1371600" y="795528"/>
            <a:ext cx="10241400" cy="1234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1371600" y="2112264"/>
            <a:ext cx="4846200" cy="3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6766560" y="2112265"/>
            <a:ext cx="4846200" cy="3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7909560" y="6409944"/>
            <a:ext cx="37032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11667744" y="6409944"/>
            <a:ext cx="4389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idx="1" type="body"/>
          </p:nvPr>
        </p:nvSpPr>
        <p:spPr>
          <a:xfrm>
            <a:off x="1371600" y="2112264"/>
            <a:ext cx="4841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1371600" y="3018472"/>
            <a:ext cx="4841100" cy="31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6766560" y="2112264"/>
            <a:ext cx="48462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6766560" y="3018471"/>
            <a:ext cx="4841100" cy="31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7909560" y="6409944"/>
            <a:ext cx="37032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11667744" y="6409944"/>
            <a:ext cx="4389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6"/>
          <p:cNvSpPr txBox="1"/>
          <p:nvPr>
            <p:ph type="title"/>
          </p:nvPr>
        </p:nvSpPr>
        <p:spPr>
          <a:xfrm>
            <a:off x="1371600" y="795528"/>
            <a:ext cx="10241400" cy="1234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1371600" y="795528"/>
            <a:ext cx="10241400" cy="1234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7909560" y="6409944"/>
            <a:ext cx="37032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11667744" y="6409944"/>
            <a:ext cx="4389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>
            <a:off x="7909560" y="6409944"/>
            <a:ext cx="37032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11667744" y="6409944"/>
            <a:ext cx="4389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1371600" y="987425"/>
            <a:ext cx="3932100" cy="18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5650992" y="987425"/>
            <a:ext cx="56877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55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55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1371600" y="3058510"/>
            <a:ext cx="3932100" cy="28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7909560" y="6409944"/>
            <a:ext cx="37032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11667744" y="6409944"/>
            <a:ext cx="4389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1371600" y="987552"/>
            <a:ext cx="3932100" cy="1892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5505319" y="987425"/>
            <a:ext cx="5833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1371600" y="3033286"/>
            <a:ext cx="3932100" cy="28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7909560" y="6409944"/>
            <a:ext cx="37032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11667744" y="6409944"/>
            <a:ext cx="4389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 flipH="1" rot="10800000">
            <a:off x="0" y="6401099"/>
            <a:ext cx="12192000" cy="456900"/>
          </a:xfrm>
          <a:prstGeom prst="rect">
            <a:avLst/>
          </a:prstGeom>
          <a:gradFill>
            <a:gsLst>
              <a:gs pos="0">
                <a:srgbClr val="FE4A00">
                  <a:alpha val="27843"/>
                </a:srgbClr>
              </a:gs>
              <a:gs pos="14000">
                <a:srgbClr val="FE4A00">
                  <a:alpha val="27843"/>
                </a:srgbClr>
              </a:gs>
              <a:gs pos="100000">
                <a:srgbClr val="DA002F">
                  <a:alpha val="84705"/>
                </a:srgbClr>
              </a:gs>
            </a:gsLst>
            <a:lin ang="59999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" name="Google Shape;11;p1"/>
          <p:cNvSpPr/>
          <p:nvPr/>
        </p:nvSpPr>
        <p:spPr>
          <a:xfrm flipH="1">
            <a:off x="4038600" y="6401228"/>
            <a:ext cx="8153400" cy="456900"/>
          </a:xfrm>
          <a:prstGeom prst="rect">
            <a:avLst/>
          </a:prstGeom>
          <a:gradFill>
            <a:gsLst>
              <a:gs pos="0">
                <a:srgbClr val="D85FD4">
                  <a:alpha val="54901"/>
                </a:srgbClr>
              </a:gs>
              <a:gs pos="9000">
                <a:srgbClr val="D85FD4">
                  <a:alpha val="54901"/>
                </a:srgbClr>
              </a:gs>
              <a:gs pos="99000">
                <a:schemeClr val="accent2"/>
              </a:gs>
              <a:gs pos="100000">
                <a:schemeClr val="accent2"/>
              </a:gs>
            </a:gsLst>
            <a:lin ang="14400033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1371600" y="795528"/>
            <a:ext cx="10241400" cy="1234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b="1" i="0" sz="3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1371600" y="2112264"/>
            <a:ext cx="10241400" cy="3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55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429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7909560" y="6409944"/>
            <a:ext cx="37032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11667744" y="6409944"/>
            <a:ext cx="4389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11" Type="http://schemas.openxmlformats.org/officeDocument/2006/relationships/image" Target="../media/image15.png"/><Relationship Id="rId10" Type="http://schemas.openxmlformats.org/officeDocument/2006/relationships/image" Target="../media/image8.png"/><Relationship Id="rId12" Type="http://schemas.openxmlformats.org/officeDocument/2006/relationships/image" Target="../media/image4.png"/><Relationship Id="rId9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2.png"/><Relationship Id="rId7" Type="http://schemas.openxmlformats.org/officeDocument/2006/relationships/image" Target="../media/image3.png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title"/>
          </p:nvPr>
        </p:nvSpPr>
        <p:spPr>
          <a:xfrm>
            <a:off x="196350" y="723800"/>
            <a:ext cx="11845800" cy="41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1818"/>
              <a:buFont typeface="Gill Sans"/>
              <a:buNone/>
            </a:pPr>
            <a:r>
              <a:rPr lang="en-US" sz="4400">
                <a:latin typeface="Helvetica Neue"/>
                <a:ea typeface="Helvetica Neue"/>
                <a:cs typeface="Helvetica Neue"/>
                <a:sym typeface="Helvetica Neue"/>
              </a:rPr>
              <a:t>ChadGPT</a:t>
            </a:r>
            <a:endParaRPr sz="4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7288"/>
              <a:buFont typeface="Gill Sans"/>
              <a:buNone/>
            </a:pPr>
            <a:r>
              <a:t/>
            </a:r>
            <a:endParaRPr b="0" sz="2622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1408"/>
              <a:buFont typeface="Gill Sans"/>
              <a:buNone/>
            </a:pPr>
            <a:r>
              <a:rPr b="0" lang="en-US" sz="355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Introducing DiagnoAI</a:t>
            </a:r>
            <a:endParaRPr b="0" sz="355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Gill Sans"/>
              <a:buNone/>
            </a:pPr>
            <a:r>
              <a:t/>
            </a:r>
            <a:endParaRPr b="0" sz="661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4050"/>
              <a:buFont typeface="Gill Sans"/>
              <a:buNone/>
            </a:pPr>
            <a:r>
              <a:rPr b="0" i="1" lang="en-US" sz="2194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Predictive Diagnosis just a Line Away</a:t>
            </a:r>
            <a:endParaRPr b="0" i="1" sz="2194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0909"/>
              <a:buFont typeface="Gill Sans"/>
              <a:buNone/>
            </a:pPr>
            <a:r>
              <a:t/>
            </a:r>
            <a:endParaRPr b="0" i="1" sz="275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0909"/>
              <a:buFont typeface="Gill Sans"/>
              <a:buNone/>
            </a:pPr>
            <a:r>
              <a:t/>
            </a:r>
            <a:endParaRPr b="0" sz="275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0909"/>
              <a:buFont typeface="Gill Sans"/>
              <a:buNone/>
            </a:pPr>
            <a:r>
              <a:t/>
            </a:r>
            <a:endParaRPr b="0" sz="275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b="0" lang="en-US">
                <a:latin typeface="Helvetica Neue"/>
                <a:ea typeface="Helvetica Neue"/>
                <a:cs typeface="Helvetica Neue"/>
                <a:sym typeface="Helvetica Neue"/>
              </a:rPr>
              <a:t>HackNITR 4.0</a:t>
            </a:r>
            <a:endParaRPr b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t/>
            </a:r>
            <a:endParaRPr b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t/>
            </a:r>
            <a:endParaRPr b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0000"/>
              <a:buFont typeface="Gill Sans"/>
              <a:buNone/>
            </a:pPr>
            <a:r>
              <a:t/>
            </a:r>
            <a:endParaRPr b="0" sz="2000" cap="none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br>
              <a:rPr lang="en-US">
                <a:latin typeface="Gill Sans"/>
                <a:ea typeface="Gill Sans"/>
                <a:cs typeface="Gill Sans"/>
                <a:sym typeface="Gill Sans"/>
              </a:rPr>
            </a:b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649150" y="5383250"/>
            <a:ext cx="1946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latin typeface="Helvetica Neue"/>
                <a:ea typeface="Helvetica Neue"/>
                <a:cs typeface="Helvetica Neue"/>
                <a:sym typeface="Helvetica Neue"/>
              </a:rPr>
              <a:t>Krish Sharma </a:t>
            </a:r>
            <a:r>
              <a:rPr lang="en-US" sz="16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aseline="30000" lang="en-US" sz="1300">
                <a:latin typeface="Helvetica Neue"/>
                <a:ea typeface="Helvetica Neue"/>
                <a:cs typeface="Helvetica Neue"/>
                <a:sym typeface="Helvetica Neue"/>
              </a:rPr>
              <a:t>nd</a:t>
            </a:r>
            <a:r>
              <a:rPr lang="en-US" sz="1300">
                <a:latin typeface="Helvetica Neue"/>
                <a:ea typeface="Helvetica Neue"/>
                <a:cs typeface="Helvetica Neue"/>
                <a:sym typeface="Helvetica Neue"/>
              </a:rPr>
              <a:t> year, NIT Silchar</a:t>
            </a:r>
            <a:r>
              <a:rPr lang="en-US" sz="12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6130125" y="5383250"/>
            <a:ext cx="2245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Helvetica Neue"/>
                <a:ea typeface="Helvetica Neue"/>
                <a:cs typeface="Helvetica Neue"/>
                <a:sym typeface="Helvetica Neue"/>
              </a:rPr>
              <a:t>Md Faizal Karim</a:t>
            </a:r>
            <a:r>
              <a:rPr lang="en-US" sz="16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aseline="30000" lang="en-US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nd</a:t>
            </a:r>
            <a:r>
              <a:rPr lang="en-US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year, IIIT Hyderabad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3882500" y="5383250"/>
            <a:ext cx="1946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Helvetica Neue"/>
                <a:ea typeface="Helvetica Neue"/>
                <a:cs typeface="Helvetica Neue"/>
                <a:sym typeface="Helvetica Neue"/>
              </a:rPr>
              <a:t>Niyar R Barman</a:t>
            </a:r>
            <a:r>
              <a:rPr b="1" lang="en-US" sz="18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1"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aseline="30000" lang="en-US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nd</a:t>
            </a:r>
            <a:r>
              <a:rPr lang="en-US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year, NIT Silchar</a:t>
            </a: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8676250" y="5383250"/>
            <a:ext cx="1866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Helvetica Neue"/>
                <a:ea typeface="Helvetica Neue"/>
                <a:cs typeface="Helvetica Neue"/>
                <a:sym typeface="Helvetica Neue"/>
              </a:rPr>
              <a:t>Hirakjyoti Roy</a:t>
            </a:r>
            <a:endParaRPr b="1"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baseline="30000" lang="en-US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rd</a:t>
            </a:r>
            <a:r>
              <a:rPr lang="en-US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year, MIT Manipal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5" name="Google Shape;95;p13"/>
          <p:cNvPicPr preferRelativeResize="0"/>
          <p:nvPr/>
        </p:nvPicPr>
        <p:blipFill rotWithShape="1">
          <a:blip r:embed="rId3">
            <a:alphaModFix/>
          </a:blip>
          <a:srcRect b="22257" l="19547" r="22722" t="18324"/>
          <a:stretch/>
        </p:blipFill>
        <p:spPr>
          <a:xfrm>
            <a:off x="5361900" y="2777575"/>
            <a:ext cx="1319850" cy="1022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13"/>
          <p:cNvCxnSpPr/>
          <p:nvPr/>
        </p:nvCxnSpPr>
        <p:spPr>
          <a:xfrm>
            <a:off x="2452050" y="3985475"/>
            <a:ext cx="7287900" cy="222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type="title"/>
          </p:nvPr>
        </p:nvSpPr>
        <p:spPr>
          <a:xfrm>
            <a:off x="1456650" y="597125"/>
            <a:ext cx="9490800" cy="62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Future Works</a:t>
            </a:r>
            <a:endParaRPr sz="3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2"/>
          <p:cNvSpPr txBox="1"/>
          <p:nvPr/>
        </p:nvSpPr>
        <p:spPr>
          <a:xfrm>
            <a:off x="1478950" y="1538575"/>
            <a:ext cx="9360000" cy="43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-"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Include more </a:t>
            </a:r>
            <a:r>
              <a:rPr b="1"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diseases </a:t>
            </a: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b="1"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remedies</a:t>
            </a: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 the dataset.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-"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Adding </a:t>
            </a:r>
            <a:r>
              <a:rPr b="1"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speech recognition</a:t>
            </a: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input support.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-"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Expand the model to support input in </a:t>
            </a:r>
            <a:r>
              <a:rPr b="1"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multiple Indian languages</a:t>
            </a: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This will enable more users to use the tool.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-"/>
            </a:pPr>
            <a:r>
              <a:rPr b="1"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Visualizing</a:t>
            </a: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where the </a:t>
            </a:r>
            <a:r>
              <a:rPr b="1"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disease is localized</a:t>
            </a: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its </a:t>
            </a:r>
            <a:r>
              <a:rPr b="1"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point of origin</a:t>
            </a: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for better user experience.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-"/>
            </a:pPr>
            <a:r>
              <a:rPr b="1"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Visualizing the words </a:t>
            </a: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 which the model gave the </a:t>
            </a:r>
            <a:r>
              <a:rPr b="1"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most attention</a:t>
            </a: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while giving the prediction. This might help the user to get more context.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/>
        </p:nvSpPr>
        <p:spPr>
          <a:xfrm>
            <a:off x="21500" y="1547875"/>
            <a:ext cx="1217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2" name="Google Shape;102;p14"/>
          <p:cNvSpPr txBox="1"/>
          <p:nvPr>
            <p:ph type="title"/>
          </p:nvPr>
        </p:nvSpPr>
        <p:spPr>
          <a:xfrm>
            <a:off x="1456650" y="597125"/>
            <a:ext cx="9490800" cy="62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What is DiagnoAI ?</a:t>
            </a:r>
            <a:endParaRPr sz="3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1420050" y="1449525"/>
            <a:ext cx="9351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DiagnoAI is a tool, where user can provide </a:t>
            </a:r>
            <a:r>
              <a:rPr b="1"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text description of their problems</a:t>
            </a: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the tool will detect and predict the probability of disease.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-"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Users can describe their symptoms in natural language.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-"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Upon detection of the disease, remedies and information about the disease is provided.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04" name="Google Shape;10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0588" y="3411375"/>
            <a:ext cx="7510825" cy="198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title"/>
          </p:nvPr>
        </p:nvSpPr>
        <p:spPr>
          <a:xfrm>
            <a:off x="1456650" y="597125"/>
            <a:ext cx="9490800" cy="62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lang="en-US" sz="3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hy DiagnoAI ?</a:t>
            </a:r>
            <a:endParaRPr sz="3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1420050" y="1565225"/>
            <a:ext cx="9351900" cy="42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-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This product solves the problem of </a:t>
            </a:r>
            <a:r>
              <a:rPr b="1" lang="en-US" sz="1600">
                <a:latin typeface="Roboto"/>
                <a:ea typeface="Roboto"/>
                <a:cs typeface="Roboto"/>
                <a:sym typeface="Roboto"/>
              </a:rPr>
              <a:t>accurately predicting diseases</a:t>
            </a: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 and their probabilities from a text description of symptoms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-"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Using natural language processing techniques, the model is able to </a:t>
            </a:r>
            <a:r>
              <a:rPr b="1"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understand</a:t>
            </a: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interpret the meaning of the text input</a:t>
            </a: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allowing it to make informed predictions.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-"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can assist in the development of </a:t>
            </a:r>
            <a:r>
              <a:rPr b="1"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personalized treatment plans for patients</a:t>
            </a: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as the product can provide information about the likelihood of different diseases and their potential impacts on a patient's health.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-"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can be used by </a:t>
            </a:r>
            <a:r>
              <a:rPr b="1"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people in rural areas</a:t>
            </a: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students living in hostels</a:t>
            </a: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etc where immediate access to a doctor is not possible. 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/>
        </p:nvSpPr>
        <p:spPr>
          <a:xfrm>
            <a:off x="1456650" y="1569250"/>
            <a:ext cx="9490800" cy="3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-"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Today's World, people are </a:t>
            </a:r>
            <a:r>
              <a:rPr b="1"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afraid to consult to doctor</a:t>
            </a: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about their health until it is highly severe. DiagnoAI aims to reduce the gap between patient and doctor by</a:t>
            </a:r>
            <a:r>
              <a:rPr b="1"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reducing the amount of time</a:t>
            </a: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spent talking to each other.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-"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Because of transportation or Covid19 restrictions, some people may </a:t>
            </a:r>
            <a:r>
              <a:rPr b="1"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face barriers in visiting a doctor</a:t>
            </a: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A tool that can detect diseases based on a description of symptoms could be a valuable resource in such a scenario.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4000"/>
              </a:spcBef>
              <a:spcAft>
                <a:spcPts val="4000"/>
              </a:spcAft>
              <a:buClr>
                <a:schemeClr val="dk1"/>
              </a:buClr>
              <a:buSzPts val="1600"/>
              <a:buFont typeface="Roboto"/>
              <a:buChar char="-"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Such a tool can reduce the number of in-person appointments needed, </a:t>
            </a:r>
            <a:r>
              <a:rPr b="1"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freeing up resources</a:t>
            </a: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easing the burden</a:t>
            </a: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on healthcare systems.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6"/>
          <p:cNvSpPr txBox="1"/>
          <p:nvPr>
            <p:ph type="title"/>
          </p:nvPr>
        </p:nvSpPr>
        <p:spPr>
          <a:xfrm>
            <a:off x="1456650" y="597125"/>
            <a:ext cx="9490800" cy="62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Motivation</a:t>
            </a:r>
            <a:endParaRPr sz="3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1456650" y="573275"/>
            <a:ext cx="9490800" cy="62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Novelty</a:t>
            </a:r>
            <a:endParaRPr sz="3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1478950" y="1538575"/>
            <a:ext cx="9360000" cy="3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Roboto"/>
              <a:buChar char="-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DiagnoAI is different from other online tools because the user can express themself in </a:t>
            </a:r>
            <a:r>
              <a:rPr b="1" lang="en-US" sz="1600">
                <a:latin typeface="Roboto"/>
                <a:ea typeface="Roboto"/>
                <a:cs typeface="Roboto"/>
                <a:sym typeface="Roboto"/>
              </a:rPr>
              <a:t>natural language</a:t>
            </a: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, thus enabling the user to describe the symptoms in detail.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4000"/>
              </a:spcBef>
              <a:spcAft>
                <a:spcPts val="0"/>
              </a:spcAft>
              <a:buSzPts val="1600"/>
              <a:buFont typeface="Roboto"/>
              <a:buChar char="-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Most of the existing tools either rely on </a:t>
            </a:r>
            <a:r>
              <a:rPr b="1" lang="en-US" sz="1600">
                <a:latin typeface="Roboto"/>
                <a:ea typeface="Roboto"/>
                <a:cs typeface="Roboto"/>
                <a:sym typeface="Roboto"/>
              </a:rPr>
              <a:t>reserved keywords</a:t>
            </a: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 for the symptoms. There can be scenarios where a user might want to describe a symptom in a particular way which might not be present in the list of reserved keywords.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4000"/>
              </a:spcBef>
              <a:spcAft>
                <a:spcPts val="0"/>
              </a:spcAft>
              <a:buSzPts val="1600"/>
              <a:buFont typeface="Roboto"/>
              <a:buChar char="-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Using a language model solves this problem as the model can be trained to understand the </a:t>
            </a:r>
            <a:r>
              <a:rPr b="1" lang="en-US" sz="1600">
                <a:latin typeface="Roboto"/>
                <a:ea typeface="Roboto"/>
                <a:cs typeface="Roboto"/>
                <a:sym typeface="Roboto"/>
              </a:rPr>
              <a:t>relationship between words</a:t>
            </a: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, understand the </a:t>
            </a:r>
            <a:r>
              <a:rPr b="1" lang="en-US" sz="1600">
                <a:latin typeface="Roboto"/>
                <a:ea typeface="Roboto"/>
                <a:cs typeface="Roboto"/>
                <a:sym typeface="Roboto"/>
              </a:rPr>
              <a:t>context</a:t>
            </a: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 and finally, make the </a:t>
            </a:r>
            <a:r>
              <a:rPr b="1" lang="en-US" sz="1600">
                <a:latin typeface="Roboto"/>
                <a:ea typeface="Roboto"/>
                <a:cs typeface="Roboto"/>
                <a:sym typeface="Roboto"/>
              </a:rPr>
              <a:t>predictions</a:t>
            </a: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000"/>
              </a:spcBef>
              <a:spcAft>
                <a:spcPts val="4000"/>
              </a:spcAft>
              <a:buSzPts val="852"/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1456650" y="573275"/>
            <a:ext cx="9490800" cy="62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Business</a:t>
            </a:r>
            <a:r>
              <a:rPr lang="en-US" sz="3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Model</a:t>
            </a:r>
            <a:endParaRPr sz="3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1478950" y="1538575"/>
            <a:ext cx="9360000" cy="3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4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000"/>
              </a:spcBef>
              <a:spcAft>
                <a:spcPts val="4000"/>
              </a:spcAft>
              <a:buSzPts val="852"/>
              <a:buNone/>
            </a:pPr>
            <a:r>
              <a:t/>
            </a:r>
            <a:endParaRPr sz="114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9737" y="1444600"/>
            <a:ext cx="8344627" cy="469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1456650" y="573275"/>
            <a:ext cx="9490800" cy="62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Methodology</a:t>
            </a:r>
            <a:endParaRPr sz="3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1478950" y="1538575"/>
            <a:ext cx="9360000" cy="47232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Dataset Creation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Roboto"/>
              <a:buChar char="-"/>
            </a:pPr>
            <a:r>
              <a:rPr lang="en-U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created a dataset containing </a:t>
            </a:r>
            <a:r>
              <a:rPr b="1" lang="en-U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24 disease and 50 manually written descriptions of the symptoms</a:t>
            </a:r>
            <a:r>
              <a:rPr lang="en-U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(in english) for each disease. 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-"/>
            </a:pPr>
            <a:r>
              <a:rPr lang="en-U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Hence, a total </a:t>
            </a:r>
            <a:r>
              <a:rPr b="1" lang="en-U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1200 descriptions </a:t>
            </a:r>
            <a:r>
              <a:rPr lang="en-U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were created, out of which 80% was used for model training and remaining 20% for validation and testing purposes. 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4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 Architecture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-"/>
            </a:pPr>
            <a:r>
              <a:rPr lang="en-U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used a </a:t>
            </a:r>
            <a:r>
              <a:rPr b="1" lang="en-U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pretrained BERT model </a:t>
            </a:r>
            <a:r>
              <a:rPr lang="en-U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 fine tuned                                                                                                  it on our dataset. 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-"/>
            </a:pPr>
            <a:r>
              <a:rPr lang="en-U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achieved a training accuracy of 100% 												and validation of 98.33%. 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14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1" name="Google Shape;14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2999" y="3771200"/>
            <a:ext cx="6273550" cy="254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9360" y="1703975"/>
            <a:ext cx="10025389" cy="356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0"/>
          <p:cNvSpPr txBox="1"/>
          <p:nvPr>
            <p:ph type="title"/>
          </p:nvPr>
        </p:nvSpPr>
        <p:spPr>
          <a:xfrm>
            <a:off x="1456650" y="573275"/>
            <a:ext cx="9490800" cy="62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Timeline</a:t>
            </a:r>
            <a:endParaRPr sz="3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3799950" y="5780000"/>
            <a:ext cx="80439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* </a:t>
            </a:r>
            <a:r>
              <a:rPr b="1" lang="en-US" sz="144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4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began creating the dataset on January 2nd because we needed to build it from scratch using custom data.</a:t>
            </a:r>
            <a:endParaRPr sz="124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3989925" y="2705175"/>
            <a:ext cx="25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Gill Sans"/>
                <a:ea typeface="Gill Sans"/>
                <a:cs typeface="Gill Sans"/>
                <a:sym typeface="Gill Sans"/>
              </a:rPr>
              <a:t>*</a:t>
            </a:r>
            <a:endParaRPr b="1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600" y="1915000"/>
            <a:ext cx="1231876" cy="1231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3575" y="1945150"/>
            <a:ext cx="1657350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95263" y="1812863"/>
            <a:ext cx="1820525" cy="112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17975" y="1809575"/>
            <a:ext cx="1231875" cy="1134028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1"/>
          <p:cNvSpPr txBox="1"/>
          <p:nvPr>
            <p:ph type="title"/>
          </p:nvPr>
        </p:nvSpPr>
        <p:spPr>
          <a:xfrm>
            <a:off x="1456650" y="597125"/>
            <a:ext cx="9490800" cy="62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Tech Stack</a:t>
            </a:r>
            <a:endParaRPr sz="3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1" name="Google Shape;161;p21"/>
          <p:cNvPicPr preferRelativeResize="0"/>
          <p:nvPr/>
        </p:nvPicPr>
        <p:blipFill rotWithShape="1">
          <a:blip r:embed="rId7">
            <a:alphaModFix/>
          </a:blip>
          <a:srcRect b="11110" l="9638" r="12376" t="6956"/>
          <a:stretch/>
        </p:blipFill>
        <p:spPr>
          <a:xfrm>
            <a:off x="9605625" y="1708425"/>
            <a:ext cx="1760829" cy="123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27100" y="3544802"/>
            <a:ext cx="1008299" cy="1101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50074" y="3532050"/>
            <a:ext cx="1903950" cy="112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817981" y="3532060"/>
            <a:ext cx="1231877" cy="1026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238597" y="3603850"/>
            <a:ext cx="1008276" cy="1061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9870100" y="3427599"/>
            <a:ext cx="1231874" cy="1178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radientRiseVTI">
  <a:themeElements>
    <a:clrScheme name="GradientRise">
      <a:dk1>
        <a:srgbClr val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