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8" d="100"/>
          <a:sy n="88" d="100"/>
        </p:scale>
        <p:origin x="10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2004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6" name="Text 2"/>
          <p:cNvSpPr/>
          <p:nvPr/>
        </p:nvSpPr>
        <p:spPr>
          <a:xfrm>
            <a:off x="6350437" y="990243"/>
            <a:ext cx="7415927" cy="3193971"/>
          </a:xfrm>
          <a:prstGeom prst="rect">
            <a:avLst/>
          </a:prstGeom>
          <a:noFill/>
          <a:ln/>
        </p:spPr>
        <p:txBody>
          <a:bodyPr wrap="square" rtlCol="0" anchor="t"/>
          <a:lstStyle/>
          <a:p>
            <a:pPr marL="0" indent="0">
              <a:lnSpc>
                <a:spcPts val="8384"/>
              </a:lnSpc>
              <a:buNone/>
            </a:pPr>
            <a:r>
              <a:rPr lang="en-US" sz="6707" dirty="0">
                <a:solidFill>
                  <a:srgbClr val="272D45"/>
                </a:solidFill>
                <a:latin typeface="Kanit" pitchFamily="34" charset="0"/>
                <a:ea typeface="Kanit" pitchFamily="34" charset="-122"/>
                <a:cs typeface="Kanit" pitchFamily="34" charset="-120"/>
              </a:rPr>
              <a:t>Discover the Best Eats with Food Finder</a:t>
            </a:r>
            <a:endParaRPr lang="en-US" sz="6707" dirty="0"/>
          </a:p>
        </p:txBody>
      </p:sp>
      <p:sp>
        <p:nvSpPr>
          <p:cNvPr id="7" name="Text 3"/>
          <p:cNvSpPr/>
          <p:nvPr/>
        </p:nvSpPr>
        <p:spPr>
          <a:xfrm>
            <a:off x="6350437" y="4554498"/>
            <a:ext cx="7415927" cy="1975247"/>
          </a:xfrm>
          <a:prstGeom prst="rect">
            <a:avLst/>
          </a:prstGeom>
          <a:noFill/>
          <a:ln/>
        </p:spPr>
        <p:txBody>
          <a:bodyPr wrap="square" rtlCol="0" anchor="t"/>
          <a:lstStyle/>
          <a:p>
            <a:pPr marL="0" indent="0">
              <a:lnSpc>
                <a:spcPts val="3110"/>
              </a:lnSpc>
              <a:buNone/>
            </a:pPr>
            <a:r>
              <a:rPr lang="en-US" sz="2000" dirty="0"/>
              <a:t>Food Finder, your ultimate tool for meal planning! Discover a wide array of delicious recipes tailored to your tastes and dietary needs. Our integrated calorie calculator helps you manage your nutritional intake with ease. Whether you're looking to maintain, lose, or gain weight, Food Finder has you covered every step of the way.</a:t>
            </a:r>
            <a:endParaRPr lang="en-US" sz="1944" dirty="0"/>
          </a:p>
        </p:txBody>
      </p:sp>
      <p:sp>
        <p:nvSpPr>
          <p:cNvPr id="8" name="Shape 4"/>
          <p:cNvSpPr/>
          <p:nvPr/>
        </p:nvSpPr>
        <p:spPr>
          <a:xfrm>
            <a:off x="6350437" y="6825853"/>
            <a:ext cx="394930" cy="394930"/>
          </a:xfrm>
          <a:prstGeom prst="roundRect">
            <a:avLst>
              <a:gd name="adj" fmla="val 23151155"/>
            </a:avLst>
          </a:prstGeom>
          <a:noFill/>
          <a:ln w="7620">
            <a:solidFill>
              <a:srgbClr val="FFFFFF"/>
            </a:solidFill>
            <a:prstDash val="solid"/>
          </a:ln>
        </p:spPr>
        <p:txBody>
          <a:bodyPr/>
          <a:lstStyle/>
          <a:p>
            <a:endParaRPr lang="en-IN"/>
          </a:p>
        </p:txBody>
      </p:sp>
      <p:sp>
        <p:nvSpPr>
          <p:cNvPr id="10" name="Text 5"/>
          <p:cNvSpPr/>
          <p:nvPr/>
        </p:nvSpPr>
        <p:spPr>
          <a:xfrm>
            <a:off x="6868716" y="6807398"/>
            <a:ext cx="2468642" cy="431959"/>
          </a:xfrm>
          <a:prstGeom prst="rect">
            <a:avLst/>
          </a:prstGeom>
          <a:noFill/>
          <a:ln/>
        </p:spPr>
        <p:txBody>
          <a:bodyPr wrap="none" rtlCol="0" anchor="t"/>
          <a:lstStyle/>
          <a:p>
            <a:pPr marL="0" indent="0" algn="l">
              <a:lnSpc>
                <a:spcPts val="3402"/>
              </a:lnSpc>
              <a:buNone/>
            </a:pPr>
            <a:r>
              <a:rPr lang="en-US" sz="2430" b="1" dirty="0">
                <a:solidFill>
                  <a:srgbClr val="2C3249"/>
                </a:solidFill>
                <a:latin typeface="Martel Sans" pitchFamily="34" charset="0"/>
                <a:ea typeface="Martel Sans" pitchFamily="34" charset="-122"/>
                <a:cs typeface="Martel Sans" pitchFamily="34" charset="-120"/>
              </a:rPr>
              <a:t>By  Mohammad Faizal Shaikh</a:t>
            </a:r>
            <a:endParaRPr lang="en-US" sz="2430" dirty="0"/>
          </a:p>
        </p:txBody>
      </p:sp>
      <p:pic>
        <p:nvPicPr>
          <p:cNvPr id="13" name="Picture 12" descr="A logo for a food finder&#10;&#10;Description automatically generated">
            <a:extLst>
              <a:ext uri="{FF2B5EF4-FFF2-40B4-BE49-F238E27FC236}">
                <a16:creationId xmlns:a16="http://schemas.microsoft.com/office/drawing/2014/main" id="{05F9D02E-3E6F-63E9-98FC-95B438E53D20}"/>
              </a:ext>
            </a:extLst>
          </p:cNvPr>
          <p:cNvPicPr>
            <a:picLocks noChangeAspect="1"/>
          </p:cNvPicPr>
          <p:nvPr/>
        </p:nvPicPr>
        <p:blipFill>
          <a:blip r:embed="rId4"/>
          <a:stretch>
            <a:fillRect/>
          </a:stretch>
        </p:blipFill>
        <p:spPr>
          <a:xfrm>
            <a:off x="422537" y="1593048"/>
            <a:ext cx="4641325" cy="46356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p:spPr>
        <p:txBody>
          <a:bodyPr/>
          <a:lstStyle/>
          <a:p>
            <a:endParaRPr lang="en-IN"/>
          </a:p>
        </p:txBody>
      </p:sp>
      <p:sp>
        <p:nvSpPr>
          <p:cNvPr id="4" name="Text 2"/>
          <p:cNvSpPr/>
          <p:nvPr/>
        </p:nvSpPr>
        <p:spPr>
          <a:xfrm>
            <a:off x="864037" y="1807964"/>
            <a:ext cx="7532013" cy="771525"/>
          </a:xfrm>
          <a:prstGeom prst="rect">
            <a:avLst/>
          </a:prstGeom>
          <a:noFill/>
          <a:ln/>
        </p:spPr>
        <p:txBody>
          <a:bodyPr wrap="none" rtlCol="0" anchor="t"/>
          <a:lstStyle/>
          <a:p>
            <a:pPr marL="0" indent="0">
              <a:lnSpc>
                <a:spcPts val="6075"/>
              </a:lnSpc>
              <a:buNone/>
            </a:pPr>
            <a:r>
              <a:rPr lang="en-US" sz="4860" dirty="0">
                <a:solidFill>
                  <a:srgbClr val="272D45"/>
                </a:solidFill>
                <a:latin typeface="Kanit" pitchFamily="34" charset="0"/>
                <a:ea typeface="Kanit" pitchFamily="34" charset="-122"/>
                <a:cs typeface="Kanit" pitchFamily="34" charset="-120"/>
              </a:rPr>
              <a:t>Key Features of Food Finder</a:t>
            </a:r>
            <a:endParaRPr lang="en-US" sz="4860" dirty="0"/>
          </a:p>
        </p:txBody>
      </p:sp>
      <p:sp>
        <p:nvSpPr>
          <p:cNvPr id="5" name="Text 3"/>
          <p:cNvSpPr/>
          <p:nvPr/>
        </p:nvSpPr>
        <p:spPr>
          <a:xfrm>
            <a:off x="864037" y="3196590"/>
            <a:ext cx="3462099" cy="385763"/>
          </a:xfrm>
          <a:prstGeom prst="rect">
            <a:avLst/>
          </a:prstGeom>
          <a:noFill/>
          <a:ln/>
        </p:spPr>
        <p:txBody>
          <a:bodyPr wrap="none" rtlCol="0" anchor="t"/>
          <a:lstStyle/>
          <a:p>
            <a:pPr marL="0" indent="0">
              <a:lnSpc>
                <a:spcPts val="3038"/>
              </a:lnSpc>
              <a:buNone/>
            </a:pPr>
            <a:r>
              <a:rPr lang="en-US" sz="2430" dirty="0">
                <a:solidFill>
                  <a:srgbClr val="272D45"/>
                </a:solidFill>
                <a:latin typeface="Kanit" pitchFamily="34" charset="0"/>
                <a:ea typeface="Kanit" pitchFamily="34" charset="-122"/>
                <a:cs typeface="Kanit" pitchFamily="34" charset="-120"/>
              </a:rPr>
              <a:t>Comprehensive Database</a:t>
            </a:r>
            <a:endParaRPr lang="en-US" sz="2430" dirty="0"/>
          </a:p>
        </p:txBody>
      </p:sp>
      <p:sp>
        <p:nvSpPr>
          <p:cNvPr id="6" name="Text 4"/>
          <p:cNvSpPr/>
          <p:nvPr/>
        </p:nvSpPr>
        <p:spPr>
          <a:xfrm>
            <a:off x="864037" y="3829169"/>
            <a:ext cx="3898821" cy="2370296"/>
          </a:xfrm>
          <a:prstGeom prst="rect">
            <a:avLst/>
          </a:prstGeom>
          <a:noFill/>
          <a:ln/>
        </p:spPr>
        <p:txBody>
          <a:bodyPr wrap="square" rtlCol="0" anchor="t"/>
          <a:lstStyle/>
          <a:p>
            <a:pPr marL="0" indent="0">
              <a:lnSpc>
                <a:spcPts val="3110"/>
              </a:lnSpc>
              <a:buNone/>
            </a:pPr>
            <a:r>
              <a:rPr lang="en-US" sz="1944" dirty="0">
                <a:solidFill>
                  <a:srgbClr val="2C3249"/>
                </a:solidFill>
                <a:latin typeface="Martel Sans" pitchFamily="34" charset="0"/>
                <a:ea typeface="Martel Sans" pitchFamily="34" charset="-122"/>
                <a:cs typeface="Martel Sans" pitchFamily="34" charset="-120"/>
              </a:rPr>
              <a:t>Our extensive database covers thousands of restaurants, cafes, and food trucks, providing detailed information about menus, hours, and customer reviews.</a:t>
            </a:r>
            <a:endParaRPr lang="en-US" sz="1944" dirty="0"/>
          </a:p>
        </p:txBody>
      </p:sp>
      <p:sp>
        <p:nvSpPr>
          <p:cNvPr id="7" name="Text 5"/>
          <p:cNvSpPr/>
          <p:nvPr/>
        </p:nvSpPr>
        <p:spPr>
          <a:xfrm>
            <a:off x="5372695" y="3196590"/>
            <a:ext cx="3898821" cy="771525"/>
          </a:xfrm>
          <a:prstGeom prst="rect">
            <a:avLst/>
          </a:prstGeom>
          <a:noFill/>
          <a:ln/>
        </p:spPr>
        <p:txBody>
          <a:bodyPr wrap="square" rtlCol="0" anchor="t"/>
          <a:lstStyle/>
          <a:p>
            <a:pPr marL="0" indent="0">
              <a:lnSpc>
                <a:spcPts val="3038"/>
              </a:lnSpc>
              <a:buNone/>
            </a:pPr>
            <a:r>
              <a:rPr lang="en-US" sz="2430" dirty="0">
                <a:solidFill>
                  <a:srgbClr val="272D45"/>
                </a:solidFill>
                <a:latin typeface="Kanit" pitchFamily="34" charset="0"/>
                <a:ea typeface="Kanit" pitchFamily="34" charset="-122"/>
                <a:cs typeface="Kanit" pitchFamily="34" charset="-120"/>
              </a:rPr>
              <a:t>Personalized Recommendations</a:t>
            </a:r>
            <a:endParaRPr lang="en-US" sz="2430" dirty="0"/>
          </a:p>
        </p:txBody>
      </p:sp>
      <p:sp>
        <p:nvSpPr>
          <p:cNvPr id="8" name="Text 6"/>
          <p:cNvSpPr/>
          <p:nvPr/>
        </p:nvSpPr>
        <p:spPr>
          <a:xfrm>
            <a:off x="5372695" y="4214932"/>
            <a:ext cx="3898821" cy="1975247"/>
          </a:xfrm>
          <a:prstGeom prst="rect">
            <a:avLst/>
          </a:prstGeom>
          <a:noFill/>
          <a:ln/>
        </p:spPr>
        <p:txBody>
          <a:bodyPr wrap="square" rtlCol="0" anchor="t"/>
          <a:lstStyle/>
          <a:p>
            <a:pPr marL="0" indent="0">
              <a:lnSpc>
                <a:spcPts val="3110"/>
              </a:lnSpc>
              <a:buNone/>
            </a:pPr>
            <a:r>
              <a:rPr lang="en-US" sz="1944" dirty="0">
                <a:solidFill>
                  <a:srgbClr val="2C3249"/>
                </a:solidFill>
                <a:latin typeface="Martel Sans" pitchFamily="34" charset="0"/>
                <a:ea typeface="Martel Sans" pitchFamily="34" charset="-122"/>
                <a:cs typeface="Martel Sans" pitchFamily="34" charset="-120"/>
              </a:rPr>
              <a:t>Food Finder's intelligent algorithm analyzes your preferences and dietary needs to suggest the best dining options tailored just for you.</a:t>
            </a:r>
            <a:endParaRPr lang="en-US" sz="1944" dirty="0"/>
          </a:p>
        </p:txBody>
      </p:sp>
      <p:sp>
        <p:nvSpPr>
          <p:cNvPr id="9" name="Text 7"/>
          <p:cNvSpPr/>
          <p:nvPr/>
        </p:nvSpPr>
        <p:spPr>
          <a:xfrm>
            <a:off x="9881354" y="3196590"/>
            <a:ext cx="3086100" cy="385763"/>
          </a:xfrm>
          <a:prstGeom prst="rect">
            <a:avLst/>
          </a:prstGeom>
          <a:noFill/>
          <a:ln/>
        </p:spPr>
        <p:txBody>
          <a:bodyPr wrap="none" rtlCol="0" anchor="t"/>
          <a:lstStyle/>
          <a:p>
            <a:pPr marL="0" indent="0">
              <a:lnSpc>
                <a:spcPts val="3038"/>
              </a:lnSpc>
              <a:buNone/>
            </a:pPr>
            <a:r>
              <a:rPr lang="en-US" sz="2430" dirty="0">
                <a:solidFill>
                  <a:srgbClr val="272D45"/>
                </a:solidFill>
                <a:latin typeface="Kanit" pitchFamily="34" charset="0"/>
                <a:ea typeface="Kanit" pitchFamily="34" charset="-122"/>
                <a:cs typeface="Kanit" pitchFamily="34" charset="-120"/>
              </a:rPr>
              <a:t>Seamless Ordering</a:t>
            </a:r>
            <a:endParaRPr lang="en-US" sz="2430" dirty="0"/>
          </a:p>
        </p:txBody>
      </p:sp>
      <p:sp>
        <p:nvSpPr>
          <p:cNvPr id="10" name="Text 8"/>
          <p:cNvSpPr/>
          <p:nvPr/>
        </p:nvSpPr>
        <p:spPr>
          <a:xfrm>
            <a:off x="9881354" y="3829169"/>
            <a:ext cx="3898821" cy="1975247"/>
          </a:xfrm>
          <a:prstGeom prst="rect">
            <a:avLst/>
          </a:prstGeom>
          <a:noFill/>
          <a:ln/>
        </p:spPr>
        <p:txBody>
          <a:bodyPr wrap="square" rtlCol="0" anchor="t"/>
          <a:lstStyle/>
          <a:p>
            <a:pPr marL="0" indent="0">
              <a:lnSpc>
                <a:spcPts val="3110"/>
              </a:lnSpc>
              <a:buNone/>
            </a:pPr>
            <a:r>
              <a:rPr lang="en-US" sz="1944" dirty="0">
                <a:solidFill>
                  <a:srgbClr val="2C3249"/>
                </a:solidFill>
                <a:latin typeface="Martel Sans" pitchFamily="34" charset="0"/>
                <a:ea typeface="Martel Sans" pitchFamily="34" charset="-122"/>
                <a:cs typeface="Martel Sans" pitchFamily="34" charset="-120"/>
              </a:rPr>
              <a:t>With the integrated online ordering system, you can place your order directly through the website and have your meal delivered straight to your door.</a:t>
            </a:r>
            <a:endParaRPr lang="en-US" sz="19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2340531"/>
          </a:xfrm>
          <a:prstGeom prst="rect">
            <a:avLst/>
          </a:prstGeom>
        </p:spPr>
      </p:pic>
      <p:sp>
        <p:nvSpPr>
          <p:cNvPr id="5" name="Text 2"/>
          <p:cNvSpPr/>
          <p:nvPr/>
        </p:nvSpPr>
        <p:spPr>
          <a:xfrm>
            <a:off x="2200989" y="2855714"/>
            <a:ext cx="4782383" cy="585192"/>
          </a:xfrm>
          <a:prstGeom prst="rect">
            <a:avLst/>
          </a:prstGeom>
          <a:noFill/>
          <a:ln/>
        </p:spPr>
        <p:txBody>
          <a:bodyPr wrap="none" rtlCol="0" anchor="t"/>
          <a:lstStyle/>
          <a:p>
            <a:pPr marL="0" indent="0">
              <a:lnSpc>
                <a:spcPts val="4607"/>
              </a:lnSpc>
              <a:buNone/>
            </a:pPr>
            <a:r>
              <a:rPr lang="en-US" sz="3686" dirty="0">
                <a:solidFill>
                  <a:srgbClr val="272D45"/>
                </a:solidFill>
                <a:latin typeface="Kanit" pitchFamily="34" charset="0"/>
                <a:ea typeface="Kanit" pitchFamily="34" charset="-122"/>
                <a:cs typeface="Kanit" pitchFamily="34" charset="-120"/>
              </a:rPr>
              <a:t>How Food Finder Works</a:t>
            </a:r>
            <a:endParaRPr lang="en-US" sz="3686" dirty="0"/>
          </a:p>
        </p:txBody>
      </p:sp>
      <p:sp>
        <p:nvSpPr>
          <p:cNvPr id="6" name="Shape 3"/>
          <p:cNvSpPr/>
          <p:nvPr/>
        </p:nvSpPr>
        <p:spPr>
          <a:xfrm>
            <a:off x="2200989" y="5568315"/>
            <a:ext cx="10228302" cy="37386"/>
          </a:xfrm>
          <a:prstGeom prst="roundRect">
            <a:avLst>
              <a:gd name="adj" fmla="val 225381"/>
            </a:avLst>
          </a:prstGeom>
          <a:solidFill>
            <a:srgbClr val="C5D2CF"/>
          </a:solidFill>
          <a:ln/>
        </p:spPr>
        <p:txBody>
          <a:bodyPr/>
          <a:lstStyle/>
          <a:p>
            <a:endParaRPr lang="en-IN"/>
          </a:p>
        </p:txBody>
      </p:sp>
      <p:sp>
        <p:nvSpPr>
          <p:cNvPr id="7" name="Shape 4"/>
          <p:cNvSpPr/>
          <p:nvPr/>
        </p:nvSpPr>
        <p:spPr>
          <a:xfrm>
            <a:off x="4692491" y="4912995"/>
            <a:ext cx="37386" cy="655320"/>
          </a:xfrm>
          <a:prstGeom prst="roundRect">
            <a:avLst>
              <a:gd name="adj" fmla="val 225381"/>
            </a:avLst>
          </a:prstGeom>
          <a:solidFill>
            <a:srgbClr val="C5D2CF"/>
          </a:solidFill>
          <a:ln/>
        </p:spPr>
        <p:txBody>
          <a:bodyPr/>
          <a:lstStyle/>
          <a:p>
            <a:endParaRPr lang="en-IN"/>
          </a:p>
        </p:txBody>
      </p:sp>
      <p:sp>
        <p:nvSpPr>
          <p:cNvPr id="8" name="Shape 5"/>
          <p:cNvSpPr/>
          <p:nvPr/>
        </p:nvSpPr>
        <p:spPr>
          <a:xfrm>
            <a:off x="4500563" y="5357693"/>
            <a:ext cx="421243" cy="421243"/>
          </a:xfrm>
          <a:prstGeom prst="roundRect">
            <a:avLst>
              <a:gd name="adj" fmla="val 20003"/>
            </a:avLst>
          </a:prstGeom>
          <a:solidFill>
            <a:srgbClr val="DFECE9"/>
          </a:solidFill>
          <a:ln w="7620">
            <a:solidFill>
              <a:srgbClr val="C5D2CF"/>
            </a:solidFill>
            <a:prstDash val="solid"/>
          </a:ln>
        </p:spPr>
        <p:txBody>
          <a:bodyPr/>
          <a:lstStyle/>
          <a:p>
            <a:endParaRPr lang="en-IN"/>
          </a:p>
        </p:txBody>
      </p:sp>
      <p:sp>
        <p:nvSpPr>
          <p:cNvPr id="9" name="Text 6"/>
          <p:cNvSpPr/>
          <p:nvPr/>
        </p:nvSpPr>
        <p:spPr>
          <a:xfrm>
            <a:off x="4668441" y="5427821"/>
            <a:ext cx="85368" cy="280868"/>
          </a:xfrm>
          <a:prstGeom prst="rect">
            <a:avLst/>
          </a:prstGeom>
          <a:noFill/>
          <a:ln/>
        </p:spPr>
        <p:txBody>
          <a:bodyPr wrap="none" rtlCol="0" anchor="t"/>
          <a:lstStyle/>
          <a:p>
            <a:pPr marL="0" indent="0" algn="ctr">
              <a:lnSpc>
                <a:spcPts val="2212"/>
              </a:lnSpc>
              <a:buNone/>
            </a:pPr>
            <a:r>
              <a:rPr lang="en-US" sz="2212" dirty="0">
                <a:solidFill>
                  <a:srgbClr val="2C3249"/>
                </a:solidFill>
                <a:latin typeface="Kanit" pitchFamily="34" charset="0"/>
                <a:ea typeface="Kanit" pitchFamily="34" charset="-122"/>
                <a:cs typeface="Kanit" pitchFamily="34" charset="-120"/>
              </a:rPr>
              <a:t>1</a:t>
            </a:r>
            <a:endParaRPr lang="en-US" sz="2212" dirty="0"/>
          </a:p>
        </p:txBody>
      </p:sp>
      <p:sp>
        <p:nvSpPr>
          <p:cNvPr id="10" name="Text 7"/>
          <p:cNvSpPr/>
          <p:nvPr/>
        </p:nvSpPr>
        <p:spPr>
          <a:xfrm>
            <a:off x="3540919" y="3721775"/>
            <a:ext cx="2340531" cy="292537"/>
          </a:xfrm>
          <a:prstGeom prst="rect">
            <a:avLst/>
          </a:prstGeom>
          <a:noFill/>
          <a:ln/>
        </p:spPr>
        <p:txBody>
          <a:bodyPr wrap="none" rtlCol="0" anchor="t"/>
          <a:lstStyle/>
          <a:p>
            <a:pPr marL="0" indent="0" algn="ctr">
              <a:lnSpc>
                <a:spcPts val="2304"/>
              </a:lnSpc>
              <a:buNone/>
            </a:pPr>
            <a:r>
              <a:rPr lang="en-US" sz="1843" dirty="0">
                <a:solidFill>
                  <a:srgbClr val="2C3249"/>
                </a:solidFill>
                <a:latin typeface="Kanit" pitchFamily="34" charset="0"/>
                <a:ea typeface="Kanit" pitchFamily="34" charset="-122"/>
                <a:cs typeface="Kanit" pitchFamily="34" charset="-120"/>
              </a:rPr>
              <a:t>Search</a:t>
            </a:r>
            <a:endParaRPr lang="en-US" sz="1843" dirty="0"/>
          </a:p>
        </p:txBody>
      </p:sp>
      <p:sp>
        <p:nvSpPr>
          <p:cNvPr id="11" name="Text 8"/>
          <p:cNvSpPr/>
          <p:nvPr/>
        </p:nvSpPr>
        <p:spPr>
          <a:xfrm>
            <a:off x="2388156" y="4126587"/>
            <a:ext cx="4646176" cy="599123"/>
          </a:xfrm>
          <a:prstGeom prst="rect">
            <a:avLst/>
          </a:prstGeom>
          <a:noFill/>
          <a:ln/>
        </p:spPr>
        <p:txBody>
          <a:bodyPr wrap="square" rtlCol="0" anchor="t"/>
          <a:lstStyle/>
          <a:p>
            <a:pPr marL="0" indent="0" algn="ctr">
              <a:lnSpc>
                <a:spcPts val="2359"/>
              </a:lnSpc>
              <a:buNone/>
            </a:pPr>
            <a:r>
              <a:rPr lang="en-US" sz="1474" dirty="0">
                <a:solidFill>
                  <a:srgbClr val="2C3249"/>
                </a:solidFill>
                <a:latin typeface="Martel Sans" pitchFamily="34" charset="0"/>
                <a:ea typeface="Martel Sans" pitchFamily="34" charset="-122"/>
                <a:cs typeface="Martel Sans" pitchFamily="34" charset="-120"/>
              </a:rPr>
              <a:t>Enter your location and cuisine preferences to browse the extensive directory of dining options.</a:t>
            </a:r>
            <a:endParaRPr lang="en-US" sz="1474" dirty="0"/>
          </a:p>
        </p:txBody>
      </p:sp>
      <p:sp>
        <p:nvSpPr>
          <p:cNvPr id="12" name="Shape 9"/>
          <p:cNvSpPr/>
          <p:nvPr/>
        </p:nvSpPr>
        <p:spPr>
          <a:xfrm>
            <a:off x="7296388" y="5568315"/>
            <a:ext cx="37386" cy="655320"/>
          </a:xfrm>
          <a:prstGeom prst="roundRect">
            <a:avLst>
              <a:gd name="adj" fmla="val 225381"/>
            </a:avLst>
          </a:prstGeom>
          <a:solidFill>
            <a:srgbClr val="C5D2CF"/>
          </a:solidFill>
          <a:ln/>
        </p:spPr>
        <p:txBody>
          <a:bodyPr/>
          <a:lstStyle/>
          <a:p>
            <a:endParaRPr lang="en-IN"/>
          </a:p>
        </p:txBody>
      </p:sp>
      <p:sp>
        <p:nvSpPr>
          <p:cNvPr id="13" name="Shape 10"/>
          <p:cNvSpPr/>
          <p:nvPr/>
        </p:nvSpPr>
        <p:spPr>
          <a:xfrm>
            <a:off x="7104459" y="5357693"/>
            <a:ext cx="421243" cy="421243"/>
          </a:xfrm>
          <a:prstGeom prst="roundRect">
            <a:avLst>
              <a:gd name="adj" fmla="val 20003"/>
            </a:avLst>
          </a:prstGeom>
          <a:solidFill>
            <a:srgbClr val="DFECE9"/>
          </a:solidFill>
          <a:ln w="7620">
            <a:solidFill>
              <a:srgbClr val="C5D2CF"/>
            </a:solidFill>
            <a:prstDash val="solid"/>
          </a:ln>
        </p:spPr>
        <p:txBody>
          <a:bodyPr/>
          <a:lstStyle/>
          <a:p>
            <a:endParaRPr lang="en-IN"/>
          </a:p>
        </p:txBody>
      </p:sp>
      <p:sp>
        <p:nvSpPr>
          <p:cNvPr id="14" name="Text 11"/>
          <p:cNvSpPr/>
          <p:nvPr/>
        </p:nvSpPr>
        <p:spPr>
          <a:xfrm>
            <a:off x="7244001" y="5427821"/>
            <a:ext cx="142161" cy="280868"/>
          </a:xfrm>
          <a:prstGeom prst="rect">
            <a:avLst/>
          </a:prstGeom>
          <a:noFill/>
          <a:ln/>
        </p:spPr>
        <p:txBody>
          <a:bodyPr wrap="none" rtlCol="0" anchor="t"/>
          <a:lstStyle/>
          <a:p>
            <a:pPr marL="0" indent="0" algn="ctr">
              <a:lnSpc>
                <a:spcPts val="2212"/>
              </a:lnSpc>
              <a:buNone/>
            </a:pPr>
            <a:r>
              <a:rPr lang="en-US" sz="2212" dirty="0">
                <a:solidFill>
                  <a:srgbClr val="2C3249"/>
                </a:solidFill>
                <a:latin typeface="Kanit" pitchFamily="34" charset="0"/>
                <a:ea typeface="Kanit" pitchFamily="34" charset="-122"/>
                <a:cs typeface="Kanit" pitchFamily="34" charset="-120"/>
              </a:rPr>
              <a:t>2</a:t>
            </a:r>
            <a:endParaRPr lang="en-US" sz="2212" dirty="0"/>
          </a:p>
        </p:txBody>
      </p:sp>
      <p:sp>
        <p:nvSpPr>
          <p:cNvPr id="15" name="Text 12"/>
          <p:cNvSpPr/>
          <p:nvPr/>
        </p:nvSpPr>
        <p:spPr>
          <a:xfrm>
            <a:off x="6144816" y="6410920"/>
            <a:ext cx="2340531" cy="292537"/>
          </a:xfrm>
          <a:prstGeom prst="rect">
            <a:avLst/>
          </a:prstGeom>
          <a:noFill/>
          <a:ln/>
        </p:spPr>
        <p:txBody>
          <a:bodyPr wrap="none" rtlCol="0" anchor="t"/>
          <a:lstStyle/>
          <a:p>
            <a:pPr marL="0" indent="0" algn="ctr">
              <a:lnSpc>
                <a:spcPts val="2304"/>
              </a:lnSpc>
              <a:buNone/>
            </a:pPr>
            <a:r>
              <a:rPr lang="en-US" sz="1843" dirty="0">
                <a:solidFill>
                  <a:srgbClr val="2C3249"/>
                </a:solidFill>
                <a:latin typeface="Kanit" pitchFamily="34" charset="0"/>
                <a:ea typeface="Kanit" pitchFamily="34" charset="-122"/>
                <a:cs typeface="Kanit" pitchFamily="34" charset="-120"/>
              </a:rPr>
              <a:t>Discover</a:t>
            </a:r>
            <a:endParaRPr lang="en-US" sz="1843" dirty="0"/>
          </a:p>
        </p:txBody>
      </p:sp>
      <p:sp>
        <p:nvSpPr>
          <p:cNvPr id="16" name="Text 13"/>
          <p:cNvSpPr/>
          <p:nvPr/>
        </p:nvSpPr>
        <p:spPr>
          <a:xfrm>
            <a:off x="4991933" y="6815733"/>
            <a:ext cx="4646295" cy="898684"/>
          </a:xfrm>
          <a:prstGeom prst="rect">
            <a:avLst/>
          </a:prstGeom>
          <a:noFill/>
          <a:ln/>
        </p:spPr>
        <p:txBody>
          <a:bodyPr wrap="square" rtlCol="0" anchor="t"/>
          <a:lstStyle/>
          <a:p>
            <a:pPr marL="0" indent="0" algn="ctr">
              <a:lnSpc>
                <a:spcPts val="2359"/>
              </a:lnSpc>
              <a:buNone/>
            </a:pPr>
            <a:r>
              <a:rPr lang="en-US" sz="1474" dirty="0">
                <a:solidFill>
                  <a:srgbClr val="2C3249"/>
                </a:solidFill>
                <a:latin typeface="Martel Sans" pitchFamily="34" charset="0"/>
                <a:ea typeface="Martel Sans" pitchFamily="34" charset="-122"/>
                <a:cs typeface="Martel Sans" pitchFamily="34" charset="-120"/>
              </a:rPr>
              <a:t>Explore detailed restaurant profiles, including menus, photos, and customer reviews to find the perfect match.</a:t>
            </a:r>
            <a:endParaRPr lang="en-US" sz="1474" dirty="0"/>
          </a:p>
        </p:txBody>
      </p:sp>
      <p:sp>
        <p:nvSpPr>
          <p:cNvPr id="17" name="Shape 14"/>
          <p:cNvSpPr/>
          <p:nvPr/>
        </p:nvSpPr>
        <p:spPr>
          <a:xfrm>
            <a:off x="9900285" y="4912995"/>
            <a:ext cx="37386" cy="655320"/>
          </a:xfrm>
          <a:prstGeom prst="roundRect">
            <a:avLst>
              <a:gd name="adj" fmla="val 225381"/>
            </a:avLst>
          </a:prstGeom>
          <a:solidFill>
            <a:srgbClr val="C5D2CF"/>
          </a:solidFill>
          <a:ln/>
        </p:spPr>
        <p:txBody>
          <a:bodyPr/>
          <a:lstStyle/>
          <a:p>
            <a:endParaRPr lang="en-IN"/>
          </a:p>
        </p:txBody>
      </p:sp>
      <p:sp>
        <p:nvSpPr>
          <p:cNvPr id="18" name="Shape 15"/>
          <p:cNvSpPr/>
          <p:nvPr/>
        </p:nvSpPr>
        <p:spPr>
          <a:xfrm>
            <a:off x="9708356" y="5357693"/>
            <a:ext cx="421243" cy="421243"/>
          </a:xfrm>
          <a:prstGeom prst="roundRect">
            <a:avLst>
              <a:gd name="adj" fmla="val 20003"/>
            </a:avLst>
          </a:prstGeom>
          <a:solidFill>
            <a:srgbClr val="DFECE9"/>
          </a:solidFill>
          <a:ln w="7620">
            <a:solidFill>
              <a:srgbClr val="C5D2CF"/>
            </a:solidFill>
            <a:prstDash val="solid"/>
          </a:ln>
        </p:spPr>
        <p:txBody>
          <a:bodyPr/>
          <a:lstStyle/>
          <a:p>
            <a:endParaRPr lang="en-IN"/>
          </a:p>
        </p:txBody>
      </p:sp>
      <p:sp>
        <p:nvSpPr>
          <p:cNvPr id="19" name="Text 16"/>
          <p:cNvSpPr/>
          <p:nvPr/>
        </p:nvSpPr>
        <p:spPr>
          <a:xfrm>
            <a:off x="9846707" y="5427821"/>
            <a:ext cx="144423" cy="280868"/>
          </a:xfrm>
          <a:prstGeom prst="rect">
            <a:avLst/>
          </a:prstGeom>
          <a:noFill/>
          <a:ln/>
        </p:spPr>
        <p:txBody>
          <a:bodyPr wrap="none" rtlCol="0" anchor="t"/>
          <a:lstStyle/>
          <a:p>
            <a:pPr marL="0" indent="0" algn="ctr">
              <a:lnSpc>
                <a:spcPts val="2212"/>
              </a:lnSpc>
              <a:buNone/>
            </a:pPr>
            <a:r>
              <a:rPr lang="en-US" sz="2212" dirty="0">
                <a:solidFill>
                  <a:srgbClr val="2C3249"/>
                </a:solidFill>
                <a:latin typeface="Kanit" pitchFamily="34" charset="0"/>
                <a:ea typeface="Kanit" pitchFamily="34" charset="-122"/>
                <a:cs typeface="Kanit" pitchFamily="34" charset="-120"/>
              </a:rPr>
              <a:t>3</a:t>
            </a:r>
            <a:endParaRPr lang="en-US" sz="2212" dirty="0"/>
          </a:p>
        </p:txBody>
      </p:sp>
      <p:sp>
        <p:nvSpPr>
          <p:cNvPr id="20" name="Text 17"/>
          <p:cNvSpPr/>
          <p:nvPr/>
        </p:nvSpPr>
        <p:spPr>
          <a:xfrm>
            <a:off x="8748713" y="3721775"/>
            <a:ext cx="2340531" cy="292537"/>
          </a:xfrm>
          <a:prstGeom prst="rect">
            <a:avLst/>
          </a:prstGeom>
          <a:noFill/>
          <a:ln/>
        </p:spPr>
        <p:txBody>
          <a:bodyPr wrap="none" rtlCol="0" anchor="t"/>
          <a:lstStyle/>
          <a:p>
            <a:pPr marL="0" indent="0" algn="ctr">
              <a:lnSpc>
                <a:spcPts val="2304"/>
              </a:lnSpc>
              <a:buNone/>
            </a:pPr>
            <a:r>
              <a:rPr lang="en-US" sz="1843" dirty="0">
                <a:solidFill>
                  <a:srgbClr val="2C3249"/>
                </a:solidFill>
                <a:latin typeface="Kanit" pitchFamily="34" charset="0"/>
                <a:ea typeface="Kanit" pitchFamily="34" charset="-122"/>
                <a:cs typeface="Kanit" pitchFamily="34" charset="-120"/>
              </a:rPr>
              <a:t>Order</a:t>
            </a:r>
            <a:endParaRPr lang="en-US" sz="1843" dirty="0"/>
          </a:p>
        </p:txBody>
      </p:sp>
      <p:sp>
        <p:nvSpPr>
          <p:cNvPr id="21" name="Text 18"/>
          <p:cNvSpPr/>
          <p:nvPr/>
        </p:nvSpPr>
        <p:spPr>
          <a:xfrm>
            <a:off x="7595830" y="4126587"/>
            <a:ext cx="4646295" cy="599123"/>
          </a:xfrm>
          <a:prstGeom prst="rect">
            <a:avLst/>
          </a:prstGeom>
          <a:noFill/>
          <a:ln/>
        </p:spPr>
        <p:txBody>
          <a:bodyPr wrap="square" rtlCol="0" anchor="t"/>
          <a:lstStyle/>
          <a:p>
            <a:pPr marL="0" indent="0" algn="ctr">
              <a:lnSpc>
                <a:spcPts val="2359"/>
              </a:lnSpc>
              <a:buNone/>
            </a:pPr>
            <a:r>
              <a:rPr lang="en-US" sz="1474" dirty="0">
                <a:solidFill>
                  <a:srgbClr val="2C3249"/>
                </a:solidFill>
                <a:latin typeface="Martel Sans" pitchFamily="34" charset="0"/>
                <a:ea typeface="Martel Sans" pitchFamily="34" charset="-122"/>
                <a:cs typeface="Martel Sans" pitchFamily="34" charset="-120"/>
              </a:rPr>
              <a:t>With a few clicks, place your order and have your meal delivered or ready for pickup.</a:t>
            </a:r>
            <a:endParaRPr lang="en-US" sz="147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txBody>
          <a:bodyPr/>
          <a:lstStyle/>
          <a:p>
            <a:endParaRPr lang="en-IN"/>
          </a:p>
        </p:txBody>
      </p:sp>
      <p:sp>
        <p:nvSpPr>
          <p:cNvPr id="3" name="Shape 1"/>
          <p:cNvSpPr/>
          <p:nvPr/>
        </p:nvSpPr>
        <p:spPr>
          <a:xfrm>
            <a:off x="0" y="0"/>
            <a:ext cx="14630400" cy="8231743"/>
          </a:xfrm>
          <a:prstGeom prst="rect">
            <a:avLst/>
          </a:prstGeom>
          <a:solidFill>
            <a:srgbClr val="FFFFF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2585680"/>
          </a:xfrm>
          <a:prstGeom prst="rect">
            <a:avLst/>
          </a:prstGeom>
        </p:spPr>
      </p:pic>
      <p:sp>
        <p:nvSpPr>
          <p:cNvPr id="5" name="Text 2"/>
          <p:cNvSpPr/>
          <p:nvPr/>
        </p:nvSpPr>
        <p:spPr>
          <a:xfrm>
            <a:off x="1665446" y="3154442"/>
            <a:ext cx="6687026" cy="646271"/>
          </a:xfrm>
          <a:prstGeom prst="rect">
            <a:avLst/>
          </a:prstGeom>
          <a:noFill/>
          <a:ln/>
        </p:spPr>
        <p:txBody>
          <a:bodyPr wrap="none" rtlCol="0" anchor="t"/>
          <a:lstStyle/>
          <a:p>
            <a:pPr marL="0" indent="0">
              <a:lnSpc>
                <a:spcPts val="5090"/>
              </a:lnSpc>
              <a:buNone/>
            </a:pPr>
            <a:r>
              <a:rPr lang="en-US" sz="4072" dirty="0">
                <a:solidFill>
                  <a:srgbClr val="272D45"/>
                </a:solidFill>
                <a:latin typeface="Kanit" pitchFamily="34" charset="0"/>
                <a:ea typeface="Kanit" pitchFamily="34" charset="-122"/>
                <a:cs typeface="Kanit" pitchFamily="34" charset="-120"/>
              </a:rPr>
              <a:t>Benefits of Using Food Finder</a:t>
            </a:r>
            <a:endParaRPr lang="en-US" sz="4072" dirty="0"/>
          </a:p>
        </p:txBody>
      </p:sp>
      <p:sp>
        <p:nvSpPr>
          <p:cNvPr id="6" name="Shape 3"/>
          <p:cNvSpPr/>
          <p:nvPr/>
        </p:nvSpPr>
        <p:spPr>
          <a:xfrm>
            <a:off x="1665446" y="4343638"/>
            <a:ext cx="465415" cy="465415"/>
          </a:xfrm>
          <a:prstGeom prst="roundRect">
            <a:avLst>
              <a:gd name="adj" fmla="val 20001"/>
            </a:avLst>
          </a:prstGeom>
          <a:solidFill>
            <a:srgbClr val="DFECE9"/>
          </a:solidFill>
          <a:ln w="7620">
            <a:solidFill>
              <a:srgbClr val="C5D2CF"/>
            </a:solidFill>
            <a:prstDash val="solid"/>
          </a:ln>
        </p:spPr>
        <p:txBody>
          <a:bodyPr/>
          <a:lstStyle/>
          <a:p>
            <a:endParaRPr lang="en-IN"/>
          </a:p>
        </p:txBody>
      </p:sp>
      <p:sp>
        <p:nvSpPr>
          <p:cNvPr id="7" name="Text 4"/>
          <p:cNvSpPr/>
          <p:nvPr/>
        </p:nvSpPr>
        <p:spPr>
          <a:xfrm>
            <a:off x="1850946" y="4421148"/>
            <a:ext cx="94298" cy="310277"/>
          </a:xfrm>
          <a:prstGeom prst="rect">
            <a:avLst/>
          </a:prstGeom>
          <a:noFill/>
          <a:ln/>
        </p:spPr>
        <p:txBody>
          <a:bodyPr wrap="none" rtlCol="0" anchor="t"/>
          <a:lstStyle/>
          <a:p>
            <a:pPr marL="0" indent="0" algn="ctr">
              <a:lnSpc>
                <a:spcPts val="2443"/>
              </a:lnSpc>
              <a:buNone/>
            </a:pPr>
            <a:r>
              <a:rPr lang="en-US" sz="2443" dirty="0">
                <a:solidFill>
                  <a:srgbClr val="2C3249"/>
                </a:solidFill>
                <a:latin typeface="Kanit" pitchFamily="34" charset="0"/>
                <a:ea typeface="Kanit" pitchFamily="34" charset="-122"/>
                <a:cs typeface="Kanit" pitchFamily="34" charset="-120"/>
              </a:rPr>
              <a:t>1</a:t>
            </a:r>
            <a:endParaRPr lang="en-US" sz="2443" dirty="0"/>
          </a:p>
        </p:txBody>
      </p:sp>
      <p:sp>
        <p:nvSpPr>
          <p:cNvPr id="8" name="Text 5"/>
          <p:cNvSpPr/>
          <p:nvPr/>
        </p:nvSpPr>
        <p:spPr>
          <a:xfrm>
            <a:off x="2337673" y="4343638"/>
            <a:ext cx="2585680" cy="323255"/>
          </a:xfrm>
          <a:prstGeom prst="rect">
            <a:avLst/>
          </a:prstGeom>
          <a:noFill/>
          <a:ln/>
        </p:spPr>
        <p:txBody>
          <a:bodyPr wrap="none" rtlCol="0" anchor="t"/>
          <a:lstStyle/>
          <a:p>
            <a:pPr marL="0" indent="0">
              <a:lnSpc>
                <a:spcPts val="2545"/>
              </a:lnSpc>
              <a:buNone/>
            </a:pPr>
            <a:r>
              <a:rPr lang="en-US" sz="2036" dirty="0">
                <a:solidFill>
                  <a:srgbClr val="2C3249"/>
                </a:solidFill>
                <a:latin typeface="Kanit" pitchFamily="34" charset="0"/>
                <a:ea typeface="Kanit" pitchFamily="34" charset="-122"/>
                <a:cs typeface="Kanit" pitchFamily="34" charset="-120"/>
              </a:rPr>
              <a:t>Save Time</a:t>
            </a:r>
            <a:endParaRPr lang="en-US" sz="2036" dirty="0"/>
          </a:p>
        </p:txBody>
      </p:sp>
      <p:sp>
        <p:nvSpPr>
          <p:cNvPr id="9" name="Text 6"/>
          <p:cNvSpPr/>
          <p:nvPr/>
        </p:nvSpPr>
        <p:spPr>
          <a:xfrm>
            <a:off x="2337673" y="4790956"/>
            <a:ext cx="4874181" cy="992624"/>
          </a:xfrm>
          <a:prstGeom prst="rect">
            <a:avLst/>
          </a:prstGeom>
          <a:noFill/>
          <a:ln/>
        </p:spPr>
        <p:txBody>
          <a:bodyPr wrap="square" rtlCol="0" anchor="t"/>
          <a:lstStyle/>
          <a:p>
            <a:pPr marL="0" indent="0">
              <a:lnSpc>
                <a:spcPts val="2606"/>
              </a:lnSpc>
              <a:buNone/>
            </a:pPr>
            <a:r>
              <a:rPr lang="en-US" sz="1629" dirty="0">
                <a:solidFill>
                  <a:srgbClr val="2C3249"/>
                </a:solidFill>
                <a:latin typeface="Martel Sans" pitchFamily="34" charset="0"/>
                <a:ea typeface="Martel Sans" pitchFamily="34" charset="-122"/>
                <a:cs typeface="Martel Sans" pitchFamily="34" charset="-120"/>
              </a:rPr>
              <a:t>No more endless scrolling through restaurant listings - Food Finder streamlines your search for the ideal dining experience.</a:t>
            </a:r>
            <a:endParaRPr lang="en-US" sz="1629" dirty="0"/>
          </a:p>
        </p:txBody>
      </p:sp>
      <p:sp>
        <p:nvSpPr>
          <p:cNvPr id="10" name="Shape 7"/>
          <p:cNvSpPr/>
          <p:nvPr/>
        </p:nvSpPr>
        <p:spPr>
          <a:xfrm>
            <a:off x="7418665" y="4343638"/>
            <a:ext cx="465415" cy="465415"/>
          </a:xfrm>
          <a:prstGeom prst="roundRect">
            <a:avLst>
              <a:gd name="adj" fmla="val 20001"/>
            </a:avLst>
          </a:prstGeom>
          <a:solidFill>
            <a:srgbClr val="DFECE9"/>
          </a:solidFill>
          <a:ln w="7620">
            <a:solidFill>
              <a:srgbClr val="C5D2CF"/>
            </a:solidFill>
            <a:prstDash val="solid"/>
          </a:ln>
        </p:spPr>
        <p:txBody>
          <a:bodyPr/>
          <a:lstStyle/>
          <a:p>
            <a:endParaRPr lang="en-IN"/>
          </a:p>
        </p:txBody>
      </p:sp>
      <p:sp>
        <p:nvSpPr>
          <p:cNvPr id="11" name="Text 8"/>
          <p:cNvSpPr/>
          <p:nvPr/>
        </p:nvSpPr>
        <p:spPr>
          <a:xfrm>
            <a:off x="7572851" y="4421148"/>
            <a:ext cx="157043" cy="310277"/>
          </a:xfrm>
          <a:prstGeom prst="rect">
            <a:avLst/>
          </a:prstGeom>
          <a:noFill/>
          <a:ln/>
        </p:spPr>
        <p:txBody>
          <a:bodyPr wrap="none" rtlCol="0" anchor="t"/>
          <a:lstStyle/>
          <a:p>
            <a:pPr marL="0" indent="0" algn="ctr">
              <a:lnSpc>
                <a:spcPts val="2443"/>
              </a:lnSpc>
              <a:buNone/>
            </a:pPr>
            <a:r>
              <a:rPr lang="en-US" sz="2443" dirty="0">
                <a:solidFill>
                  <a:srgbClr val="2C3249"/>
                </a:solidFill>
                <a:latin typeface="Kanit" pitchFamily="34" charset="0"/>
                <a:ea typeface="Kanit" pitchFamily="34" charset="-122"/>
                <a:cs typeface="Kanit" pitchFamily="34" charset="-120"/>
              </a:rPr>
              <a:t>2</a:t>
            </a:r>
            <a:endParaRPr lang="en-US" sz="2443" dirty="0"/>
          </a:p>
        </p:txBody>
      </p:sp>
      <p:sp>
        <p:nvSpPr>
          <p:cNvPr id="12" name="Text 9"/>
          <p:cNvSpPr/>
          <p:nvPr/>
        </p:nvSpPr>
        <p:spPr>
          <a:xfrm>
            <a:off x="8090892" y="4343638"/>
            <a:ext cx="2585680" cy="323255"/>
          </a:xfrm>
          <a:prstGeom prst="rect">
            <a:avLst/>
          </a:prstGeom>
          <a:noFill/>
          <a:ln/>
        </p:spPr>
        <p:txBody>
          <a:bodyPr wrap="none" rtlCol="0" anchor="t"/>
          <a:lstStyle/>
          <a:p>
            <a:pPr marL="0" indent="0">
              <a:lnSpc>
                <a:spcPts val="2545"/>
              </a:lnSpc>
              <a:buNone/>
            </a:pPr>
            <a:r>
              <a:rPr lang="en-US" sz="2036" dirty="0">
                <a:solidFill>
                  <a:srgbClr val="2C3249"/>
                </a:solidFill>
                <a:latin typeface="Kanit" pitchFamily="34" charset="0"/>
                <a:ea typeface="Kanit" pitchFamily="34" charset="-122"/>
                <a:cs typeface="Kanit" pitchFamily="34" charset="-120"/>
              </a:rPr>
              <a:t>Discover New Flavors</a:t>
            </a:r>
            <a:endParaRPr lang="en-US" sz="2036" dirty="0"/>
          </a:p>
        </p:txBody>
      </p:sp>
      <p:sp>
        <p:nvSpPr>
          <p:cNvPr id="13" name="Text 10"/>
          <p:cNvSpPr/>
          <p:nvPr/>
        </p:nvSpPr>
        <p:spPr>
          <a:xfrm>
            <a:off x="8090892" y="4790956"/>
            <a:ext cx="4874181" cy="661749"/>
          </a:xfrm>
          <a:prstGeom prst="rect">
            <a:avLst/>
          </a:prstGeom>
          <a:noFill/>
          <a:ln/>
        </p:spPr>
        <p:txBody>
          <a:bodyPr wrap="square" rtlCol="0" anchor="t"/>
          <a:lstStyle/>
          <a:p>
            <a:pPr marL="0" indent="0">
              <a:lnSpc>
                <a:spcPts val="2606"/>
              </a:lnSpc>
              <a:buNone/>
            </a:pPr>
            <a:r>
              <a:rPr lang="en-US" sz="1629" dirty="0">
                <a:solidFill>
                  <a:srgbClr val="2C3249"/>
                </a:solidFill>
                <a:latin typeface="Martel Sans" pitchFamily="34" charset="0"/>
                <a:ea typeface="Martel Sans" pitchFamily="34" charset="-122"/>
                <a:cs typeface="Martel Sans" pitchFamily="34" charset="-120"/>
              </a:rPr>
              <a:t>Explore a diverse range of cuisines and eateries, expanding your culinary horizons with each visit.</a:t>
            </a:r>
            <a:endParaRPr lang="en-US" sz="1629" dirty="0"/>
          </a:p>
        </p:txBody>
      </p:sp>
      <p:sp>
        <p:nvSpPr>
          <p:cNvPr id="14" name="Shape 11"/>
          <p:cNvSpPr/>
          <p:nvPr/>
        </p:nvSpPr>
        <p:spPr>
          <a:xfrm>
            <a:off x="1665446" y="6223040"/>
            <a:ext cx="465415" cy="465415"/>
          </a:xfrm>
          <a:prstGeom prst="roundRect">
            <a:avLst>
              <a:gd name="adj" fmla="val 20001"/>
            </a:avLst>
          </a:prstGeom>
          <a:solidFill>
            <a:srgbClr val="DFECE9"/>
          </a:solidFill>
          <a:ln w="7620">
            <a:solidFill>
              <a:srgbClr val="C5D2CF"/>
            </a:solidFill>
            <a:prstDash val="solid"/>
          </a:ln>
        </p:spPr>
        <p:txBody>
          <a:bodyPr/>
          <a:lstStyle/>
          <a:p>
            <a:endParaRPr lang="en-IN"/>
          </a:p>
        </p:txBody>
      </p:sp>
      <p:sp>
        <p:nvSpPr>
          <p:cNvPr id="15" name="Text 12"/>
          <p:cNvSpPr/>
          <p:nvPr/>
        </p:nvSpPr>
        <p:spPr>
          <a:xfrm>
            <a:off x="1818442" y="6300549"/>
            <a:ext cx="159425" cy="310277"/>
          </a:xfrm>
          <a:prstGeom prst="rect">
            <a:avLst/>
          </a:prstGeom>
          <a:noFill/>
          <a:ln/>
        </p:spPr>
        <p:txBody>
          <a:bodyPr wrap="none" rtlCol="0" anchor="t"/>
          <a:lstStyle/>
          <a:p>
            <a:pPr marL="0" indent="0" algn="ctr">
              <a:lnSpc>
                <a:spcPts val="2443"/>
              </a:lnSpc>
              <a:buNone/>
            </a:pPr>
            <a:r>
              <a:rPr lang="en-US" sz="2443" dirty="0">
                <a:solidFill>
                  <a:srgbClr val="2C3249"/>
                </a:solidFill>
                <a:latin typeface="Kanit" pitchFamily="34" charset="0"/>
                <a:ea typeface="Kanit" pitchFamily="34" charset="-122"/>
                <a:cs typeface="Kanit" pitchFamily="34" charset="-120"/>
              </a:rPr>
              <a:t>3</a:t>
            </a:r>
            <a:endParaRPr lang="en-US" sz="2443" dirty="0"/>
          </a:p>
        </p:txBody>
      </p:sp>
      <p:sp>
        <p:nvSpPr>
          <p:cNvPr id="16" name="Text 13"/>
          <p:cNvSpPr/>
          <p:nvPr/>
        </p:nvSpPr>
        <p:spPr>
          <a:xfrm>
            <a:off x="2337673" y="6223040"/>
            <a:ext cx="2585680" cy="323255"/>
          </a:xfrm>
          <a:prstGeom prst="rect">
            <a:avLst/>
          </a:prstGeom>
          <a:noFill/>
          <a:ln/>
        </p:spPr>
        <p:txBody>
          <a:bodyPr wrap="none" rtlCol="0" anchor="t"/>
          <a:lstStyle/>
          <a:p>
            <a:pPr marL="0" indent="0">
              <a:lnSpc>
                <a:spcPts val="2545"/>
              </a:lnSpc>
              <a:buNone/>
            </a:pPr>
            <a:r>
              <a:rPr lang="en-US" sz="2036" dirty="0">
                <a:solidFill>
                  <a:srgbClr val="2C3249"/>
                </a:solidFill>
                <a:latin typeface="Kanit" pitchFamily="34" charset="0"/>
                <a:ea typeface="Kanit" pitchFamily="34" charset="-122"/>
                <a:cs typeface="Kanit" pitchFamily="34" charset="-120"/>
              </a:rPr>
              <a:t>Enjoy Convenience</a:t>
            </a:r>
            <a:endParaRPr lang="en-US" sz="2036" dirty="0"/>
          </a:p>
        </p:txBody>
      </p:sp>
      <p:sp>
        <p:nvSpPr>
          <p:cNvPr id="17" name="Text 14"/>
          <p:cNvSpPr/>
          <p:nvPr/>
        </p:nvSpPr>
        <p:spPr>
          <a:xfrm>
            <a:off x="2337673" y="6670358"/>
            <a:ext cx="4874181" cy="661749"/>
          </a:xfrm>
          <a:prstGeom prst="rect">
            <a:avLst/>
          </a:prstGeom>
          <a:noFill/>
          <a:ln/>
        </p:spPr>
        <p:txBody>
          <a:bodyPr wrap="square" rtlCol="0" anchor="t"/>
          <a:lstStyle/>
          <a:p>
            <a:pPr marL="0" indent="0">
              <a:lnSpc>
                <a:spcPts val="2606"/>
              </a:lnSpc>
              <a:buNone/>
            </a:pPr>
            <a:r>
              <a:rPr lang="en-US" sz="1629" dirty="0">
                <a:solidFill>
                  <a:srgbClr val="2C3249"/>
                </a:solidFill>
                <a:latin typeface="Martel Sans" pitchFamily="34" charset="0"/>
                <a:ea typeface="Martel Sans" pitchFamily="34" charset="-122"/>
                <a:cs typeface="Martel Sans" pitchFamily="34" charset="-120"/>
              </a:rPr>
              <a:t>Order your meals with a few taps and have them delivered right to your doorstep.</a:t>
            </a:r>
            <a:endParaRPr lang="en-US" sz="1629" dirty="0"/>
          </a:p>
        </p:txBody>
      </p:sp>
      <p:sp>
        <p:nvSpPr>
          <p:cNvPr id="18" name="Shape 15"/>
          <p:cNvSpPr/>
          <p:nvPr/>
        </p:nvSpPr>
        <p:spPr>
          <a:xfrm>
            <a:off x="7418665" y="6223040"/>
            <a:ext cx="465415" cy="465415"/>
          </a:xfrm>
          <a:prstGeom prst="roundRect">
            <a:avLst>
              <a:gd name="adj" fmla="val 20001"/>
            </a:avLst>
          </a:prstGeom>
          <a:solidFill>
            <a:srgbClr val="DFECE9"/>
          </a:solidFill>
          <a:ln w="7620">
            <a:solidFill>
              <a:srgbClr val="C5D2CF"/>
            </a:solidFill>
            <a:prstDash val="solid"/>
          </a:ln>
        </p:spPr>
        <p:txBody>
          <a:bodyPr/>
          <a:lstStyle/>
          <a:p>
            <a:endParaRPr lang="en-IN"/>
          </a:p>
        </p:txBody>
      </p:sp>
      <p:sp>
        <p:nvSpPr>
          <p:cNvPr id="19" name="Text 16"/>
          <p:cNvSpPr/>
          <p:nvPr/>
        </p:nvSpPr>
        <p:spPr>
          <a:xfrm>
            <a:off x="7567374" y="6300549"/>
            <a:ext cx="167878" cy="310277"/>
          </a:xfrm>
          <a:prstGeom prst="rect">
            <a:avLst/>
          </a:prstGeom>
          <a:noFill/>
          <a:ln/>
        </p:spPr>
        <p:txBody>
          <a:bodyPr wrap="none" rtlCol="0" anchor="t"/>
          <a:lstStyle/>
          <a:p>
            <a:pPr marL="0" indent="0" algn="ctr">
              <a:lnSpc>
                <a:spcPts val="2443"/>
              </a:lnSpc>
              <a:buNone/>
            </a:pPr>
            <a:r>
              <a:rPr lang="en-US" sz="2443" dirty="0">
                <a:solidFill>
                  <a:srgbClr val="2C3249"/>
                </a:solidFill>
                <a:latin typeface="Kanit" pitchFamily="34" charset="0"/>
                <a:ea typeface="Kanit" pitchFamily="34" charset="-122"/>
                <a:cs typeface="Kanit" pitchFamily="34" charset="-120"/>
              </a:rPr>
              <a:t>4</a:t>
            </a:r>
            <a:endParaRPr lang="en-US" sz="2443" dirty="0"/>
          </a:p>
        </p:txBody>
      </p:sp>
      <p:sp>
        <p:nvSpPr>
          <p:cNvPr id="20" name="Text 17"/>
          <p:cNvSpPr/>
          <p:nvPr/>
        </p:nvSpPr>
        <p:spPr>
          <a:xfrm>
            <a:off x="8090892" y="6223040"/>
            <a:ext cx="2621042" cy="323255"/>
          </a:xfrm>
          <a:prstGeom prst="rect">
            <a:avLst/>
          </a:prstGeom>
          <a:noFill/>
          <a:ln/>
        </p:spPr>
        <p:txBody>
          <a:bodyPr wrap="none" rtlCol="0" anchor="t"/>
          <a:lstStyle/>
          <a:p>
            <a:pPr marL="0" indent="0">
              <a:lnSpc>
                <a:spcPts val="2545"/>
              </a:lnSpc>
              <a:buNone/>
            </a:pPr>
            <a:r>
              <a:rPr lang="en-US" sz="2036" dirty="0">
                <a:solidFill>
                  <a:srgbClr val="2C3249"/>
                </a:solidFill>
                <a:latin typeface="Kanit" pitchFamily="34" charset="0"/>
                <a:ea typeface="Kanit" pitchFamily="34" charset="-122"/>
                <a:cs typeface="Kanit" pitchFamily="34" charset="-120"/>
              </a:rPr>
              <a:t>Make Informed Choices</a:t>
            </a:r>
            <a:endParaRPr lang="en-US" sz="2036" dirty="0"/>
          </a:p>
        </p:txBody>
      </p:sp>
      <p:sp>
        <p:nvSpPr>
          <p:cNvPr id="21" name="Text 18"/>
          <p:cNvSpPr/>
          <p:nvPr/>
        </p:nvSpPr>
        <p:spPr>
          <a:xfrm>
            <a:off x="8090892" y="6670358"/>
            <a:ext cx="4874181" cy="992624"/>
          </a:xfrm>
          <a:prstGeom prst="rect">
            <a:avLst/>
          </a:prstGeom>
          <a:noFill/>
          <a:ln/>
        </p:spPr>
        <p:txBody>
          <a:bodyPr wrap="square" rtlCol="0" anchor="t"/>
          <a:lstStyle/>
          <a:p>
            <a:pPr marL="0" indent="0">
              <a:lnSpc>
                <a:spcPts val="2606"/>
              </a:lnSpc>
              <a:buNone/>
            </a:pPr>
            <a:r>
              <a:rPr lang="en-US" sz="1629" dirty="0">
                <a:solidFill>
                  <a:srgbClr val="2C3249"/>
                </a:solidFill>
                <a:latin typeface="Martel Sans" pitchFamily="34" charset="0"/>
                <a:ea typeface="Martel Sans" pitchFamily="34" charset="-122"/>
                <a:cs typeface="Martel Sans" pitchFamily="34" charset="-120"/>
              </a:rPr>
              <a:t>Rely on customer reviews and ratings to make the best dining decisions for your needs and preferences.</a:t>
            </a:r>
            <a:endParaRPr lang="en-US" sz="1629"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2461498"/>
          </a:xfrm>
          <a:prstGeom prst="rect">
            <a:avLst/>
          </a:prstGeom>
        </p:spPr>
      </p:pic>
      <p:sp>
        <p:nvSpPr>
          <p:cNvPr id="5" name="Text 2"/>
          <p:cNvSpPr/>
          <p:nvPr/>
        </p:nvSpPr>
        <p:spPr>
          <a:xfrm>
            <a:off x="1936671" y="3012162"/>
            <a:ext cx="6921937" cy="615315"/>
          </a:xfrm>
          <a:prstGeom prst="rect">
            <a:avLst/>
          </a:prstGeom>
          <a:noFill/>
          <a:ln/>
        </p:spPr>
        <p:txBody>
          <a:bodyPr wrap="none" rtlCol="0" anchor="t"/>
          <a:lstStyle/>
          <a:p>
            <a:pPr marL="0" indent="0">
              <a:lnSpc>
                <a:spcPts val="4846"/>
              </a:lnSpc>
              <a:buNone/>
            </a:pPr>
            <a:r>
              <a:rPr lang="en-US" sz="3877" dirty="0">
                <a:solidFill>
                  <a:srgbClr val="272D45"/>
                </a:solidFill>
                <a:latin typeface="Kanit" pitchFamily="34" charset="0"/>
                <a:ea typeface="Kanit" pitchFamily="34" charset="-122"/>
                <a:cs typeface="Kanit" pitchFamily="34" charset="-120"/>
              </a:rPr>
              <a:t>Target Audience for Food Finder</a:t>
            </a:r>
            <a:endParaRPr lang="en-US" sz="3877" dirty="0"/>
          </a:p>
        </p:txBody>
      </p:sp>
      <p:sp>
        <p:nvSpPr>
          <p:cNvPr id="6" name="Shape 3"/>
          <p:cNvSpPr/>
          <p:nvPr/>
        </p:nvSpPr>
        <p:spPr>
          <a:xfrm>
            <a:off x="1936671" y="3922752"/>
            <a:ext cx="5280184" cy="1779627"/>
          </a:xfrm>
          <a:prstGeom prst="roundRect">
            <a:avLst>
              <a:gd name="adj" fmla="val 4980"/>
            </a:avLst>
          </a:prstGeom>
          <a:solidFill>
            <a:srgbClr val="DFECE9"/>
          </a:solidFill>
          <a:ln w="7620">
            <a:solidFill>
              <a:srgbClr val="C5D2CF"/>
            </a:solidFill>
            <a:prstDash val="solid"/>
          </a:ln>
        </p:spPr>
        <p:txBody>
          <a:bodyPr/>
          <a:lstStyle/>
          <a:p>
            <a:endParaRPr lang="en-IN"/>
          </a:p>
        </p:txBody>
      </p:sp>
      <p:sp>
        <p:nvSpPr>
          <p:cNvPr id="7" name="Text 4"/>
          <p:cNvSpPr/>
          <p:nvPr/>
        </p:nvSpPr>
        <p:spPr>
          <a:xfrm>
            <a:off x="2141101" y="4127183"/>
            <a:ext cx="2461498" cy="307538"/>
          </a:xfrm>
          <a:prstGeom prst="rect">
            <a:avLst/>
          </a:prstGeom>
          <a:noFill/>
          <a:ln/>
        </p:spPr>
        <p:txBody>
          <a:bodyPr wrap="none" rtlCol="0" anchor="t"/>
          <a:lstStyle/>
          <a:p>
            <a:pPr marL="0" indent="0">
              <a:lnSpc>
                <a:spcPts val="2423"/>
              </a:lnSpc>
              <a:buNone/>
            </a:pPr>
            <a:r>
              <a:rPr lang="en-US" sz="1938" dirty="0">
                <a:solidFill>
                  <a:srgbClr val="2C3249"/>
                </a:solidFill>
                <a:latin typeface="Kanit" pitchFamily="34" charset="0"/>
                <a:ea typeface="Kanit" pitchFamily="34" charset="-122"/>
                <a:cs typeface="Kanit" pitchFamily="34" charset="-120"/>
              </a:rPr>
              <a:t>Busy Professionals</a:t>
            </a:r>
            <a:endParaRPr lang="en-US" sz="1938" dirty="0"/>
          </a:p>
        </p:txBody>
      </p:sp>
      <p:sp>
        <p:nvSpPr>
          <p:cNvPr id="8" name="Text 5"/>
          <p:cNvSpPr/>
          <p:nvPr/>
        </p:nvSpPr>
        <p:spPr>
          <a:xfrm>
            <a:off x="2141101" y="4552831"/>
            <a:ext cx="4871323" cy="945118"/>
          </a:xfrm>
          <a:prstGeom prst="rect">
            <a:avLst/>
          </a:prstGeom>
          <a:noFill/>
          <a:ln/>
        </p:spPr>
        <p:txBody>
          <a:bodyPr wrap="square" rtlCol="0" anchor="t"/>
          <a:lstStyle/>
          <a:p>
            <a:pPr marL="0" indent="0">
              <a:lnSpc>
                <a:spcPts val="2481"/>
              </a:lnSpc>
              <a:buNone/>
            </a:pPr>
            <a:r>
              <a:rPr lang="en-US" sz="1551" dirty="0">
                <a:solidFill>
                  <a:srgbClr val="2C3249"/>
                </a:solidFill>
                <a:latin typeface="Martel Sans" pitchFamily="34" charset="0"/>
                <a:ea typeface="Martel Sans" pitchFamily="34" charset="-122"/>
                <a:cs typeface="Martel Sans" pitchFamily="34" charset="-120"/>
              </a:rPr>
              <a:t>Food Finder caters to those with hectic schedules, providing a quick and convenient way to discover and order delicious meals.</a:t>
            </a:r>
            <a:endParaRPr lang="en-US" sz="1551" dirty="0"/>
          </a:p>
        </p:txBody>
      </p:sp>
      <p:sp>
        <p:nvSpPr>
          <p:cNvPr id="9" name="Shape 6"/>
          <p:cNvSpPr/>
          <p:nvPr/>
        </p:nvSpPr>
        <p:spPr>
          <a:xfrm>
            <a:off x="7413665" y="3922752"/>
            <a:ext cx="5280184" cy="1779627"/>
          </a:xfrm>
          <a:prstGeom prst="roundRect">
            <a:avLst>
              <a:gd name="adj" fmla="val 4980"/>
            </a:avLst>
          </a:prstGeom>
          <a:solidFill>
            <a:srgbClr val="DFECE9"/>
          </a:solidFill>
          <a:ln w="7620">
            <a:solidFill>
              <a:srgbClr val="C5D2CF"/>
            </a:solidFill>
            <a:prstDash val="solid"/>
          </a:ln>
        </p:spPr>
        <p:txBody>
          <a:bodyPr/>
          <a:lstStyle/>
          <a:p>
            <a:endParaRPr lang="en-IN"/>
          </a:p>
        </p:txBody>
      </p:sp>
      <p:sp>
        <p:nvSpPr>
          <p:cNvPr id="10" name="Text 7"/>
          <p:cNvSpPr/>
          <p:nvPr/>
        </p:nvSpPr>
        <p:spPr>
          <a:xfrm>
            <a:off x="7618095" y="4127183"/>
            <a:ext cx="2461498" cy="307538"/>
          </a:xfrm>
          <a:prstGeom prst="rect">
            <a:avLst/>
          </a:prstGeom>
          <a:noFill/>
          <a:ln/>
        </p:spPr>
        <p:txBody>
          <a:bodyPr wrap="none" rtlCol="0" anchor="t"/>
          <a:lstStyle/>
          <a:p>
            <a:pPr marL="0" indent="0">
              <a:lnSpc>
                <a:spcPts val="2423"/>
              </a:lnSpc>
              <a:buNone/>
            </a:pPr>
            <a:r>
              <a:rPr lang="en-US" sz="1938" dirty="0">
                <a:solidFill>
                  <a:srgbClr val="2C3249"/>
                </a:solidFill>
                <a:latin typeface="Kanit" pitchFamily="34" charset="0"/>
                <a:ea typeface="Kanit" pitchFamily="34" charset="-122"/>
                <a:cs typeface="Kanit" pitchFamily="34" charset="-120"/>
              </a:rPr>
              <a:t>Food Enthusiasts</a:t>
            </a:r>
            <a:endParaRPr lang="en-US" sz="1938" dirty="0"/>
          </a:p>
        </p:txBody>
      </p:sp>
      <p:sp>
        <p:nvSpPr>
          <p:cNvPr id="11" name="Text 8"/>
          <p:cNvSpPr/>
          <p:nvPr/>
        </p:nvSpPr>
        <p:spPr>
          <a:xfrm>
            <a:off x="7618095" y="4552831"/>
            <a:ext cx="4871323" cy="945118"/>
          </a:xfrm>
          <a:prstGeom prst="rect">
            <a:avLst/>
          </a:prstGeom>
          <a:noFill/>
          <a:ln/>
        </p:spPr>
        <p:txBody>
          <a:bodyPr wrap="square" rtlCol="0" anchor="t"/>
          <a:lstStyle/>
          <a:p>
            <a:pPr marL="0" indent="0">
              <a:lnSpc>
                <a:spcPts val="2481"/>
              </a:lnSpc>
              <a:buNone/>
            </a:pPr>
            <a:r>
              <a:rPr lang="en-US" sz="1551" dirty="0">
                <a:solidFill>
                  <a:srgbClr val="2C3249"/>
                </a:solidFill>
                <a:latin typeface="Martel Sans" pitchFamily="34" charset="0"/>
                <a:ea typeface="Martel Sans" pitchFamily="34" charset="-122"/>
                <a:cs typeface="Martel Sans" pitchFamily="34" charset="-120"/>
              </a:rPr>
              <a:t>For those who love exploring new dining options, Food Finder offers a platform to discover unique and highly-rated eateries.</a:t>
            </a:r>
            <a:endParaRPr lang="en-US" sz="1551" dirty="0"/>
          </a:p>
        </p:txBody>
      </p:sp>
      <p:sp>
        <p:nvSpPr>
          <p:cNvPr id="12" name="Shape 9"/>
          <p:cNvSpPr/>
          <p:nvPr/>
        </p:nvSpPr>
        <p:spPr>
          <a:xfrm>
            <a:off x="1936671" y="5899190"/>
            <a:ext cx="5280184" cy="1779627"/>
          </a:xfrm>
          <a:prstGeom prst="roundRect">
            <a:avLst>
              <a:gd name="adj" fmla="val 4980"/>
            </a:avLst>
          </a:prstGeom>
          <a:solidFill>
            <a:srgbClr val="DFECE9"/>
          </a:solidFill>
          <a:ln w="7620">
            <a:solidFill>
              <a:srgbClr val="C5D2CF"/>
            </a:solidFill>
            <a:prstDash val="solid"/>
          </a:ln>
        </p:spPr>
        <p:txBody>
          <a:bodyPr/>
          <a:lstStyle/>
          <a:p>
            <a:endParaRPr lang="en-IN"/>
          </a:p>
        </p:txBody>
      </p:sp>
      <p:sp>
        <p:nvSpPr>
          <p:cNvPr id="13" name="Text 10"/>
          <p:cNvSpPr/>
          <p:nvPr/>
        </p:nvSpPr>
        <p:spPr>
          <a:xfrm>
            <a:off x="2141101" y="6103620"/>
            <a:ext cx="3143012" cy="307538"/>
          </a:xfrm>
          <a:prstGeom prst="rect">
            <a:avLst/>
          </a:prstGeom>
          <a:noFill/>
          <a:ln/>
        </p:spPr>
        <p:txBody>
          <a:bodyPr wrap="none" rtlCol="0" anchor="t"/>
          <a:lstStyle/>
          <a:p>
            <a:pPr marL="0" indent="0">
              <a:lnSpc>
                <a:spcPts val="2423"/>
              </a:lnSpc>
              <a:buNone/>
            </a:pPr>
            <a:r>
              <a:rPr lang="en-US" sz="1938" dirty="0">
                <a:solidFill>
                  <a:srgbClr val="2C3249"/>
                </a:solidFill>
                <a:latin typeface="Kanit" pitchFamily="34" charset="0"/>
                <a:ea typeface="Kanit" pitchFamily="34" charset="-122"/>
                <a:cs typeface="Kanit" pitchFamily="34" charset="-120"/>
              </a:rPr>
              <a:t>Health-conscious Individuals</a:t>
            </a:r>
            <a:endParaRPr lang="en-US" sz="1938" dirty="0"/>
          </a:p>
        </p:txBody>
      </p:sp>
      <p:sp>
        <p:nvSpPr>
          <p:cNvPr id="14" name="Text 11"/>
          <p:cNvSpPr/>
          <p:nvPr/>
        </p:nvSpPr>
        <p:spPr>
          <a:xfrm>
            <a:off x="2141101" y="6529268"/>
            <a:ext cx="4871323" cy="945118"/>
          </a:xfrm>
          <a:prstGeom prst="rect">
            <a:avLst/>
          </a:prstGeom>
          <a:noFill/>
          <a:ln/>
        </p:spPr>
        <p:txBody>
          <a:bodyPr wrap="square" rtlCol="0" anchor="t"/>
          <a:lstStyle/>
          <a:p>
            <a:pPr marL="0" indent="0">
              <a:lnSpc>
                <a:spcPts val="2481"/>
              </a:lnSpc>
              <a:buNone/>
            </a:pPr>
            <a:r>
              <a:rPr lang="en-US" sz="1551" dirty="0">
                <a:solidFill>
                  <a:srgbClr val="2C3249"/>
                </a:solidFill>
                <a:latin typeface="Martel Sans" pitchFamily="34" charset="0"/>
                <a:ea typeface="Martel Sans" pitchFamily="34" charset="-122"/>
                <a:cs typeface="Martel Sans" pitchFamily="34" charset="-120"/>
              </a:rPr>
              <a:t>The app's filtering options and nutritional information help users make informed choices that align with their dietary needs.</a:t>
            </a:r>
            <a:endParaRPr lang="en-US" sz="1551" dirty="0"/>
          </a:p>
        </p:txBody>
      </p:sp>
      <p:sp>
        <p:nvSpPr>
          <p:cNvPr id="15" name="Shape 12"/>
          <p:cNvSpPr/>
          <p:nvPr/>
        </p:nvSpPr>
        <p:spPr>
          <a:xfrm>
            <a:off x="7413665" y="5899190"/>
            <a:ext cx="5280184" cy="1779627"/>
          </a:xfrm>
          <a:prstGeom prst="roundRect">
            <a:avLst>
              <a:gd name="adj" fmla="val 4980"/>
            </a:avLst>
          </a:prstGeom>
          <a:solidFill>
            <a:srgbClr val="DFECE9"/>
          </a:solidFill>
          <a:ln w="7620">
            <a:solidFill>
              <a:srgbClr val="C5D2CF"/>
            </a:solidFill>
            <a:prstDash val="solid"/>
          </a:ln>
        </p:spPr>
        <p:txBody>
          <a:bodyPr/>
          <a:lstStyle/>
          <a:p>
            <a:endParaRPr lang="en-IN"/>
          </a:p>
        </p:txBody>
      </p:sp>
      <p:sp>
        <p:nvSpPr>
          <p:cNvPr id="16" name="Text 13"/>
          <p:cNvSpPr/>
          <p:nvPr/>
        </p:nvSpPr>
        <p:spPr>
          <a:xfrm>
            <a:off x="7618095" y="6103620"/>
            <a:ext cx="2461498" cy="307538"/>
          </a:xfrm>
          <a:prstGeom prst="rect">
            <a:avLst/>
          </a:prstGeom>
          <a:noFill/>
          <a:ln/>
        </p:spPr>
        <p:txBody>
          <a:bodyPr wrap="none" rtlCol="0" anchor="t"/>
          <a:lstStyle/>
          <a:p>
            <a:pPr marL="0" indent="0">
              <a:lnSpc>
                <a:spcPts val="2423"/>
              </a:lnSpc>
              <a:buNone/>
            </a:pPr>
            <a:r>
              <a:rPr lang="en-US" sz="1938" dirty="0">
                <a:solidFill>
                  <a:srgbClr val="2C3249"/>
                </a:solidFill>
                <a:latin typeface="Kanit" pitchFamily="34" charset="0"/>
                <a:ea typeface="Kanit" pitchFamily="34" charset="-122"/>
                <a:cs typeface="Kanit" pitchFamily="34" charset="-120"/>
              </a:rPr>
              <a:t>Families and Groups</a:t>
            </a:r>
            <a:endParaRPr lang="en-US" sz="1938" dirty="0"/>
          </a:p>
        </p:txBody>
      </p:sp>
      <p:sp>
        <p:nvSpPr>
          <p:cNvPr id="17" name="Text 14"/>
          <p:cNvSpPr/>
          <p:nvPr/>
        </p:nvSpPr>
        <p:spPr>
          <a:xfrm>
            <a:off x="7618095" y="6529268"/>
            <a:ext cx="4871323" cy="945118"/>
          </a:xfrm>
          <a:prstGeom prst="rect">
            <a:avLst/>
          </a:prstGeom>
          <a:noFill/>
          <a:ln/>
        </p:spPr>
        <p:txBody>
          <a:bodyPr wrap="square" rtlCol="0" anchor="t"/>
          <a:lstStyle/>
          <a:p>
            <a:pPr marL="0" indent="0">
              <a:lnSpc>
                <a:spcPts val="2481"/>
              </a:lnSpc>
              <a:buNone/>
            </a:pPr>
            <a:r>
              <a:rPr lang="en-US" sz="1551" dirty="0">
                <a:solidFill>
                  <a:srgbClr val="2C3249"/>
                </a:solidFill>
                <a:latin typeface="Martel Sans" pitchFamily="34" charset="0"/>
                <a:ea typeface="Martel Sans" pitchFamily="34" charset="-122"/>
                <a:cs typeface="Martel Sans" pitchFamily="34" charset="-120"/>
              </a:rPr>
              <a:t>Food Finder simplifies the process of finding and ordering meals that cater to diverse tastes and preferences.</a:t>
            </a:r>
            <a:endParaRPr lang="en-US" sz="155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txBody>
          <a:bodyPr/>
          <a:lstStyle/>
          <a:p>
            <a:endParaRPr lang="en-IN"/>
          </a:p>
        </p:txBody>
      </p:sp>
      <p:sp>
        <p:nvSpPr>
          <p:cNvPr id="3" name="Shape 1"/>
          <p:cNvSpPr/>
          <p:nvPr/>
        </p:nvSpPr>
        <p:spPr>
          <a:xfrm>
            <a:off x="-14764" y="-3214"/>
            <a:ext cx="14630400" cy="8232338"/>
          </a:xfrm>
          <a:prstGeom prst="rect">
            <a:avLst/>
          </a:prstGeom>
          <a:solidFill>
            <a:srgbClr val="FFFFFF"/>
          </a:solidFill>
          <a:ln/>
        </p:spPr>
        <p:txBody>
          <a:bodyPr/>
          <a:lstStyle/>
          <a:p>
            <a:endParaRPr lang="en-IN"/>
          </a:p>
        </p:txBody>
      </p:sp>
      <p:sp>
        <p:nvSpPr>
          <p:cNvPr id="5" name="Text 2"/>
          <p:cNvSpPr/>
          <p:nvPr/>
        </p:nvSpPr>
        <p:spPr>
          <a:xfrm>
            <a:off x="1111925" y="3463409"/>
            <a:ext cx="9046250" cy="709732"/>
          </a:xfrm>
          <a:prstGeom prst="rect">
            <a:avLst/>
          </a:prstGeom>
          <a:noFill/>
          <a:ln/>
        </p:spPr>
        <p:txBody>
          <a:bodyPr wrap="none" rtlCol="0" anchor="t"/>
          <a:lstStyle/>
          <a:p>
            <a:pPr marL="0" indent="0">
              <a:lnSpc>
                <a:spcPts val="5589"/>
              </a:lnSpc>
              <a:buNone/>
            </a:pPr>
            <a:r>
              <a:rPr lang="en-US" sz="4471" dirty="0"/>
              <a:t>Integrated Calorie Calculator</a:t>
            </a:r>
          </a:p>
        </p:txBody>
      </p:sp>
      <p:sp>
        <p:nvSpPr>
          <p:cNvPr id="7" name="Text 3"/>
          <p:cNvSpPr/>
          <p:nvPr/>
        </p:nvSpPr>
        <p:spPr>
          <a:xfrm>
            <a:off x="1111924" y="5308521"/>
            <a:ext cx="12539530" cy="2299335"/>
          </a:xfrm>
          <a:prstGeom prst="rect">
            <a:avLst/>
          </a:prstGeom>
          <a:noFill/>
          <a:ln/>
        </p:spPr>
        <p:txBody>
          <a:bodyPr wrap="none" rtlCol="0" anchor="t"/>
          <a:lstStyle/>
          <a:p>
            <a:pPr marL="0" indent="0" algn="just">
              <a:lnSpc>
                <a:spcPts val="2794"/>
              </a:lnSpc>
              <a:buNone/>
            </a:pPr>
            <a:r>
              <a:rPr lang="en-US" dirty="0">
                <a:latin typeface="Martel Sans"/>
              </a:rPr>
              <a:t>Our advanced calorie calculator is designed to help you effortlessly monitor your daily caloric intake.</a:t>
            </a:r>
          </a:p>
          <a:p>
            <a:pPr marL="0" indent="0" algn="just">
              <a:lnSpc>
                <a:spcPts val="2794"/>
              </a:lnSpc>
              <a:buNone/>
            </a:pPr>
            <a:r>
              <a:rPr lang="en-US" dirty="0">
                <a:latin typeface="Martel Sans"/>
              </a:rPr>
              <a:t> By entering the food items you consume throughout the day, our tool provides precise calorie</a:t>
            </a:r>
          </a:p>
          <a:p>
            <a:pPr marL="0" indent="0" algn="just">
              <a:lnSpc>
                <a:spcPts val="2794"/>
              </a:lnSpc>
              <a:buNone/>
            </a:pPr>
            <a:r>
              <a:rPr lang="en-US" dirty="0">
                <a:latin typeface="Martel Sans"/>
              </a:rPr>
              <a:t> counts and nutritional information. Whether you're aiming to lose weight, maintain your</a:t>
            </a:r>
          </a:p>
          <a:p>
            <a:pPr marL="0" indent="0" algn="just">
              <a:lnSpc>
                <a:spcPts val="2794"/>
              </a:lnSpc>
              <a:buNone/>
            </a:pPr>
            <a:r>
              <a:rPr lang="en-US" dirty="0">
                <a:latin typeface="Martel Sans"/>
              </a:rPr>
              <a:t> current weight, or simply make healthier food choices, our calorie calculator offers personalized </a:t>
            </a:r>
          </a:p>
          <a:p>
            <a:pPr marL="0" indent="0" algn="just">
              <a:lnSpc>
                <a:spcPts val="2794"/>
              </a:lnSpc>
              <a:buNone/>
            </a:pPr>
            <a:r>
              <a:rPr lang="en-US" dirty="0">
                <a:latin typeface="Martel Sans"/>
              </a:rPr>
              <a:t>insights to support your dietary goals. The intuitive interface makes it easy to track and adjust your</a:t>
            </a:r>
          </a:p>
          <a:p>
            <a:pPr marL="0" indent="0" algn="just">
              <a:lnSpc>
                <a:spcPts val="2794"/>
              </a:lnSpc>
              <a:buNone/>
            </a:pPr>
            <a:r>
              <a:rPr lang="en-US" dirty="0">
                <a:latin typeface="Martel Sans"/>
              </a:rPr>
              <a:t> intake, ensuring you stay on track with your nutritional needs.					</a:t>
            </a:r>
          </a:p>
        </p:txBody>
      </p:sp>
      <p:sp>
        <p:nvSpPr>
          <p:cNvPr id="8" name="Text 4"/>
          <p:cNvSpPr/>
          <p:nvPr/>
        </p:nvSpPr>
        <p:spPr>
          <a:xfrm>
            <a:off x="1111925" y="5799534"/>
            <a:ext cx="2846070" cy="1453515"/>
          </a:xfrm>
          <a:prstGeom prst="rect">
            <a:avLst/>
          </a:prstGeom>
          <a:noFill/>
          <a:ln/>
        </p:spPr>
        <p:txBody>
          <a:bodyPr wrap="square" rtlCol="0" anchor="t"/>
          <a:lstStyle/>
          <a:p>
            <a:pPr marL="0" indent="0" algn="l">
              <a:lnSpc>
                <a:spcPts val="2861"/>
              </a:lnSpc>
              <a:buNone/>
            </a:pPr>
            <a:endParaRPr lang="en-US" sz="1788" dirty="0"/>
          </a:p>
        </p:txBody>
      </p:sp>
      <p:sp>
        <p:nvSpPr>
          <p:cNvPr id="10" name="Text 5"/>
          <p:cNvSpPr/>
          <p:nvPr/>
        </p:nvSpPr>
        <p:spPr>
          <a:xfrm>
            <a:off x="4298633" y="5308521"/>
            <a:ext cx="2846189" cy="709613"/>
          </a:xfrm>
          <a:prstGeom prst="rect">
            <a:avLst/>
          </a:prstGeom>
          <a:noFill/>
          <a:ln/>
        </p:spPr>
        <p:txBody>
          <a:bodyPr wrap="square" rtlCol="0" anchor="t"/>
          <a:lstStyle/>
          <a:p>
            <a:pPr marL="0" indent="0" algn="l">
              <a:lnSpc>
                <a:spcPts val="2794"/>
              </a:lnSpc>
              <a:buNone/>
            </a:pPr>
            <a:endParaRPr lang="en-US" sz="2235" dirty="0"/>
          </a:p>
        </p:txBody>
      </p:sp>
      <p:sp>
        <p:nvSpPr>
          <p:cNvPr id="11" name="Text 6"/>
          <p:cNvSpPr/>
          <p:nvPr/>
        </p:nvSpPr>
        <p:spPr>
          <a:xfrm>
            <a:off x="4298633" y="6154341"/>
            <a:ext cx="2846189" cy="1453515"/>
          </a:xfrm>
          <a:prstGeom prst="rect">
            <a:avLst/>
          </a:prstGeom>
          <a:noFill/>
          <a:ln/>
        </p:spPr>
        <p:txBody>
          <a:bodyPr wrap="square" rtlCol="0" anchor="t"/>
          <a:lstStyle/>
          <a:p>
            <a:pPr marL="0" indent="0" algn="l">
              <a:lnSpc>
                <a:spcPts val="2861"/>
              </a:lnSpc>
              <a:buNone/>
            </a:pPr>
            <a:r>
              <a:rPr lang="en-US" sz="1788" dirty="0">
                <a:solidFill>
                  <a:srgbClr val="2C3249"/>
                </a:solidFill>
                <a:latin typeface="Martel Sans" pitchFamily="34" charset="0"/>
                <a:ea typeface="Martel Sans" pitchFamily="34" charset="-122"/>
                <a:cs typeface="Martel Sans" pitchFamily="34" charset="-120"/>
              </a:rPr>
              <a:t>.</a:t>
            </a:r>
            <a:endParaRPr lang="en-US" sz="1788" dirty="0"/>
          </a:p>
        </p:txBody>
      </p:sp>
      <p:sp>
        <p:nvSpPr>
          <p:cNvPr id="13" name="Text 7"/>
          <p:cNvSpPr/>
          <p:nvPr/>
        </p:nvSpPr>
        <p:spPr>
          <a:xfrm>
            <a:off x="7485459" y="5308521"/>
            <a:ext cx="2838926" cy="354806"/>
          </a:xfrm>
          <a:prstGeom prst="rect">
            <a:avLst/>
          </a:prstGeom>
          <a:noFill/>
          <a:ln/>
        </p:spPr>
        <p:txBody>
          <a:bodyPr wrap="none" rtlCol="0" anchor="t"/>
          <a:lstStyle/>
          <a:p>
            <a:pPr marL="0" indent="0" algn="l">
              <a:lnSpc>
                <a:spcPts val="2794"/>
              </a:lnSpc>
              <a:buNone/>
            </a:pPr>
            <a:endParaRPr lang="en-US" sz="2235" dirty="0"/>
          </a:p>
        </p:txBody>
      </p:sp>
      <p:sp>
        <p:nvSpPr>
          <p:cNvPr id="14" name="Text 8"/>
          <p:cNvSpPr/>
          <p:nvPr/>
        </p:nvSpPr>
        <p:spPr>
          <a:xfrm>
            <a:off x="7485459" y="5799534"/>
            <a:ext cx="2846070" cy="1090136"/>
          </a:xfrm>
          <a:prstGeom prst="rect">
            <a:avLst/>
          </a:prstGeom>
          <a:noFill/>
          <a:ln/>
        </p:spPr>
        <p:txBody>
          <a:bodyPr wrap="square" rtlCol="0" anchor="t"/>
          <a:lstStyle/>
          <a:p>
            <a:pPr marL="0" indent="0" algn="l">
              <a:lnSpc>
                <a:spcPts val="2861"/>
              </a:lnSpc>
              <a:buNone/>
            </a:pPr>
            <a:endParaRPr lang="en-US" sz="1788" dirty="0"/>
          </a:p>
        </p:txBody>
      </p:sp>
      <p:sp>
        <p:nvSpPr>
          <p:cNvPr id="16" name="Text 9"/>
          <p:cNvSpPr/>
          <p:nvPr/>
        </p:nvSpPr>
        <p:spPr>
          <a:xfrm>
            <a:off x="10672167" y="5308521"/>
            <a:ext cx="2838926" cy="354806"/>
          </a:xfrm>
          <a:prstGeom prst="rect">
            <a:avLst/>
          </a:prstGeom>
          <a:noFill/>
          <a:ln/>
        </p:spPr>
        <p:txBody>
          <a:bodyPr wrap="none" rtlCol="0" anchor="t"/>
          <a:lstStyle/>
          <a:p>
            <a:pPr marL="0" indent="0" algn="l">
              <a:lnSpc>
                <a:spcPts val="2794"/>
              </a:lnSpc>
              <a:buNone/>
            </a:pPr>
            <a:endParaRPr lang="en-US" sz="2235" dirty="0"/>
          </a:p>
        </p:txBody>
      </p:sp>
      <p:sp>
        <p:nvSpPr>
          <p:cNvPr id="17" name="Text 10"/>
          <p:cNvSpPr/>
          <p:nvPr/>
        </p:nvSpPr>
        <p:spPr>
          <a:xfrm>
            <a:off x="10672167" y="5799534"/>
            <a:ext cx="2846189" cy="1453515"/>
          </a:xfrm>
          <a:prstGeom prst="rect">
            <a:avLst/>
          </a:prstGeom>
          <a:noFill/>
          <a:ln/>
        </p:spPr>
        <p:txBody>
          <a:bodyPr wrap="square" rtlCol="0" anchor="t"/>
          <a:lstStyle/>
          <a:p>
            <a:pPr marL="0" indent="0" algn="l">
              <a:lnSpc>
                <a:spcPts val="2861"/>
              </a:lnSpc>
              <a:buNone/>
            </a:pPr>
            <a:r>
              <a:rPr lang="en-US" sz="1788" dirty="0">
                <a:solidFill>
                  <a:srgbClr val="2C3249"/>
                </a:solidFill>
                <a:latin typeface="Martel Sans" pitchFamily="34" charset="0"/>
                <a:ea typeface="Martel Sans" pitchFamily="34" charset="-122"/>
                <a:cs typeface="Martel Sans" pitchFamily="34" charset="-120"/>
              </a:rPr>
              <a:t>.</a:t>
            </a:r>
            <a:endParaRPr lang="en-US" sz="1788" dirty="0"/>
          </a:p>
        </p:txBody>
      </p:sp>
      <p:pic>
        <p:nvPicPr>
          <p:cNvPr id="21" name="Picture 20" descr="A blurry image of food&#10;&#10;Description automatically generated">
            <a:extLst>
              <a:ext uri="{FF2B5EF4-FFF2-40B4-BE49-F238E27FC236}">
                <a16:creationId xmlns:a16="http://schemas.microsoft.com/office/drawing/2014/main" id="{223B480D-4631-8825-DED1-8528FF399DA1}"/>
              </a:ext>
            </a:extLst>
          </p:cNvPr>
          <p:cNvPicPr>
            <a:picLocks noChangeAspect="1"/>
          </p:cNvPicPr>
          <p:nvPr/>
        </p:nvPicPr>
        <p:blipFill>
          <a:blip r:embed="rId3"/>
          <a:stretch>
            <a:fillRect/>
          </a:stretch>
        </p:blipFill>
        <p:spPr>
          <a:xfrm>
            <a:off x="-14764" y="-11429"/>
            <a:ext cx="14659928" cy="270271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6" name="Text 2"/>
          <p:cNvSpPr/>
          <p:nvPr/>
        </p:nvSpPr>
        <p:spPr>
          <a:xfrm>
            <a:off x="843677" y="664488"/>
            <a:ext cx="6821210" cy="753308"/>
          </a:xfrm>
          <a:prstGeom prst="rect">
            <a:avLst/>
          </a:prstGeom>
          <a:noFill/>
          <a:ln/>
        </p:spPr>
        <p:txBody>
          <a:bodyPr wrap="none" rtlCol="0" anchor="t"/>
          <a:lstStyle/>
          <a:p>
            <a:pPr marL="0" indent="0">
              <a:lnSpc>
                <a:spcPts val="5932"/>
              </a:lnSpc>
              <a:buNone/>
            </a:pPr>
            <a:r>
              <a:rPr lang="en-US" sz="4746" dirty="0">
                <a:solidFill>
                  <a:srgbClr val="272D45"/>
                </a:solidFill>
                <a:latin typeface="Kanit" pitchFamily="34" charset="0"/>
                <a:ea typeface="Kanit" pitchFamily="34" charset="-122"/>
                <a:cs typeface="Kanit" pitchFamily="34" charset="-120"/>
              </a:rPr>
              <a:t>The Future of Food Finder</a:t>
            </a:r>
            <a:endParaRPr lang="en-US" sz="4746" dirty="0"/>
          </a:p>
        </p:txBody>
      </p:sp>
      <p:pic>
        <p:nvPicPr>
          <p:cNvPr id="7" name="Image 2" descr="preencoded.png"/>
          <p:cNvPicPr>
            <a:picLocks noChangeAspect="1"/>
          </p:cNvPicPr>
          <p:nvPr/>
        </p:nvPicPr>
        <p:blipFill>
          <a:blip r:embed="rId4"/>
          <a:stretch>
            <a:fillRect/>
          </a:stretch>
        </p:blipFill>
        <p:spPr>
          <a:xfrm>
            <a:off x="843677" y="1779389"/>
            <a:ext cx="1205389" cy="1928574"/>
          </a:xfrm>
          <a:prstGeom prst="rect">
            <a:avLst/>
          </a:prstGeom>
        </p:spPr>
      </p:pic>
      <p:sp>
        <p:nvSpPr>
          <p:cNvPr id="8" name="Text 3"/>
          <p:cNvSpPr/>
          <p:nvPr/>
        </p:nvSpPr>
        <p:spPr>
          <a:xfrm>
            <a:off x="2410658" y="2020372"/>
            <a:ext cx="3056572" cy="376595"/>
          </a:xfrm>
          <a:prstGeom prst="rect">
            <a:avLst/>
          </a:prstGeom>
          <a:noFill/>
          <a:ln/>
        </p:spPr>
        <p:txBody>
          <a:bodyPr wrap="none" rtlCol="0" anchor="t"/>
          <a:lstStyle/>
          <a:p>
            <a:pPr marL="0" indent="0" algn="l">
              <a:lnSpc>
                <a:spcPts val="2966"/>
              </a:lnSpc>
              <a:buNone/>
            </a:pPr>
            <a:r>
              <a:rPr lang="en-US" sz="2373" dirty="0">
                <a:solidFill>
                  <a:srgbClr val="2C3249"/>
                </a:solidFill>
                <a:latin typeface="Kanit" pitchFamily="34" charset="0"/>
                <a:ea typeface="Kanit" pitchFamily="34" charset="-122"/>
                <a:cs typeface="Kanit" pitchFamily="34" charset="-120"/>
              </a:rPr>
              <a:t>Expanded Partnerships</a:t>
            </a:r>
            <a:endParaRPr lang="en-US" sz="2373" dirty="0"/>
          </a:p>
        </p:txBody>
      </p:sp>
      <p:sp>
        <p:nvSpPr>
          <p:cNvPr id="9" name="Text 4"/>
          <p:cNvSpPr/>
          <p:nvPr/>
        </p:nvSpPr>
        <p:spPr>
          <a:xfrm>
            <a:off x="2410658" y="2541508"/>
            <a:ext cx="5889665" cy="771525"/>
          </a:xfrm>
          <a:prstGeom prst="rect">
            <a:avLst/>
          </a:prstGeom>
          <a:noFill/>
          <a:ln/>
        </p:spPr>
        <p:txBody>
          <a:bodyPr wrap="square" rtlCol="0" anchor="t"/>
          <a:lstStyle/>
          <a:p>
            <a:pPr marL="0" indent="0" algn="l">
              <a:lnSpc>
                <a:spcPts val="3037"/>
              </a:lnSpc>
              <a:buNone/>
            </a:pPr>
            <a:r>
              <a:rPr lang="en-US" sz="1898" dirty="0">
                <a:solidFill>
                  <a:srgbClr val="2C3249"/>
                </a:solidFill>
                <a:latin typeface="Martel Sans" pitchFamily="34" charset="0"/>
                <a:ea typeface="Martel Sans" pitchFamily="34" charset="-122"/>
                <a:cs typeface="Martel Sans" pitchFamily="34" charset="-120"/>
              </a:rPr>
              <a:t>Collaborating with more restaurants and food providers to offer an even wider selection.</a:t>
            </a:r>
            <a:endParaRPr lang="en-US" sz="1898" dirty="0"/>
          </a:p>
        </p:txBody>
      </p:sp>
      <p:pic>
        <p:nvPicPr>
          <p:cNvPr id="10" name="Image 3" descr="preencoded.png"/>
          <p:cNvPicPr>
            <a:picLocks noChangeAspect="1"/>
          </p:cNvPicPr>
          <p:nvPr/>
        </p:nvPicPr>
        <p:blipFill>
          <a:blip r:embed="rId5"/>
          <a:stretch>
            <a:fillRect/>
          </a:stretch>
        </p:blipFill>
        <p:spPr>
          <a:xfrm>
            <a:off x="843677" y="3707963"/>
            <a:ext cx="1205389" cy="1928574"/>
          </a:xfrm>
          <a:prstGeom prst="rect">
            <a:avLst/>
          </a:prstGeom>
        </p:spPr>
      </p:pic>
      <p:sp>
        <p:nvSpPr>
          <p:cNvPr id="11" name="Text 5"/>
          <p:cNvSpPr/>
          <p:nvPr/>
        </p:nvSpPr>
        <p:spPr>
          <a:xfrm>
            <a:off x="2410658" y="3948946"/>
            <a:ext cx="3582591" cy="376595"/>
          </a:xfrm>
          <a:prstGeom prst="rect">
            <a:avLst/>
          </a:prstGeom>
          <a:noFill/>
          <a:ln/>
        </p:spPr>
        <p:txBody>
          <a:bodyPr wrap="none" rtlCol="0" anchor="t"/>
          <a:lstStyle/>
          <a:p>
            <a:pPr marL="0" indent="0" algn="l">
              <a:lnSpc>
                <a:spcPts val="2966"/>
              </a:lnSpc>
              <a:buNone/>
            </a:pPr>
            <a:r>
              <a:rPr lang="en-US" sz="2373" dirty="0">
                <a:solidFill>
                  <a:srgbClr val="2C3249"/>
                </a:solidFill>
                <a:latin typeface="Kanit" pitchFamily="34" charset="0"/>
                <a:ea typeface="Kanit" pitchFamily="34" charset="-122"/>
                <a:cs typeface="Kanit" pitchFamily="34" charset="-120"/>
              </a:rPr>
              <a:t>Integrated Loyalty Program</a:t>
            </a:r>
            <a:endParaRPr lang="en-US" sz="2373" dirty="0"/>
          </a:p>
        </p:txBody>
      </p:sp>
      <p:sp>
        <p:nvSpPr>
          <p:cNvPr id="12" name="Text 6"/>
          <p:cNvSpPr/>
          <p:nvPr/>
        </p:nvSpPr>
        <p:spPr>
          <a:xfrm>
            <a:off x="2410658" y="4470082"/>
            <a:ext cx="5889665" cy="771525"/>
          </a:xfrm>
          <a:prstGeom prst="rect">
            <a:avLst/>
          </a:prstGeom>
          <a:noFill/>
          <a:ln/>
        </p:spPr>
        <p:txBody>
          <a:bodyPr wrap="square" rtlCol="0" anchor="t"/>
          <a:lstStyle/>
          <a:p>
            <a:pPr marL="0" indent="0" algn="l">
              <a:lnSpc>
                <a:spcPts val="3037"/>
              </a:lnSpc>
              <a:buNone/>
            </a:pPr>
            <a:r>
              <a:rPr lang="en-US" sz="1898" dirty="0">
                <a:solidFill>
                  <a:srgbClr val="2C3249"/>
                </a:solidFill>
                <a:latin typeface="Martel Sans" pitchFamily="34" charset="0"/>
                <a:ea typeface="Martel Sans" pitchFamily="34" charset="-122"/>
                <a:cs typeface="Martel Sans" pitchFamily="34" charset="-120"/>
              </a:rPr>
              <a:t>Rewarding frequent users with exclusive discounts and special offers.</a:t>
            </a:r>
            <a:endParaRPr lang="en-US" sz="1898" dirty="0"/>
          </a:p>
        </p:txBody>
      </p:sp>
      <p:pic>
        <p:nvPicPr>
          <p:cNvPr id="13" name="Image 4" descr="preencoded.png"/>
          <p:cNvPicPr>
            <a:picLocks noChangeAspect="1"/>
          </p:cNvPicPr>
          <p:nvPr/>
        </p:nvPicPr>
        <p:blipFill>
          <a:blip r:embed="rId6"/>
          <a:stretch>
            <a:fillRect/>
          </a:stretch>
        </p:blipFill>
        <p:spPr>
          <a:xfrm>
            <a:off x="843677" y="5636538"/>
            <a:ext cx="1205389" cy="1928574"/>
          </a:xfrm>
          <a:prstGeom prst="rect">
            <a:avLst/>
          </a:prstGeom>
        </p:spPr>
      </p:pic>
      <p:sp>
        <p:nvSpPr>
          <p:cNvPr id="14" name="Text 7"/>
          <p:cNvSpPr/>
          <p:nvPr/>
        </p:nvSpPr>
        <p:spPr>
          <a:xfrm>
            <a:off x="2410658" y="5877520"/>
            <a:ext cx="3253859" cy="376595"/>
          </a:xfrm>
          <a:prstGeom prst="rect">
            <a:avLst/>
          </a:prstGeom>
          <a:noFill/>
          <a:ln/>
        </p:spPr>
        <p:txBody>
          <a:bodyPr wrap="none" rtlCol="0" anchor="t"/>
          <a:lstStyle/>
          <a:p>
            <a:pPr marL="0" indent="0" algn="l">
              <a:lnSpc>
                <a:spcPts val="2966"/>
              </a:lnSpc>
              <a:buNone/>
            </a:pPr>
            <a:r>
              <a:rPr lang="en-US" sz="2373" dirty="0">
                <a:solidFill>
                  <a:srgbClr val="2C3249"/>
                </a:solidFill>
                <a:latin typeface="Kanit" pitchFamily="34" charset="0"/>
                <a:ea typeface="Kanit" pitchFamily="34" charset="-122"/>
                <a:cs typeface="Kanit" pitchFamily="34" charset="-120"/>
              </a:rPr>
              <a:t>Advanced AI Technology</a:t>
            </a:r>
            <a:endParaRPr lang="en-US" sz="2373" dirty="0"/>
          </a:p>
        </p:txBody>
      </p:sp>
      <p:sp>
        <p:nvSpPr>
          <p:cNvPr id="15" name="Text 8"/>
          <p:cNvSpPr/>
          <p:nvPr/>
        </p:nvSpPr>
        <p:spPr>
          <a:xfrm>
            <a:off x="2410658" y="6398657"/>
            <a:ext cx="5889665" cy="771525"/>
          </a:xfrm>
          <a:prstGeom prst="rect">
            <a:avLst/>
          </a:prstGeom>
          <a:noFill/>
          <a:ln/>
        </p:spPr>
        <p:txBody>
          <a:bodyPr wrap="square" rtlCol="0" anchor="t"/>
          <a:lstStyle/>
          <a:p>
            <a:pPr marL="0" indent="0" algn="l">
              <a:lnSpc>
                <a:spcPts val="3037"/>
              </a:lnSpc>
              <a:buNone/>
            </a:pPr>
            <a:r>
              <a:rPr lang="en-US" sz="1898" dirty="0">
                <a:solidFill>
                  <a:srgbClr val="2C3249"/>
                </a:solidFill>
                <a:latin typeface="Martel Sans" pitchFamily="34" charset="0"/>
                <a:ea typeface="Martel Sans" pitchFamily="34" charset="-122"/>
                <a:cs typeface="Martel Sans" pitchFamily="34" charset="-120"/>
              </a:rPr>
              <a:t>Leveraging machine learning to provide even more personalized recommendations.</a:t>
            </a:r>
            <a:endParaRPr lang="en-US" sz="1898" dirty="0"/>
          </a:p>
        </p:txBody>
      </p:sp>
      <p:pic>
        <p:nvPicPr>
          <p:cNvPr id="18" name="Picture 17" descr="A screenshot of a computer&#10;&#10;Description automatically generated">
            <a:extLst>
              <a:ext uri="{FF2B5EF4-FFF2-40B4-BE49-F238E27FC236}">
                <a16:creationId xmlns:a16="http://schemas.microsoft.com/office/drawing/2014/main" id="{52DB3B7D-048F-EB95-017D-226439C7D3E2}"/>
              </a:ext>
            </a:extLst>
          </p:cNvPr>
          <p:cNvPicPr>
            <a:picLocks noChangeAspect="1"/>
          </p:cNvPicPr>
          <p:nvPr/>
        </p:nvPicPr>
        <p:blipFill>
          <a:blip r:embed="rId7"/>
          <a:stretch>
            <a:fillRect/>
          </a:stretch>
        </p:blipFill>
        <p:spPr>
          <a:xfrm>
            <a:off x="9472732" y="2764876"/>
            <a:ext cx="4733960" cy="224713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6" name="Text 2"/>
          <p:cNvSpPr/>
          <p:nvPr/>
        </p:nvSpPr>
        <p:spPr>
          <a:xfrm>
            <a:off x="6350437" y="2368034"/>
            <a:ext cx="7415927" cy="1543050"/>
          </a:xfrm>
          <a:prstGeom prst="rect">
            <a:avLst/>
          </a:prstGeom>
          <a:noFill/>
          <a:ln/>
        </p:spPr>
        <p:txBody>
          <a:bodyPr wrap="square" rtlCol="0" anchor="t"/>
          <a:lstStyle/>
          <a:p>
            <a:pPr marL="0" indent="0">
              <a:lnSpc>
                <a:spcPts val="6075"/>
              </a:lnSpc>
              <a:buNone/>
            </a:pPr>
            <a:r>
              <a:rPr lang="en-US" sz="4860" dirty="0">
                <a:solidFill>
                  <a:srgbClr val="272D45"/>
                </a:solidFill>
                <a:latin typeface="Kanit" pitchFamily="34" charset="0"/>
                <a:ea typeface="Kanit" pitchFamily="34" charset="-122"/>
                <a:cs typeface="Kanit" pitchFamily="34" charset="-120"/>
              </a:rPr>
              <a:t>Discover the Best Eats with Food Finder</a:t>
            </a:r>
            <a:endParaRPr lang="en-US" sz="4860" dirty="0"/>
          </a:p>
        </p:txBody>
      </p:sp>
      <p:sp>
        <p:nvSpPr>
          <p:cNvPr id="7" name="Text 3"/>
          <p:cNvSpPr/>
          <p:nvPr/>
        </p:nvSpPr>
        <p:spPr>
          <a:xfrm>
            <a:off x="6350437" y="4281368"/>
            <a:ext cx="7415927" cy="1580198"/>
          </a:xfrm>
          <a:prstGeom prst="rect">
            <a:avLst/>
          </a:prstGeom>
          <a:noFill/>
          <a:ln/>
        </p:spPr>
        <p:txBody>
          <a:bodyPr wrap="square" rtlCol="0" anchor="t"/>
          <a:lstStyle/>
          <a:p>
            <a:pPr marL="0" indent="0">
              <a:lnSpc>
                <a:spcPts val="3110"/>
              </a:lnSpc>
              <a:buNone/>
            </a:pPr>
            <a:r>
              <a:rPr lang="en-US" sz="1944" dirty="0">
                <a:solidFill>
                  <a:srgbClr val="2C3249"/>
                </a:solidFill>
                <a:latin typeface="Martel Sans" pitchFamily="34" charset="0"/>
                <a:ea typeface="Martel Sans" pitchFamily="34" charset="-122"/>
                <a:cs typeface="Martel Sans" pitchFamily="34" charset="-120"/>
              </a:rPr>
              <a:t>Whether you're craving a quick bite or planning a leisurely dining experience, Food Finder is your ultimate guide to the most delicious culinary adventures in your area. Start your search today and unlock a world of delectable possibilities!</a:t>
            </a:r>
            <a:endParaRPr lang="en-US" sz="1944" dirty="0"/>
          </a:p>
        </p:txBody>
      </p:sp>
      <p:pic>
        <p:nvPicPr>
          <p:cNvPr id="10" name="Picture 9" descr="A fruit on a plate&#10;&#10;Description automatically generated">
            <a:extLst>
              <a:ext uri="{FF2B5EF4-FFF2-40B4-BE49-F238E27FC236}">
                <a16:creationId xmlns:a16="http://schemas.microsoft.com/office/drawing/2014/main" id="{1A1A939A-A123-1BF9-BBFE-EA4FCBC62CFD}"/>
              </a:ext>
            </a:extLst>
          </p:cNvPr>
          <p:cNvPicPr>
            <a:picLocks noChangeAspect="1"/>
          </p:cNvPicPr>
          <p:nvPr/>
        </p:nvPicPr>
        <p:blipFill>
          <a:blip r:embed="rId4"/>
          <a:stretch>
            <a:fillRect/>
          </a:stretch>
        </p:blipFill>
        <p:spPr>
          <a:xfrm>
            <a:off x="182880" y="2368034"/>
            <a:ext cx="4940289" cy="206996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TotalTime>
  <Words>609</Words>
  <Application>Microsoft Office PowerPoint</Application>
  <PresentationFormat>Custom</PresentationFormat>
  <Paragraphs>68</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Kanit</vt:lpstr>
      <vt:lpstr>Martel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Faizal Shaikh</cp:lastModifiedBy>
  <cp:revision>3</cp:revision>
  <dcterms:created xsi:type="dcterms:W3CDTF">2024-07-07T10:18:41Z</dcterms:created>
  <dcterms:modified xsi:type="dcterms:W3CDTF">2024-07-07T13:09:04Z</dcterms:modified>
</cp:coreProperties>
</file>