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78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Diagnostic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-By Faizan Fahim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Heart Disease by Thalassemia Type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People Having Thalassemia type 2 are having frequent Heart Diseases.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3897" y="1940235"/>
            <a:ext cx="7158990" cy="449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0882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44824"/>
            <a:ext cx="9144000" cy="45720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The age distribution shows that the majority of patients are between 40 and 70 years old.</a:t>
            </a:r>
          </a:p>
          <a:p>
            <a:r>
              <a:rPr lang="en-GB" dirty="0"/>
              <a:t>Males (sex=1) are more frequently diagnosed with heart disease compared to females (sex=0).</a:t>
            </a:r>
          </a:p>
          <a:p>
            <a:r>
              <a:rPr lang="en-GB" dirty="0"/>
              <a:t>There are several notable correlations, such as:</a:t>
            </a:r>
          </a:p>
          <a:p>
            <a:pPr lvl="1"/>
            <a:r>
              <a:rPr lang="en-GB" dirty="0"/>
              <a:t>A negative correlation between </a:t>
            </a:r>
            <a:r>
              <a:rPr lang="en-GB" dirty="0" err="1"/>
              <a:t>thalach</a:t>
            </a:r>
            <a:r>
              <a:rPr lang="en-GB" dirty="0"/>
              <a:t> (maximum heart rate achieved) and age.</a:t>
            </a:r>
          </a:p>
          <a:p>
            <a:pPr lvl="1"/>
            <a:r>
              <a:rPr lang="en-GB" dirty="0"/>
              <a:t>A positive correlation between </a:t>
            </a:r>
            <a:r>
              <a:rPr lang="en-GB" dirty="0" err="1"/>
              <a:t>exang</a:t>
            </a:r>
            <a:r>
              <a:rPr lang="en-GB" dirty="0"/>
              <a:t> (exercise-induced angina) and target (heart disease).</a:t>
            </a:r>
          </a:p>
          <a:p>
            <a:pPr lvl="1"/>
            <a:r>
              <a:rPr lang="en-GB" dirty="0"/>
              <a:t>A positive correlation between </a:t>
            </a:r>
            <a:r>
              <a:rPr lang="en-GB" dirty="0" err="1"/>
              <a:t>oldpeak</a:t>
            </a:r>
            <a:r>
              <a:rPr lang="en-GB" dirty="0"/>
              <a:t> and target, suggesting higher ST depression values are associated with heart disease.</a:t>
            </a:r>
          </a:p>
          <a:p>
            <a:r>
              <a:rPr lang="en-GB" dirty="0"/>
              <a:t>The scatter plot shows that younger patients generally achieve higher maximum heart rates. There is a visible difference between patients with and without heart disease.</a:t>
            </a:r>
          </a:p>
          <a:p>
            <a:r>
              <a:rPr lang="en-GB" dirty="0"/>
              <a:t>Maximum people having heart disease are those people having chest pain of level-2.</a:t>
            </a:r>
          </a:p>
          <a:p>
            <a:r>
              <a:rPr lang="en-GB" dirty="0"/>
              <a:t>Persons having ST Depression that is old peak 0 are having frequent Heart Diseases.</a:t>
            </a:r>
          </a:p>
          <a:p>
            <a:r>
              <a:rPr lang="en-GB" dirty="0"/>
              <a:t>People Having Thalassemia type 2 are having frequent Heart Diseases.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31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50C3C-27D1-D913-A761-0A56FD1C7EA6}"/>
              </a:ext>
            </a:extLst>
          </p:cNvPr>
          <p:cNvSpPr/>
          <p:nvPr/>
        </p:nvSpPr>
        <p:spPr>
          <a:xfrm>
            <a:off x="3185877" y="3017520"/>
            <a:ext cx="58202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Used </a:t>
            </a:r>
          </a:p>
          <a:p>
            <a:r>
              <a:rPr lang="en-US" dirty="0"/>
              <a:t>Analysis &amp; Insights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A1E96-D8D8-CC7B-CE3B-E8FFD0E91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71" y="3429000"/>
            <a:ext cx="9144000" cy="2016224"/>
          </a:xfrm>
        </p:spPr>
        <p:txBody>
          <a:bodyPr/>
          <a:lstStyle/>
          <a:p>
            <a:r>
              <a:rPr lang="en-GB" dirty="0"/>
              <a:t>Health is real wealth in the pandemic time we all realized the brute effects of covid-19 on all ,irrespective of any status.</a:t>
            </a:r>
          </a:p>
          <a:p>
            <a:r>
              <a:rPr lang="en-GB" dirty="0"/>
              <a:t>We are required to </a:t>
            </a:r>
            <a:r>
              <a:rPr lang="en-GB" dirty="0" err="1"/>
              <a:t>analyze</a:t>
            </a:r>
            <a:r>
              <a:rPr lang="en-GB" dirty="0"/>
              <a:t> this health and medical data for better future preparation.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408" y="1700808"/>
            <a:ext cx="4800600" cy="5057972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age:</a:t>
            </a:r>
            <a:r>
              <a:rPr lang="en-US" dirty="0"/>
              <a:t> Age of the patient</a:t>
            </a:r>
          </a:p>
          <a:p>
            <a:r>
              <a:rPr lang="en-US" b="1" dirty="0"/>
              <a:t>sex:</a:t>
            </a:r>
            <a:r>
              <a:rPr lang="en-US" dirty="0"/>
              <a:t> Sex of the patient (0 = Female, 1 = Male)</a:t>
            </a:r>
          </a:p>
          <a:p>
            <a:r>
              <a:rPr lang="en-US" b="1" dirty="0"/>
              <a:t>cp:</a:t>
            </a:r>
            <a:r>
              <a:rPr lang="en-US" dirty="0"/>
              <a:t> Chest pain type (0-3)</a:t>
            </a:r>
          </a:p>
          <a:p>
            <a:r>
              <a:rPr lang="en-US" b="1" dirty="0" err="1"/>
              <a:t>trestbps</a:t>
            </a:r>
            <a:r>
              <a:rPr lang="en-US" b="1" dirty="0"/>
              <a:t>:</a:t>
            </a:r>
            <a:r>
              <a:rPr lang="en-US" dirty="0"/>
              <a:t> Resting blood pressure (in mm Hg)</a:t>
            </a:r>
          </a:p>
          <a:p>
            <a:r>
              <a:rPr lang="en-US" b="1" dirty="0" err="1"/>
              <a:t>chol</a:t>
            </a:r>
            <a:r>
              <a:rPr lang="en-US" b="1" dirty="0"/>
              <a:t>:</a:t>
            </a:r>
            <a:r>
              <a:rPr lang="en-US" dirty="0"/>
              <a:t> Serum cholesterol in mg/dl</a:t>
            </a:r>
          </a:p>
          <a:p>
            <a:r>
              <a:rPr lang="en-US" b="1" dirty="0" err="1"/>
              <a:t>fbs</a:t>
            </a:r>
            <a:r>
              <a:rPr lang="en-US" b="1" dirty="0"/>
              <a:t>:</a:t>
            </a:r>
            <a:r>
              <a:rPr lang="en-US" dirty="0"/>
              <a:t> Fasting blood sugar &gt; 120 mg/dl (1 = true; 0 = false)</a:t>
            </a:r>
          </a:p>
          <a:p>
            <a:r>
              <a:rPr lang="en-US" b="1" dirty="0" err="1"/>
              <a:t>restecg</a:t>
            </a:r>
            <a:r>
              <a:rPr lang="en-US" b="1" dirty="0"/>
              <a:t>:</a:t>
            </a:r>
            <a:r>
              <a:rPr lang="en-US" dirty="0"/>
              <a:t> Resting electrocardiographic results (0-2)</a:t>
            </a:r>
          </a:p>
          <a:p>
            <a:r>
              <a:rPr lang="en-US" b="1" dirty="0" err="1"/>
              <a:t>thalach</a:t>
            </a:r>
            <a:r>
              <a:rPr lang="en-US" b="1" dirty="0"/>
              <a:t>:</a:t>
            </a:r>
            <a:r>
              <a:rPr lang="en-US" dirty="0"/>
              <a:t> Maximum heart rate achieved</a:t>
            </a:r>
          </a:p>
          <a:p>
            <a:r>
              <a:rPr lang="en-US" b="1" dirty="0" err="1"/>
              <a:t>exang</a:t>
            </a:r>
            <a:r>
              <a:rPr lang="en-US" dirty="0"/>
              <a:t>: Exercise-induced angina (1 = yes; 0 = no)</a:t>
            </a:r>
          </a:p>
          <a:p>
            <a:r>
              <a:rPr lang="en-US" b="1" dirty="0" err="1"/>
              <a:t>oldpeak</a:t>
            </a:r>
            <a:r>
              <a:rPr lang="en-US" b="1" dirty="0"/>
              <a:t>:</a:t>
            </a:r>
            <a:r>
              <a:rPr lang="en-US" dirty="0"/>
              <a:t> ST depression induced by exercise relative to rest</a:t>
            </a:r>
          </a:p>
          <a:p>
            <a:r>
              <a:rPr lang="en-US" b="1" dirty="0"/>
              <a:t>slope:</a:t>
            </a:r>
            <a:r>
              <a:rPr lang="en-US" dirty="0"/>
              <a:t> The slope of the peak exercise ST segment (0-2)</a:t>
            </a:r>
          </a:p>
          <a:p>
            <a:r>
              <a:rPr lang="en-US" b="1" dirty="0"/>
              <a:t>ca:</a:t>
            </a:r>
            <a:r>
              <a:rPr lang="en-US" dirty="0"/>
              <a:t> Number of major vessels (0-3) colored by fluoroscopy</a:t>
            </a:r>
          </a:p>
          <a:p>
            <a:r>
              <a:rPr lang="en-US" b="1" dirty="0" err="1"/>
              <a:t>thal</a:t>
            </a:r>
            <a:r>
              <a:rPr lang="en-US" b="1" dirty="0"/>
              <a:t>:</a:t>
            </a:r>
            <a:r>
              <a:rPr lang="en-US" dirty="0"/>
              <a:t> Thalassemia (0 = normal; 1 = fixed defect; 2 = reversible defect)</a:t>
            </a:r>
          </a:p>
          <a:p>
            <a:r>
              <a:rPr lang="en-US" b="1" dirty="0"/>
              <a:t>target:</a:t>
            </a:r>
            <a:r>
              <a:rPr lang="en-US" dirty="0"/>
              <a:t> Heart disease (0 = no, 1 = yes)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03E68-9352-FE1A-48E3-079E8B054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992" y="2852936"/>
            <a:ext cx="4800600" cy="2952328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dirty="0"/>
              <a:t>Dataset Contains :</a:t>
            </a:r>
          </a:p>
          <a:p>
            <a:pPr lvl="1"/>
            <a:r>
              <a:rPr lang="en-IN" dirty="0"/>
              <a:t>1025 rows of data.</a:t>
            </a:r>
          </a:p>
          <a:p>
            <a:pPr lvl="1"/>
            <a:r>
              <a:rPr lang="en-IN" dirty="0"/>
              <a:t>14 attributes.</a:t>
            </a:r>
          </a:p>
          <a:p>
            <a:r>
              <a:rPr lang="en-IN" dirty="0"/>
              <a:t>723 rows of data were found to be duplicate.</a:t>
            </a:r>
          </a:p>
          <a:p>
            <a:r>
              <a:rPr lang="en-IN" dirty="0"/>
              <a:t>After removal of the duplicates, left with 302 rows of data.</a:t>
            </a: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Age Distribution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The age distribution shows that the majority of patients are between 40 and 70 years old.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916082"/>
            <a:ext cx="7327153" cy="454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Heart Disease by Gender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Males (sex=1) are more frequently diagnosed with heart disease compared to females (sex=0).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A9E6B-C64D-A500-D22F-636970D5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27" y="1916399"/>
            <a:ext cx="7471142" cy="454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56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2"/>
            <a:ext cx="3672408" cy="22995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Correlation Matrix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A positive correlation between </a:t>
            </a:r>
            <a:r>
              <a:rPr lang="en-GB" dirty="0" err="1"/>
              <a:t>oldpeak</a:t>
            </a:r>
            <a:r>
              <a:rPr lang="en-GB" dirty="0"/>
              <a:t> and target, suggesting higher ST depression values are associated with heart disease</a:t>
            </a:r>
            <a:r>
              <a:rPr lang="en-GB" b="1" dirty="0"/>
              <a:t>.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2564" y="1916082"/>
            <a:ext cx="6361656" cy="4547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93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Age v/s Max Heart Rate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Younger patients generally achieve higher maximum heart rates.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9816" y="1940235"/>
            <a:ext cx="7327153" cy="449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87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5031" y="3145683"/>
            <a:ext cx="3672408" cy="2088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Heart Disease by Chest Pain Type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GB" dirty="0"/>
              <a:t>Maximum people having heart disease are those people having chest pain of level-2.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3A9564-8CD7-8503-BF3E-C83DC83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9816" y="1956085"/>
            <a:ext cx="7327153" cy="4467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89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42</TotalTime>
  <Words>560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Medium</vt:lpstr>
      <vt:lpstr>Medical Design 16x9</vt:lpstr>
      <vt:lpstr>Heart Disease Diagnostic Analysis</vt:lpstr>
      <vt:lpstr>CONTEXT</vt:lpstr>
      <vt:lpstr>Problem Statement</vt:lpstr>
      <vt:lpstr>Data Used </vt:lpstr>
      <vt:lpstr>Analysis &amp; Insights</vt:lpstr>
      <vt:lpstr>Analysis &amp; Insights</vt:lpstr>
      <vt:lpstr>Analysis &amp; Insights</vt:lpstr>
      <vt:lpstr>Analysis &amp; Insights</vt:lpstr>
      <vt:lpstr>Analysis &amp; Insights</vt:lpstr>
      <vt:lpstr>Analysis &amp; 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Irfan</dc:creator>
  <cp:lastModifiedBy>Asif Irfan</cp:lastModifiedBy>
  <cp:revision>1</cp:revision>
  <dcterms:created xsi:type="dcterms:W3CDTF">2024-05-31T19:07:03Z</dcterms:created>
  <dcterms:modified xsi:type="dcterms:W3CDTF">2024-05-31T19:49:20Z</dcterms:modified>
</cp:coreProperties>
</file>