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5"/>
  </p:notesMasterIdLst>
  <p:handoutMasterIdLst>
    <p:handoutMasterId r:id="rId16"/>
  </p:handout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155" autoAdjust="0"/>
  </p:normalViewPr>
  <p:slideViewPr>
    <p:cSldViewPr>
      <p:cViewPr varScale="1">
        <p:scale>
          <a:sx n="81" d="100"/>
          <a:sy n="81" d="100"/>
        </p:scale>
        <p:origin x="1526" y="5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5/29/2024</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5/29/2024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5/29/2024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5/29/2024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5/29/2024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5/29/2024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5/29/2024</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5/29/2024</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5/29/2024</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5/29/2024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5/29/2024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5/29/2024</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Amazon Sales Data Analysis</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Faizan Fahim</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C039-1FD4-4B7E-A163-C43B2B4682AC}"/>
              </a:ext>
            </a:extLst>
          </p:cNvPr>
          <p:cNvSpPr>
            <a:spLocks noGrp="1"/>
          </p:cNvSpPr>
          <p:nvPr>
            <p:ph type="title"/>
          </p:nvPr>
        </p:nvSpPr>
        <p:spPr/>
        <p:txBody>
          <a:bodyPr/>
          <a:lstStyle/>
          <a:p>
            <a:r>
              <a:rPr lang="en-US" dirty="0"/>
              <a:t>Year Wise Sales</a:t>
            </a:r>
          </a:p>
        </p:txBody>
      </p:sp>
      <p:sp>
        <p:nvSpPr>
          <p:cNvPr id="3" name="Content Placeholder 2">
            <a:extLst>
              <a:ext uri="{FF2B5EF4-FFF2-40B4-BE49-F238E27FC236}">
                <a16:creationId xmlns:a16="http://schemas.microsoft.com/office/drawing/2014/main" id="{D1E1198F-DBE4-4470-AE42-7DC4BC96CAD6}"/>
              </a:ext>
            </a:extLst>
          </p:cNvPr>
          <p:cNvSpPr>
            <a:spLocks noGrp="1"/>
          </p:cNvSpPr>
          <p:nvPr>
            <p:ph idx="1"/>
          </p:nvPr>
        </p:nvSpPr>
        <p:spPr>
          <a:xfrm>
            <a:off x="1143000" y="1524001"/>
            <a:ext cx="7391400" cy="824880"/>
          </a:xfrm>
        </p:spPr>
        <p:txBody>
          <a:bodyPr>
            <a:normAutofit fontScale="92500" lnSpcReduction="10000"/>
          </a:bodyPr>
          <a:lstStyle/>
          <a:p>
            <a:r>
              <a:rPr lang="en-US" dirty="0"/>
              <a:t>2011 has the lowest sales but sales growing exponentially in 2012.</a:t>
            </a:r>
          </a:p>
        </p:txBody>
      </p:sp>
      <p:pic>
        <p:nvPicPr>
          <p:cNvPr id="5" name="Picture 4">
            <a:extLst>
              <a:ext uri="{FF2B5EF4-FFF2-40B4-BE49-F238E27FC236}">
                <a16:creationId xmlns:a16="http://schemas.microsoft.com/office/drawing/2014/main" id="{C599EA90-EC15-D0D2-629D-70E925E11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98" y="2486493"/>
            <a:ext cx="7505203" cy="40452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111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814B-3E46-4B4F-A449-2D17ABFA3371}"/>
              </a:ext>
            </a:extLst>
          </p:cNvPr>
          <p:cNvSpPr>
            <a:spLocks noGrp="1"/>
          </p:cNvSpPr>
          <p:nvPr>
            <p:ph type="title"/>
          </p:nvPr>
        </p:nvSpPr>
        <p:spPr/>
        <p:txBody>
          <a:bodyPr/>
          <a:lstStyle/>
          <a:p>
            <a:r>
              <a:rPr lang="en-US" dirty="0"/>
              <a:t>Year-Month Wise Sales</a:t>
            </a:r>
          </a:p>
        </p:txBody>
      </p:sp>
      <p:sp>
        <p:nvSpPr>
          <p:cNvPr id="3" name="Content Placeholder 2">
            <a:extLst>
              <a:ext uri="{FF2B5EF4-FFF2-40B4-BE49-F238E27FC236}">
                <a16:creationId xmlns:a16="http://schemas.microsoft.com/office/drawing/2014/main" id="{D10EF433-027F-45C1-8F3B-BF207D9F4678}"/>
              </a:ext>
            </a:extLst>
          </p:cNvPr>
          <p:cNvSpPr>
            <a:spLocks noGrp="1"/>
          </p:cNvSpPr>
          <p:nvPr>
            <p:ph idx="1"/>
          </p:nvPr>
        </p:nvSpPr>
        <p:spPr>
          <a:xfrm>
            <a:off x="1021296" y="1524000"/>
            <a:ext cx="7101408" cy="680864"/>
          </a:xfrm>
        </p:spPr>
        <p:txBody>
          <a:bodyPr>
            <a:normAutofit/>
          </a:bodyPr>
          <a:lstStyle/>
          <a:p>
            <a:r>
              <a:rPr lang="en-US" dirty="0"/>
              <a:t>Highest Sales was recorded in July of 2013</a:t>
            </a:r>
          </a:p>
        </p:txBody>
      </p:sp>
      <p:pic>
        <p:nvPicPr>
          <p:cNvPr id="5" name="Picture 4">
            <a:extLst>
              <a:ext uri="{FF2B5EF4-FFF2-40B4-BE49-F238E27FC236}">
                <a16:creationId xmlns:a16="http://schemas.microsoft.com/office/drawing/2014/main" id="{9D065C75-CC8A-D59B-C623-83345755C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2151406"/>
            <a:ext cx="7524328" cy="45131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494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EE38-DE1D-4015-B070-A6B7E4B613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61EC1F-BCEB-45FA-970D-948326BC86E2}"/>
              </a:ext>
            </a:extLst>
          </p:cNvPr>
          <p:cNvSpPr>
            <a:spLocks noGrp="1"/>
          </p:cNvSpPr>
          <p:nvPr>
            <p:ph idx="1"/>
          </p:nvPr>
        </p:nvSpPr>
        <p:spPr>
          <a:xfrm>
            <a:off x="1115616" y="1772816"/>
            <a:ext cx="7391400" cy="4411663"/>
          </a:xfrm>
        </p:spPr>
        <p:txBody>
          <a:bodyPr>
            <a:normAutofit fontScale="55000" lnSpcReduction="20000"/>
          </a:bodyPr>
          <a:lstStyle/>
          <a:p>
            <a:pPr marL="502920" indent="-457200">
              <a:buFont typeface="Arial" panose="020B0604020202020204" pitchFamily="34" charset="0"/>
              <a:buChar char="•"/>
            </a:pPr>
            <a:r>
              <a:rPr lang="en-GB" dirty="0"/>
              <a:t>The data given has 100 unique rows of data with 14 attributes.</a:t>
            </a:r>
          </a:p>
          <a:p>
            <a:pPr marL="502920" indent="-457200">
              <a:buFont typeface="Arial" panose="020B0604020202020204" pitchFamily="34" charset="0"/>
              <a:buChar char="•"/>
            </a:pPr>
            <a:r>
              <a:rPr lang="en-GB" dirty="0"/>
              <a:t>Most Number of Item Types sold included Clothes and Cosmetics followed by office Supplies.</a:t>
            </a:r>
          </a:p>
          <a:p>
            <a:pPr marL="502920" indent="-457200">
              <a:buFont typeface="Arial" panose="020B0604020202020204" pitchFamily="34" charset="0"/>
              <a:buChar char="•"/>
            </a:pPr>
            <a:r>
              <a:rPr lang="en-GB" dirty="0"/>
              <a:t>Highest Number of Revenue Generated from Item Type was from 'Household' and the lowest was from the 'Fruits'.</a:t>
            </a:r>
          </a:p>
          <a:p>
            <a:pPr marL="502920" indent="-457200">
              <a:buFont typeface="Arial" panose="020B0604020202020204" pitchFamily="34" charset="0"/>
              <a:buChar char="•"/>
            </a:pPr>
            <a:r>
              <a:rPr lang="en-GB" dirty="0"/>
              <a:t>There are Equal Number of sales came from the online and the offline mode (i.e. 50 from online and 50 from the offline).</a:t>
            </a:r>
          </a:p>
          <a:p>
            <a:pPr marL="502920" indent="-457200">
              <a:buFont typeface="Arial" panose="020B0604020202020204" pitchFamily="34" charset="0"/>
              <a:buChar char="•"/>
            </a:pPr>
            <a:r>
              <a:rPr lang="en-GB" dirty="0"/>
              <a:t>Given data has the most number of 'High' Order Priority, which means customers are likely to order for urgent deliveries.</a:t>
            </a:r>
          </a:p>
          <a:p>
            <a:pPr marL="502920" indent="-457200">
              <a:buFont typeface="Arial" panose="020B0604020202020204" pitchFamily="34" charset="0"/>
              <a:buChar char="•"/>
            </a:pPr>
            <a:r>
              <a:rPr lang="en-GB" dirty="0"/>
              <a:t>Most Sales came from the month of ‘February' and least came from the month of 'August'.</a:t>
            </a:r>
          </a:p>
          <a:p>
            <a:pPr marL="502920" indent="-457200">
              <a:buFont typeface="Arial" panose="020B0604020202020204" pitchFamily="34" charset="0"/>
              <a:buChar char="•"/>
            </a:pPr>
            <a:r>
              <a:rPr lang="en-GB" dirty="0"/>
              <a:t>Most Sales came in the year of '2012'.</a:t>
            </a:r>
          </a:p>
          <a:p>
            <a:pPr marL="502920" indent="-457200">
              <a:buFont typeface="Arial" panose="020B0604020202020204" pitchFamily="34" charset="0"/>
              <a:buChar char="•"/>
            </a:pPr>
            <a:r>
              <a:rPr lang="en-GB" dirty="0"/>
              <a:t>While looking at the Year-Month Wise Sales Trend, the highest revenue generated was from the month of 'JULY' in the year '2013', whereas the least revenue generated was from the month of 'AUGUST' and 'SEPTEMBER' in the year '2015' and '2014' respectively.</a:t>
            </a:r>
          </a:p>
          <a:p>
            <a:pPr marL="502920" indent="-457200">
              <a:buFont typeface="Arial" panose="020B0604020202020204" pitchFamily="34" charset="0"/>
              <a:buChar char="•"/>
            </a:pPr>
            <a:r>
              <a:rPr lang="en-GB" dirty="0"/>
              <a:t>Total Revenue : $ 137,348,768.31</a:t>
            </a:r>
          </a:p>
          <a:p>
            <a:pPr marL="502920" indent="-457200">
              <a:buFont typeface="Arial" panose="020B0604020202020204" pitchFamily="34" charset="0"/>
              <a:buChar char="•"/>
            </a:pPr>
            <a:r>
              <a:rPr lang="en-GB" dirty="0"/>
              <a:t>Total Cost : $ 93,180,569.91.</a:t>
            </a:r>
          </a:p>
          <a:p>
            <a:pPr marL="502920" indent="-457200">
              <a:buFont typeface="Arial" panose="020B0604020202020204" pitchFamily="34" charset="0"/>
              <a:buChar char="•"/>
            </a:pPr>
            <a:r>
              <a:rPr lang="en-GB" dirty="0"/>
              <a:t>Total Profit : $ 44,168,198.40</a:t>
            </a:r>
            <a:endParaRPr lang="en-US" dirty="0"/>
          </a:p>
        </p:txBody>
      </p:sp>
    </p:spTree>
    <p:extLst>
      <p:ext uri="{BB962C8B-B14F-4D97-AF65-F5344CB8AC3E}">
        <p14:creationId xmlns:p14="http://schemas.microsoft.com/office/powerpoint/2010/main" val="116314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7E1A-4726-4A4D-936E-1547410B3991}"/>
              </a:ext>
            </a:extLst>
          </p:cNvPr>
          <p:cNvSpPr>
            <a:spLocks noGrp="1"/>
          </p:cNvSpPr>
          <p:nvPr>
            <p:ph type="title"/>
          </p:nvPr>
        </p:nvSpPr>
        <p:spPr>
          <a:xfrm>
            <a:off x="3239852" y="2692501"/>
            <a:ext cx="2664296" cy="736499"/>
          </a:xfrm>
        </p:spPr>
        <p:txBody>
          <a:bodyPr/>
          <a:lstStyle/>
          <a:p>
            <a:r>
              <a:rPr lang="en-US" dirty="0"/>
              <a:t>Thank You</a:t>
            </a:r>
          </a:p>
        </p:txBody>
      </p:sp>
      <p:sp>
        <p:nvSpPr>
          <p:cNvPr id="4" name="Content Placeholder 3">
            <a:extLst>
              <a:ext uri="{FF2B5EF4-FFF2-40B4-BE49-F238E27FC236}">
                <a16:creationId xmlns:a16="http://schemas.microsoft.com/office/drawing/2014/main" id="{F981DC98-BA54-CF62-F69E-D6AD3475ED03}"/>
              </a:ext>
            </a:extLst>
          </p:cNvPr>
          <p:cNvSpPr>
            <a:spLocks noGrp="1"/>
          </p:cNvSpPr>
          <p:nvPr>
            <p:ph idx="1"/>
          </p:nvPr>
        </p:nvSpPr>
        <p:spPr>
          <a:xfrm>
            <a:off x="3131840" y="2996952"/>
            <a:ext cx="2880320" cy="736499"/>
          </a:xfrm>
        </p:spPr>
        <p:txBody>
          <a:bodyPr/>
          <a:lstStyle/>
          <a:p>
            <a:r>
              <a:rPr lang="en-IN" dirty="0"/>
              <a:t>_____________</a:t>
            </a:r>
          </a:p>
        </p:txBody>
      </p:sp>
    </p:spTree>
    <p:extLst>
      <p:ext uri="{BB962C8B-B14F-4D97-AF65-F5344CB8AC3E}">
        <p14:creationId xmlns:p14="http://schemas.microsoft.com/office/powerpoint/2010/main" val="85717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lstStyle/>
          <a:p>
            <a:pPr marL="502920" indent="-457200">
              <a:buFont typeface="Arial" panose="020B0604020202020204" pitchFamily="34" charset="0"/>
              <a:buChar char="•"/>
            </a:pPr>
            <a:r>
              <a:rPr lang="en-US" dirty="0"/>
              <a:t>Problem Statement</a:t>
            </a:r>
          </a:p>
          <a:p>
            <a:pPr marL="502920" indent="-457200">
              <a:buFont typeface="Arial" panose="020B0604020202020204" pitchFamily="34" charset="0"/>
              <a:buChar char="•"/>
            </a:pPr>
            <a:r>
              <a:rPr lang="en-US" dirty="0"/>
              <a:t>Data Used</a:t>
            </a:r>
          </a:p>
          <a:p>
            <a:pPr marL="502920" indent="-457200">
              <a:buFont typeface="Arial" panose="020B0604020202020204" pitchFamily="34" charset="0"/>
              <a:buChar char="•"/>
            </a:pPr>
            <a:r>
              <a:rPr lang="en-US" dirty="0"/>
              <a:t>Item Type v/s Total Revenue</a:t>
            </a:r>
          </a:p>
          <a:p>
            <a:pPr marL="502920" indent="-457200">
              <a:buFont typeface="Arial" panose="020B0604020202020204" pitchFamily="34" charset="0"/>
              <a:buChar char="•"/>
            </a:pPr>
            <a:r>
              <a:rPr lang="en-US" dirty="0"/>
              <a:t>Order Priority</a:t>
            </a:r>
          </a:p>
          <a:p>
            <a:pPr marL="502920" indent="-457200">
              <a:buFont typeface="Arial" panose="020B0604020202020204" pitchFamily="34" charset="0"/>
              <a:buChar char="•"/>
            </a:pPr>
            <a:r>
              <a:rPr lang="en-US" dirty="0"/>
              <a:t>Key Metrics</a:t>
            </a:r>
          </a:p>
          <a:p>
            <a:pPr marL="502920" indent="-457200">
              <a:buFont typeface="Arial" panose="020B0604020202020204" pitchFamily="34" charset="0"/>
              <a:buChar char="•"/>
            </a:pPr>
            <a:r>
              <a:rPr lang="en-US" dirty="0"/>
              <a:t>Correlation of Attributes </a:t>
            </a:r>
          </a:p>
          <a:p>
            <a:pPr marL="502920" indent="-457200">
              <a:buFont typeface="Arial" panose="020B0604020202020204" pitchFamily="34" charset="0"/>
              <a:buChar char="•"/>
            </a:pPr>
            <a:r>
              <a:rPr lang="en-US" dirty="0"/>
              <a:t>Month, Year, Year-Month wise Sales</a:t>
            </a:r>
          </a:p>
          <a:p>
            <a:pPr marL="502920" indent="-457200">
              <a:buFont typeface="Arial" panose="020B0604020202020204" pitchFamily="34" charset="0"/>
              <a:buChar char="•"/>
            </a:pPr>
            <a:r>
              <a:rPr lang="en-US" dirty="0"/>
              <a:t>Conclusion</a:t>
            </a:r>
          </a:p>
          <a:p>
            <a:pPr marL="502920" indent="-457200">
              <a:buFont typeface="Arial" panose="020B0604020202020204" pitchFamily="34" charset="0"/>
              <a:buChar char="•"/>
            </a:pPr>
            <a:endParaRPr lang="en-US" dirty="0"/>
          </a:p>
          <a:p>
            <a:pPr marL="50292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971600" y="1844824"/>
            <a:ext cx="7490792" cy="4411663"/>
          </a:xfrm>
        </p:spPr>
        <p:txBody>
          <a:bodyPr>
            <a:normAutofit/>
          </a:bodyPr>
          <a:lstStyle/>
          <a:p>
            <a:r>
              <a:rPr lang="en-GB" dirty="0"/>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GB" dirty="0"/>
              <a:t>To find the Sales-trend: month-wise, year-wise, yearly month-wise.</a:t>
            </a:r>
          </a:p>
        </p:txBody>
      </p:sp>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a:xfrm>
            <a:off x="512304" y="1700808"/>
            <a:ext cx="7128792" cy="1878105"/>
          </a:xfrm>
        </p:spPr>
        <p:txBody>
          <a:bodyPr>
            <a:normAutofit lnSpcReduction="10000"/>
          </a:bodyPr>
          <a:lstStyle/>
          <a:p>
            <a:r>
              <a:rPr lang="en-US" dirty="0"/>
              <a:t>The Data Contains 100 rows of data and 14 columns of attributes.</a:t>
            </a:r>
          </a:p>
          <a:p>
            <a:endParaRPr lang="en-US" dirty="0"/>
          </a:p>
          <a:p>
            <a:r>
              <a:rPr lang="en-US" dirty="0" err="1"/>
              <a:t>data.head</a:t>
            </a:r>
            <a:r>
              <a:rPr lang="en-US" dirty="0"/>
              <a:t>() </a:t>
            </a:r>
          </a:p>
        </p:txBody>
      </p:sp>
      <p:pic>
        <p:nvPicPr>
          <p:cNvPr id="5" name="Picture 4">
            <a:extLst>
              <a:ext uri="{FF2B5EF4-FFF2-40B4-BE49-F238E27FC236}">
                <a16:creationId xmlns:a16="http://schemas.microsoft.com/office/drawing/2014/main" id="{671012EF-A708-31C9-452E-D1E5669E4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1" y="4005064"/>
            <a:ext cx="8829718" cy="2389301"/>
          </a:xfrm>
          <a:prstGeom prst="rect">
            <a:avLst/>
          </a:prstGeom>
          <a:ln>
            <a:noFill/>
          </a:ln>
          <a:effectLst>
            <a:outerShdw blurRad="292100" dist="139700" dir="2700000" algn="tl" rotWithShape="0">
              <a:srgbClr val="333333">
                <a:alpha val="65000"/>
              </a:srgbClr>
            </a:outerShdw>
          </a:effectLst>
        </p:spPr>
      </p:pic>
      <p:sp>
        <p:nvSpPr>
          <p:cNvPr id="6" name="Arrow: Bent 5">
            <a:extLst>
              <a:ext uri="{FF2B5EF4-FFF2-40B4-BE49-F238E27FC236}">
                <a16:creationId xmlns:a16="http://schemas.microsoft.com/office/drawing/2014/main" id="{90CB1A0B-E3C3-BE82-5C2D-4604ED7CD006}"/>
              </a:ext>
            </a:extLst>
          </p:cNvPr>
          <p:cNvSpPr/>
          <p:nvPr/>
        </p:nvSpPr>
        <p:spPr bwMode="auto">
          <a:xfrm rot="5400000">
            <a:off x="2578895" y="3241993"/>
            <a:ext cx="385809" cy="288032"/>
          </a:xfrm>
          <a:prstGeom prst="bentArrow">
            <a:avLst>
              <a:gd name="adj1" fmla="val 25000"/>
              <a:gd name="adj2" fmla="val 28113"/>
              <a:gd name="adj3" fmla="val 25000"/>
              <a:gd name="adj4" fmla="val 4375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20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dirty="0"/>
              <a:t>Item Type v/s Total Revenue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467362" y="1628800"/>
            <a:ext cx="8352928" cy="1190017"/>
          </a:xfrm>
        </p:spPr>
        <p:txBody>
          <a:bodyPr/>
          <a:lstStyle/>
          <a:p>
            <a:r>
              <a:rPr lang="en-US" dirty="0"/>
              <a:t>There are 13 types of Item. Highest revenue from Household</a:t>
            </a:r>
          </a:p>
        </p:txBody>
      </p:sp>
      <p:pic>
        <p:nvPicPr>
          <p:cNvPr id="5" name="Picture 4">
            <a:extLst>
              <a:ext uri="{FF2B5EF4-FFF2-40B4-BE49-F238E27FC236}">
                <a16:creationId xmlns:a16="http://schemas.microsoft.com/office/drawing/2014/main" id="{3F1CE554-A4CE-3E1F-9B6B-F65A3618D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24" y="2708920"/>
            <a:ext cx="8666003" cy="3810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07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a:lstStyle/>
          <a:p>
            <a:r>
              <a:rPr lang="en-US" dirty="0"/>
              <a:t>Order Priority</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idx="1"/>
          </p:nvPr>
        </p:nvSpPr>
        <p:spPr>
          <a:xfrm>
            <a:off x="1143000" y="1524001"/>
            <a:ext cx="7391400" cy="1040904"/>
          </a:xfrm>
        </p:spPr>
        <p:txBody>
          <a:bodyPr>
            <a:normAutofit/>
          </a:bodyPr>
          <a:lstStyle/>
          <a:p>
            <a:r>
              <a:rPr lang="en-US" dirty="0"/>
              <a:t>They are divided into 4 categories : H, C, M and L. “H” being the max priority.</a:t>
            </a:r>
          </a:p>
        </p:txBody>
      </p:sp>
      <p:pic>
        <p:nvPicPr>
          <p:cNvPr id="5" name="Picture 4">
            <a:extLst>
              <a:ext uri="{FF2B5EF4-FFF2-40B4-BE49-F238E27FC236}">
                <a16:creationId xmlns:a16="http://schemas.microsoft.com/office/drawing/2014/main" id="{7885ED8C-B978-56AA-98CE-4C3AA3ABF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596" y="2708920"/>
            <a:ext cx="6910808" cy="3757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276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3141-D3A6-47A5-B703-C5FDED978572}"/>
              </a:ext>
            </a:extLst>
          </p:cNvPr>
          <p:cNvSpPr>
            <a:spLocks noGrp="1"/>
          </p:cNvSpPr>
          <p:nvPr>
            <p:ph type="title"/>
          </p:nvPr>
        </p:nvSpPr>
        <p:spPr/>
        <p:txBody>
          <a:bodyPr/>
          <a:lstStyle/>
          <a:p>
            <a:r>
              <a:rPr lang="en-US" dirty="0"/>
              <a:t>Key Metrics:</a:t>
            </a:r>
          </a:p>
        </p:txBody>
      </p:sp>
      <p:sp>
        <p:nvSpPr>
          <p:cNvPr id="3" name="Content Placeholder 2">
            <a:extLst>
              <a:ext uri="{FF2B5EF4-FFF2-40B4-BE49-F238E27FC236}">
                <a16:creationId xmlns:a16="http://schemas.microsoft.com/office/drawing/2014/main" id="{A9CB90E4-55C7-4C09-BA39-97F85D7DC935}"/>
              </a:ext>
            </a:extLst>
          </p:cNvPr>
          <p:cNvSpPr>
            <a:spLocks noGrp="1"/>
          </p:cNvSpPr>
          <p:nvPr>
            <p:ph idx="1"/>
          </p:nvPr>
        </p:nvSpPr>
        <p:spPr>
          <a:xfrm>
            <a:off x="1043608" y="1844824"/>
            <a:ext cx="7391400" cy="4411663"/>
          </a:xfrm>
        </p:spPr>
        <p:txBody>
          <a:bodyPr/>
          <a:lstStyle/>
          <a:p>
            <a:pPr marL="502920" indent="-457200">
              <a:buFont typeface="Arial" panose="020B0604020202020204" pitchFamily="34" charset="0"/>
              <a:buChar char="•"/>
            </a:pPr>
            <a:r>
              <a:rPr lang="en-GB" dirty="0"/>
              <a:t>Total Revenue generated : $ 137348768.31</a:t>
            </a:r>
          </a:p>
          <a:p>
            <a:pPr marL="502920" indent="-457200">
              <a:buFont typeface="Arial" panose="020B0604020202020204" pitchFamily="34" charset="0"/>
              <a:buChar char="•"/>
            </a:pPr>
            <a:r>
              <a:rPr lang="en-GB" dirty="0"/>
              <a:t>Total Cost : $ 93180569.91</a:t>
            </a:r>
          </a:p>
          <a:p>
            <a:pPr marL="502920" indent="-457200">
              <a:buFont typeface="Arial" panose="020B0604020202020204" pitchFamily="34" charset="0"/>
              <a:buChar char="•"/>
            </a:pPr>
            <a:r>
              <a:rPr lang="en-GB" dirty="0"/>
              <a:t>Total Profit earned : $ 44168198.4</a:t>
            </a:r>
            <a:endParaRPr lang="en-US" dirty="0"/>
          </a:p>
        </p:txBody>
      </p:sp>
      <p:pic>
        <p:nvPicPr>
          <p:cNvPr id="6" name="Picture 5">
            <a:extLst>
              <a:ext uri="{FF2B5EF4-FFF2-40B4-BE49-F238E27FC236}">
                <a16:creationId xmlns:a16="http://schemas.microsoft.com/office/drawing/2014/main" id="{9CA15DC2-FAAE-C766-FF9C-3D76AD7F3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0" y="3620438"/>
            <a:ext cx="8532440" cy="2060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781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7FB1-9D2A-402E-AEDC-342DC199561A}"/>
              </a:ext>
            </a:extLst>
          </p:cNvPr>
          <p:cNvSpPr>
            <a:spLocks noGrp="1"/>
          </p:cNvSpPr>
          <p:nvPr>
            <p:ph type="title"/>
          </p:nvPr>
        </p:nvSpPr>
        <p:spPr/>
        <p:txBody>
          <a:bodyPr/>
          <a:lstStyle/>
          <a:p>
            <a:r>
              <a:rPr lang="en-US" dirty="0"/>
              <a:t>Correlation of Attributes </a:t>
            </a:r>
          </a:p>
        </p:txBody>
      </p:sp>
      <p:pic>
        <p:nvPicPr>
          <p:cNvPr id="6" name="Content Placeholder 5">
            <a:extLst>
              <a:ext uri="{FF2B5EF4-FFF2-40B4-BE49-F238E27FC236}">
                <a16:creationId xmlns:a16="http://schemas.microsoft.com/office/drawing/2014/main" id="{EC1FBBEC-03E2-A565-07D8-F1DAA66E8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241855"/>
            <a:ext cx="7088642" cy="441166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A2C66E6-D232-60CC-709E-149267DD3952}"/>
              </a:ext>
            </a:extLst>
          </p:cNvPr>
          <p:cNvSpPr txBox="1"/>
          <p:nvPr/>
        </p:nvSpPr>
        <p:spPr>
          <a:xfrm>
            <a:off x="899592" y="1636706"/>
            <a:ext cx="6696744" cy="492443"/>
          </a:xfrm>
          <a:prstGeom prst="rect">
            <a:avLst/>
          </a:prstGeom>
          <a:noFill/>
        </p:spPr>
        <p:txBody>
          <a:bodyPr wrap="square" rtlCol="0">
            <a:spAutoFit/>
          </a:bodyPr>
          <a:lstStyle/>
          <a:p>
            <a:pPr>
              <a:buNone/>
            </a:pPr>
            <a:r>
              <a:rPr lang="en-IN" dirty="0"/>
              <a:t>It defines how the attributes are co related.</a:t>
            </a:r>
          </a:p>
        </p:txBody>
      </p:sp>
    </p:spTree>
    <p:extLst>
      <p:ext uri="{BB962C8B-B14F-4D97-AF65-F5344CB8AC3E}">
        <p14:creationId xmlns:p14="http://schemas.microsoft.com/office/powerpoint/2010/main" val="21208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88BA-C100-45F7-B2E8-A0D57582C413}"/>
              </a:ext>
            </a:extLst>
          </p:cNvPr>
          <p:cNvSpPr>
            <a:spLocks noGrp="1"/>
          </p:cNvSpPr>
          <p:nvPr>
            <p:ph type="title"/>
          </p:nvPr>
        </p:nvSpPr>
        <p:spPr/>
        <p:txBody>
          <a:bodyPr/>
          <a:lstStyle/>
          <a:p>
            <a:r>
              <a:rPr lang="en-US" dirty="0"/>
              <a:t>Month Wise Sales</a:t>
            </a:r>
          </a:p>
        </p:txBody>
      </p:sp>
      <p:sp>
        <p:nvSpPr>
          <p:cNvPr id="3" name="Content Placeholder 2">
            <a:extLst>
              <a:ext uri="{FF2B5EF4-FFF2-40B4-BE49-F238E27FC236}">
                <a16:creationId xmlns:a16="http://schemas.microsoft.com/office/drawing/2014/main" id="{CF66EF10-C287-4341-AD3D-9B48C2895A59}"/>
              </a:ext>
            </a:extLst>
          </p:cNvPr>
          <p:cNvSpPr>
            <a:spLocks noGrp="1"/>
          </p:cNvSpPr>
          <p:nvPr>
            <p:ph idx="1"/>
          </p:nvPr>
        </p:nvSpPr>
        <p:spPr>
          <a:xfrm>
            <a:off x="1143000" y="1524001"/>
            <a:ext cx="7391400" cy="1040904"/>
          </a:xfrm>
        </p:spPr>
        <p:txBody>
          <a:bodyPr/>
          <a:lstStyle/>
          <a:p>
            <a:r>
              <a:rPr lang="en-US" dirty="0"/>
              <a:t>February has the Sales and August has the lowest sales.</a:t>
            </a:r>
          </a:p>
        </p:txBody>
      </p:sp>
      <p:pic>
        <p:nvPicPr>
          <p:cNvPr id="5" name="Picture 4">
            <a:extLst>
              <a:ext uri="{FF2B5EF4-FFF2-40B4-BE49-F238E27FC236}">
                <a16:creationId xmlns:a16="http://schemas.microsoft.com/office/drawing/2014/main" id="{83E5F58F-FE2D-5505-4843-F53503365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72" y="2492896"/>
            <a:ext cx="7972649" cy="424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023481"/>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43</TotalTime>
  <Words>420</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Sales training presentation</vt:lpstr>
      <vt:lpstr>Amazon Sales Data Analysis</vt:lpstr>
      <vt:lpstr>Overview</vt:lpstr>
      <vt:lpstr>Problem Statement</vt:lpstr>
      <vt:lpstr>Data Used</vt:lpstr>
      <vt:lpstr>Item Type v/s Total Revenue</vt:lpstr>
      <vt:lpstr>Order Priority</vt:lpstr>
      <vt:lpstr>Key Metrics:</vt:lpstr>
      <vt:lpstr>Correlation of Attributes </vt:lpstr>
      <vt:lpstr>Month Wise Sales</vt:lpstr>
      <vt:lpstr>Year Wise Sales</vt:lpstr>
      <vt:lpstr>Year-Month Wise Sales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Asif Irfan</dc:creator>
  <cp:lastModifiedBy>Asif Irfan</cp:lastModifiedBy>
  <cp:revision>2</cp:revision>
  <dcterms:created xsi:type="dcterms:W3CDTF">2024-05-28T19:00:24Z</dcterms:created>
  <dcterms:modified xsi:type="dcterms:W3CDTF">2024-05-28T19:44:16Z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