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33"/>
  </p:notesMasterIdLst>
  <p:sldIdLst>
    <p:sldId id="16142116" r:id="rId4"/>
    <p:sldId id="16673107" r:id="rId5"/>
    <p:sldId id="16142219" r:id="rId6"/>
    <p:sldId id="16673182" r:id="rId7"/>
    <p:sldId id="16673434" r:id="rId8"/>
    <p:sldId id="16673473" r:id="rId9"/>
    <p:sldId id="16673402" r:id="rId10"/>
    <p:sldId id="16673403" r:id="rId11"/>
    <p:sldId id="16673474" r:id="rId12"/>
    <p:sldId id="16673404" r:id="rId13"/>
    <p:sldId id="16673273" r:id="rId14"/>
    <p:sldId id="16673475" r:id="rId15"/>
    <p:sldId id="16673476" r:id="rId16"/>
    <p:sldId id="16673477" r:id="rId17"/>
    <p:sldId id="16673478" r:id="rId18"/>
    <p:sldId id="16673479" r:id="rId19"/>
    <p:sldId id="16673480" r:id="rId20"/>
    <p:sldId id="16673486" r:id="rId21"/>
    <p:sldId id="16673405" r:id="rId22"/>
    <p:sldId id="16673481" r:id="rId23"/>
    <p:sldId id="16673487" r:id="rId24"/>
    <p:sldId id="16673406" r:id="rId25"/>
    <p:sldId id="16673488" r:id="rId26"/>
    <p:sldId id="16673490" r:id="rId27"/>
    <p:sldId id="16673507" r:id="rId28"/>
    <p:sldId id="16673508" r:id="rId29"/>
    <p:sldId id="16673407" r:id="rId30"/>
    <p:sldId id="16673489" r:id="rId31"/>
    <p:sldId id="16673483" r:id="rId32"/>
    <p:sldId id="16673482" r:id="rId34"/>
    <p:sldId id="16673484" r:id="rId35"/>
    <p:sldId id="16673485" r:id="rId36"/>
    <p:sldId id="16673433" r:id="rId37"/>
    <p:sldId id="16673460" r:id="rId38"/>
    <p:sldId id="16673145" r:id="rId39"/>
    <p:sldId id="16673198" r:id="rId40"/>
    <p:sldId id="16673199" r:id="rId41"/>
    <p:sldId id="16142181" r:id="rId42"/>
    <p:sldId id="1614212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customXml" Target="../customXml/item3.xml"/><Relationship Id="rId48" Type="http://schemas.openxmlformats.org/officeDocument/2006/relationships/customXml" Target="../customXml/item2.xml"/><Relationship Id="rId47" Type="http://schemas.openxmlformats.org/officeDocument/2006/relationships/customXml" Target="../customXml/item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C8E03-ABA9-4212-B1A3-F539E6C4E84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39F54-F35F-497F-9F15-F47CD31BBE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739F54-F35F-497F-9F15-F47CD31BBE5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1.bin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Relationship Id="rId3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3.bin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image" Target="../media/image1.emf"/><Relationship Id="rId3" Type="http://schemas.openxmlformats.org/officeDocument/2006/relationships/oleObject" Target="../embeddings/oleObject4.bin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Relationship Id="rId3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image" Target="../media/image4.png"/><Relationship Id="rId4" Type="http://schemas.openxmlformats.org/officeDocument/2006/relationships/image" Target="../media/image1.emf"/><Relationship Id="rId3" Type="http://schemas.openxmlformats.org/officeDocument/2006/relationships/oleObject" Target="../embeddings/oleObject6.bin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2176" y="2021568"/>
            <a:ext cx="10515600" cy="4351338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idx="13" hasCustomPrompt="1"/>
          </p:nvPr>
        </p:nvSpPr>
        <p:spPr>
          <a:xfrm>
            <a:off x="838202" y="954187"/>
            <a:ext cx="10515600" cy="400110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marL="0" marR="0" indent="0" algn="ctr" defTabSz="1125220" rtl="0" eaLnBrk="1" fontAlgn="base" latinLnBrk="0" hangingPunct="1">
              <a:lnSpc>
                <a:spcPct val="100000"/>
              </a:lnSpc>
              <a:spcBef>
                <a:spcPts val="370"/>
              </a:spcBef>
              <a:spcAft>
                <a:spcPts val="370"/>
              </a:spcAft>
              <a:buClrTx/>
              <a:buSzTx/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6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215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メッセージ</a:t>
            </a:r>
            <a:endParaRPr lang="en-US" altLang="ja-JP"/>
          </a:p>
        </p:txBody>
      </p:sp>
      <p:sp>
        <p:nvSpPr>
          <p:cNvPr id="6" name="Text Placeholder 10"/>
          <p:cNvSpPr>
            <a:spLocks noGrp="1"/>
          </p:cNvSpPr>
          <p:nvPr>
            <p:ph type="body" idx="14" hasCustomPrompt="1"/>
          </p:nvPr>
        </p:nvSpPr>
        <p:spPr>
          <a:xfrm>
            <a:off x="304802" y="86861"/>
            <a:ext cx="10515600" cy="558598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marL="0" marR="0" indent="0" algn="l" defTabSz="1125220" rtl="0" eaLnBrk="1" fontAlgn="base" latinLnBrk="0" hangingPunct="1">
              <a:lnSpc>
                <a:spcPct val="100000"/>
              </a:lnSpc>
              <a:spcBef>
                <a:spcPts val="370"/>
              </a:spcBef>
              <a:spcAft>
                <a:spcPts val="370"/>
              </a:spcAft>
              <a:buClrTx/>
              <a:buSzTx/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6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215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メッセージ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オブジェクト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スライド" r:id="rId3" imgW="5715" imgH="5715" progId="TCLayout.ActiveDocument.1">
                  <p:embed/>
                </p:oleObj>
              </mc:Choice>
              <mc:Fallback>
                <p:oleObj name="think-cell スライド" r:id="rId3" imgW="5715" imgH="5715" progId="TCLayout.ActiveDocument.1">
                  <p:embed/>
                  <p:pic>
                    <p:nvPicPr>
                      <p:cNvPr id="0" name="オブジェクト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 userDrawn="1"/>
        </p:nvSpPr>
        <p:spPr>
          <a:xfrm>
            <a:off x="11354551" y="6607079"/>
            <a:ext cx="6593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0FD48B47-C4FF-4CBE-992A-DFDC9CA6406A}" type="slidenum">
              <a:rPr kumimoji="1" lang="ja-JP" altLang="en-US" sz="1200" i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kumimoji="1" lang="ja-JP" altLang="en-US" sz="1200" i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6467" cy="6870259"/>
          </a:xfrm>
          <a:prstGeom prst="rect">
            <a:avLst/>
          </a:prstGeom>
        </p:spPr>
      </p:pic>
      <p:pic>
        <p:nvPicPr>
          <p:cNvPr id="10" name="図 9" descr="矢印 が含まれている画像&#10;&#10;自動的に生成された説明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1" t="25976" r="29127" b="25724"/>
          <a:stretch>
            <a:fillRect/>
          </a:stretch>
        </p:blipFill>
        <p:spPr>
          <a:xfrm>
            <a:off x="10746557" y="206473"/>
            <a:ext cx="1313468" cy="8756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スライド" r:id="rId3" imgW="5715" imgH="5715" progId="TCLayout.ActiveDocument.1">
                  <p:embed/>
                </p:oleObj>
              </mc:Choice>
              <mc:Fallback>
                <p:oleObj name="think-cell スライド" r:id="rId3" imgW="5715" imgH="5715" progId="TCLayout.ActiveDocument.1">
                  <p:embed/>
                  <p:pic>
                    <p:nvPicPr>
                      <p:cNvPr id="0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>
            <a:lvl1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89420"/>
            <a:ext cx="10515600" cy="420752"/>
          </a:xfrm>
          <a:prstGeom prst="rect">
            <a:avLst/>
          </a:prstGeom>
        </p:spPr>
        <p:txBody>
          <a:bodyPr vert="horz" wrap="none" anchor="ctr" anchorCtr="0">
            <a:noAutofit/>
          </a:bodyPr>
          <a:lstStyle>
            <a:lvl1pPr algn="ctr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タイトル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idx="13" hasCustomPrompt="1"/>
          </p:nvPr>
        </p:nvSpPr>
        <p:spPr>
          <a:xfrm>
            <a:off x="838202" y="954187"/>
            <a:ext cx="10515600" cy="400110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marL="0" marR="0" indent="0" algn="ctr" defTabSz="1125220" rtl="0" eaLnBrk="1" fontAlgn="base" latinLnBrk="0" hangingPunct="1">
              <a:lnSpc>
                <a:spcPct val="100000"/>
              </a:lnSpc>
              <a:spcBef>
                <a:spcPts val="370"/>
              </a:spcBef>
              <a:spcAft>
                <a:spcPts val="370"/>
              </a:spcAft>
              <a:buClrTx/>
              <a:buSzTx/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6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215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メッセージ</a:t>
            </a:r>
            <a:endParaRPr lang="en-US" altLang="ja-JP"/>
          </a:p>
        </p:txBody>
      </p:sp>
      <p:pic>
        <p:nvPicPr>
          <p:cNvPr id="14" name="図 13" descr="時計, 鳥 が含まれている画像&#10;&#10;自動的に生成された説明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47346"/>
            <a:ext cx="751780" cy="473342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 userDrawn="1"/>
        </p:nvSpPr>
        <p:spPr>
          <a:xfrm>
            <a:off x="7927770" y="6607079"/>
            <a:ext cx="342678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/>
            <a:r>
              <a:rPr lang="en-US" altLang="ja-JP" sz="10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© 2022 Plus W, Inc. All rights reserved.</a:t>
            </a:r>
            <a:endParaRPr lang="en-US" altLang="ja-JP" sz="100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11354551" y="6607079"/>
            <a:ext cx="6593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0FD48B47-C4FF-4CBE-992A-DFDC9CA6406A}" type="slidenum">
              <a:rPr kumimoji="1" lang="ja-JP" altLang="en-US" sz="1200" i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kumimoji="1" lang="ja-JP" altLang="en-US" sz="1200" i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3" imgW="5715" imgH="5715" progId="TCLayout.ActiveDocument.1">
                  <p:embed/>
                </p:oleObj>
              </mc:Choice>
              <mc:Fallback>
                <p:oleObj name="think-cell Slide" r:id="rId3" imgW="5715" imgH="5715" progId="TCLayout.ActiveDocument.1">
                  <p:embed/>
                  <p:pic>
                    <p:nvPicPr>
                      <p:cNvPr id="0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22176" y="2021568"/>
            <a:ext cx="10515600" cy="4351338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13" name="Text Placeholder 10"/>
          <p:cNvSpPr>
            <a:spLocks noGrp="1"/>
          </p:cNvSpPr>
          <p:nvPr>
            <p:ph type="body" idx="13" hasCustomPrompt="1"/>
          </p:nvPr>
        </p:nvSpPr>
        <p:spPr>
          <a:xfrm>
            <a:off x="838202" y="954187"/>
            <a:ext cx="10515600" cy="400110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marL="0" marR="0" indent="0" algn="ctr" defTabSz="1125220" rtl="0" eaLnBrk="1" fontAlgn="base" latinLnBrk="0" hangingPunct="1">
              <a:lnSpc>
                <a:spcPct val="100000"/>
              </a:lnSpc>
              <a:spcBef>
                <a:spcPts val="370"/>
              </a:spcBef>
              <a:spcAft>
                <a:spcPts val="370"/>
              </a:spcAft>
              <a:buClrTx/>
              <a:buSzTx/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6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215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メッセージ</a:t>
            </a:r>
            <a:endParaRPr lang="en-US" altLang="ja-JP"/>
          </a:p>
        </p:txBody>
      </p:sp>
      <p:sp>
        <p:nvSpPr>
          <p:cNvPr id="6" name="Text Placeholder 10"/>
          <p:cNvSpPr>
            <a:spLocks noGrp="1"/>
          </p:cNvSpPr>
          <p:nvPr>
            <p:ph type="body" idx="14" hasCustomPrompt="1"/>
          </p:nvPr>
        </p:nvSpPr>
        <p:spPr>
          <a:xfrm>
            <a:off x="304802" y="86861"/>
            <a:ext cx="10515600" cy="558598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marL="0" marR="0" indent="0" algn="l" defTabSz="1125220" rtl="0" eaLnBrk="1" fontAlgn="base" latinLnBrk="0" hangingPunct="1">
              <a:lnSpc>
                <a:spcPct val="100000"/>
              </a:lnSpc>
              <a:spcBef>
                <a:spcPts val="370"/>
              </a:spcBef>
              <a:spcAft>
                <a:spcPts val="370"/>
              </a:spcAft>
              <a:buClrTx/>
              <a:buSzTx/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6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215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メッセージ</a:t>
            </a:r>
            <a:endParaRPr lang="en-US" altLang="ja-JP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オブジェクト 6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スライド" r:id="rId3" imgW="5715" imgH="5715" progId="TCLayout.ActiveDocument.1">
                  <p:embed/>
                </p:oleObj>
              </mc:Choice>
              <mc:Fallback>
                <p:oleObj name="think-cell スライド" r:id="rId3" imgW="5715" imgH="5715" progId="TCLayout.ActiveDocument.1">
                  <p:embed/>
                  <p:pic>
                    <p:nvPicPr>
                      <p:cNvPr id="0" name="オブジェクト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テキスト ボックス 7"/>
          <p:cNvSpPr txBox="1"/>
          <p:nvPr userDrawn="1"/>
        </p:nvSpPr>
        <p:spPr>
          <a:xfrm>
            <a:off x="11354551" y="6607079"/>
            <a:ext cx="6593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0FD48B47-C4FF-4CBE-992A-DFDC9CA6406A}" type="slidenum">
              <a:rPr kumimoji="1" lang="ja-JP" altLang="en-US" sz="1200" i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kumimoji="1" lang="ja-JP" altLang="en-US" sz="1200" i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66467" cy="6870259"/>
          </a:xfrm>
          <a:prstGeom prst="rect">
            <a:avLst/>
          </a:prstGeom>
        </p:spPr>
      </p:pic>
      <p:pic>
        <p:nvPicPr>
          <p:cNvPr id="10" name="図 9" descr="矢印 が含まれている画像&#10;&#10;自動的に生成された説明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21" t="25976" r="29127" b="25724"/>
          <a:stretch>
            <a:fillRect/>
          </a:stretch>
        </p:blipFill>
        <p:spPr>
          <a:xfrm>
            <a:off x="10746557" y="206473"/>
            <a:ext cx="1313468" cy="8756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スライド" r:id="rId3" imgW="5715" imgH="5715" progId="TCLayout.ActiveDocument.1">
                  <p:embed/>
                </p:oleObj>
              </mc:Choice>
              <mc:Fallback>
                <p:oleObj name="think-cell スライド" r:id="rId3" imgW="5715" imgH="5715" progId="TCLayout.ActiveDocument.1">
                  <p:embed/>
                  <p:pic>
                    <p:nvPicPr>
                      <p:cNvPr id="0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wrap="none">
            <a:noAutofit/>
          </a:bodyPr>
          <a:lstStyle>
            <a:lvl1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89420"/>
            <a:ext cx="10515600" cy="420752"/>
          </a:xfrm>
          <a:prstGeom prst="rect">
            <a:avLst/>
          </a:prstGeom>
        </p:spPr>
        <p:txBody>
          <a:bodyPr vert="horz" wrap="none" anchor="ctr" anchorCtr="0">
            <a:noAutofit/>
          </a:bodyPr>
          <a:lstStyle>
            <a:lvl1pPr algn="ctr">
              <a:defRPr sz="320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タイトル</a:t>
            </a:r>
            <a:endParaRPr lang="en-GB"/>
          </a:p>
        </p:txBody>
      </p:sp>
      <p:sp>
        <p:nvSpPr>
          <p:cNvPr id="13" name="Text Placeholder 10"/>
          <p:cNvSpPr>
            <a:spLocks noGrp="1"/>
          </p:cNvSpPr>
          <p:nvPr>
            <p:ph type="body" idx="13" hasCustomPrompt="1"/>
          </p:nvPr>
        </p:nvSpPr>
        <p:spPr>
          <a:xfrm>
            <a:off x="838202" y="954187"/>
            <a:ext cx="10515600" cy="400110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marL="0" marR="0" indent="0" algn="ctr" defTabSz="1125220" rtl="0" eaLnBrk="1" fontAlgn="base" latinLnBrk="0" hangingPunct="1">
              <a:lnSpc>
                <a:spcPct val="100000"/>
              </a:lnSpc>
              <a:spcBef>
                <a:spcPts val="370"/>
              </a:spcBef>
              <a:spcAft>
                <a:spcPts val="370"/>
              </a:spcAft>
              <a:buClrTx/>
              <a:buSzTx/>
              <a:buFont typeface="Arial" panose="020B0604020202020204" pitchFamily="34" charset="0"/>
              <a:buNone/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46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215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97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メッセージ</a:t>
            </a:r>
            <a:endParaRPr lang="en-US" altLang="ja-JP"/>
          </a:p>
        </p:txBody>
      </p:sp>
      <p:pic>
        <p:nvPicPr>
          <p:cNvPr id="14" name="図 13" descr="時計, 鳥 が含まれている画像&#10;&#10;自動的に生成された説明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47346"/>
            <a:ext cx="751780" cy="473342"/>
          </a:xfrm>
          <a:prstGeom prst="rect">
            <a:avLst/>
          </a:prstGeom>
        </p:spPr>
      </p:pic>
      <p:sp>
        <p:nvSpPr>
          <p:cNvPr id="15" name="テキスト ボックス 14"/>
          <p:cNvSpPr txBox="1"/>
          <p:nvPr userDrawn="1"/>
        </p:nvSpPr>
        <p:spPr>
          <a:xfrm>
            <a:off x="7927770" y="6607079"/>
            <a:ext cx="3426781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/>
            <a:r>
              <a:rPr lang="en-US" altLang="ja-JP" sz="100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Copyright © 2022 Plus W, Inc. All rights reserved.</a:t>
            </a:r>
            <a:endParaRPr lang="en-US" altLang="ja-JP" sz="100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/>
          <p:cNvSpPr txBox="1"/>
          <p:nvPr userDrawn="1"/>
        </p:nvSpPr>
        <p:spPr>
          <a:xfrm>
            <a:off x="11354551" y="6607079"/>
            <a:ext cx="65932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fld id="{0FD48B47-C4FF-4CBE-992A-DFDC9CA6406A}" type="slidenum">
              <a:rPr kumimoji="1" lang="ja-JP" altLang="en-US" sz="1200" i="0" smtClean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fld>
            <a:endParaRPr kumimoji="1" lang="ja-JP" altLang="en-US" sz="1200" i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5600B-5548-4D0F-AAF9-0EB25A3F25C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2730D-147A-4E46-AC87-11EAD2FFE63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project:%20https://github.com/tomitokko/django-blog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tomitokko/django-blog.git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github.com/tomitokko/django-blog.git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/>
          <p:nvPr/>
        </p:nvSpPr>
        <p:spPr>
          <a:xfrm>
            <a:off x="1205759" y="2966604"/>
            <a:ext cx="9951928" cy="924791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b="1"/>
              <a:t>Introduction of Django and </a:t>
            </a:r>
            <a:endParaRPr lang="en-US" altLang="ja-JP" b="1"/>
          </a:p>
          <a:p>
            <a:r>
              <a:rPr lang="en-US" altLang="ja-JP" b="1"/>
              <a:t>Its Installation</a:t>
            </a:r>
            <a:endParaRPr lang="en-US" altLang="ja-JP" b="1"/>
          </a:p>
        </p:txBody>
      </p:sp>
      <p:sp>
        <p:nvSpPr>
          <p:cNvPr id="5" name="字幕 2"/>
          <p:cNvSpPr txBox="1"/>
          <p:nvPr/>
        </p:nvSpPr>
        <p:spPr>
          <a:xfrm>
            <a:off x="4892088" y="4761402"/>
            <a:ext cx="2407823" cy="551990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b="1"/>
              <a:t>Class 20</a:t>
            </a:r>
            <a:endParaRPr lang="en-US" sz="2400" b="1"/>
          </a:p>
          <a:p>
            <a:pPr marL="0" indent="0" algn="ctr">
              <a:buNone/>
            </a:pPr>
            <a:r>
              <a:rPr lang="en-US" sz="2400" b="1"/>
              <a:t>21/6/2025</a:t>
            </a:r>
            <a:endParaRPr lang="en-US" sz="24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092" y="51520"/>
            <a:ext cx="80638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Using Dynamic URL Path Converters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092" y="8996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Create URLs with Variables</a:t>
            </a:r>
            <a:endParaRPr lang="en-US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092" y="1586602"/>
            <a:ext cx="90635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You can use special tags to make your URL dynamic.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092" y="21504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Example: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2092" y="2837478"/>
            <a:ext cx="93581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path('post/&lt;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int:id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&gt;/',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views.post_detail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, name='post-detail')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182092" y="3650288"/>
            <a:ext cx="34917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 views.py, define: 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2092" y="4390626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def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post_detail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(request, id):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return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HttpResponse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f"Viewing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post with ID: {id}")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182092" y="5761928"/>
            <a:ext cx="532729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🌐 Visiting /blog/post/10/ will show:</a:t>
            </a:r>
            <a:b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Viewing post with ID: 10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26142" y="965049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b="1"/>
              <a:t>Two Common HTTP Methods in Django Forms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819" y="75530"/>
            <a:ext cx="627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Understanding GET vs POST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142" y="1429695"/>
            <a:ext cx="7431778" cy="225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GET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: Used to retrieve data from the server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POST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: Used to send data to the server for processing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Forms can use either method depending on the use case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142" y="4298701"/>
            <a:ext cx="6111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Example: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6142" y="5134298"/>
            <a:ext cx="99659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&lt;form method="GET"&gt; or &lt;form method="POST"&gt;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26142" y="965049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Basic HTML Form Structure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Content Placeholder 1"/>
          <p:cNvSpPr txBox="1"/>
          <p:nvPr/>
        </p:nvSpPr>
        <p:spPr>
          <a:xfrm>
            <a:off x="320973" y="1838280"/>
            <a:ext cx="4419599" cy="2090057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819" y="75530"/>
            <a:ext cx="59091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Creating a Form in Django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142" y="1715232"/>
            <a:ext cx="6111240" cy="2336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&lt;form method="POST"&gt;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{%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csrf_token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%}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&lt;input type="text" name="username"&gt;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&lt;button type="submit"&gt;Submit&lt;/button&gt;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&lt;/form&gt;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0973" y="4540890"/>
            <a:ext cx="8393901" cy="122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Always include {% </a:t>
            </a:r>
            <a:r>
              <a:rPr kumimoji="0" lang="en-US" altLang="en-US" sz="2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csrf_token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%} for security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Action URL can point to your view (or left empty for same page)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Content Placeholder 1"/>
          <p:cNvSpPr txBox="1"/>
          <p:nvPr/>
        </p:nvSpPr>
        <p:spPr>
          <a:xfrm>
            <a:off x="320973" y="1838280"/>
            <a:ext cx="4419599" cy="2090057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818" y="75530"/>
            <a:ext cx="117200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Handling GET Requests in Views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910" y="948163"/>
            <a:ext cx="10079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Use </a:t>
            </a:r>
            <a:r>
              <a:rPr lang="en-US" sz="2800" b="1" err="1">
                <a:latin typeface="Meiryo UI" panose="020B0604030504040204" pitchFamily="50" charset="-128"/>
                <a:ea typeface="Meiryo UI" panose="020B0604030504040204" pitchFamily="50" charset="-128"/>
              </a:rPr>
              <a:t>request.GET</a:t>
            </a:r>
            <a:r>
              <a:rPr 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 to Fetch Query Parameters</a:t>
            </a:r>
            <a:endParaRPr lang="en-US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0973" y="1697470"/>
            <a:ext cx="11210627" cy="2230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def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search_view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(request):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   if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request.method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== "GET":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       query =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request.GET.get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('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search_term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')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       return render(request, 'results.html', {'query': query})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543918" y="4463800"/>
            <a:ext cx="5443926" cy="14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Data is visible in the browser URL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Used for search boxes, filters, etc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26142" y="1007759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Use </a:t>
            </a:r>
            <a:r>
              <a:rPr lang="en-US" sz="2800" b="1" err="1"/>
              <a:t>request.POST</a:t>
            </a:r>
            <a:r>
              <a:rPr lang="en-US" sz="2800" b="1"/>
              <a:t> to Handle Form Submission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818" y="75530"/>
            <a:ext cx="117200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Handling POST Requests in Views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1736680"/>
            <a:ext cx="6111240" cy="2797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def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submit_form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(request):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if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request.method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== "POST":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    username =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request.POST.get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('username')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    return render(request, 'thanks.html', {'username': username})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7360" y="5006246"/>
            <a:ext cx="6087372" cy="1122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Data is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not visible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in URL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Used for login forms, registration, etc.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26142" y="1007759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Why {% </a:t>
            </a:r>
            <a:r>
              <a:rPr lang="en-US" sz="2800" b="1" err="1"/>
              <a:t>csrf_token</a:t>
            </a:r>
            <a:r>
              <a:rPr lang="en-US" sz="2800" b="1"/>
              <a:t> %} is Important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818" y="75530"/>
            <a:ext cx="117200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CSRF Token and Security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142" y="1566357"/>
            <a:ext cx="9608738" cy="292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CSRF (Cross-Site Request Forgery)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protection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Required for POST forms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Prevents external sites from submitting forms on your behalf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Always add in your form: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42" y="4863653"/>
            <a:ext cx="6111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{%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csrf_token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%}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26142" y="1007759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When to Use GET vs POST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818" y="75530"/>
            <a:ext cx="117200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Summary and Use Cases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6142" y="1974850"/>
          <a:ext cx="11478179" cy="2393951"/>
        </p:xfrm>
        <a:graphic>
          <a:graphicData uri="http://schemas.openxmlformats.org/drawingml/2006/table">
            <a:tbl>
              <a:tblPr/>
              <a:tblGrid>
                <a:gridCol w="2693495"/>
                <a:gridCol w="2928228"/>
                <a:gridCol w="2928228"/>
                <a:gridCol w="2928228"/>
              </a:tblGrid>
              <a:tr h="92747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Method</a:t>
                      </a:r>
                      <a:endParaRPr lang="en-US" sz="24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 For</a:t>
                      </a:r>
                      <a:endParaRPr lang="en-US" sz="24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Data in URL</a:t>
                      </a:r>
                      <a:endParaRPr lang="en-US" sz="24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4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Secure?</a:t>
                      </a:r>
                      <a:endParaRPr lang="en-US" sz="24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332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GET</a:t>
                      </a:r>
                      <a:endParaRPr 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Search, filters</a:t>
                      </a:r>
                      <a:endParaRPr 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Yes</a:t>
                      </a:r>
                      <a:endParaRPr 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Less secure</a:t>
                      </a:r>
                      <a:endParaRPr 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73323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POST</a:t>
                      </a:r>
                      <a:endParaRPr 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Login, Register</a:t>
                      </a:r>
                      <a:endParaRPr 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No</a:t>
                      </a:r>
                      <a:endParaRPr 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More secure</a:t>
                      </a:r>
                      <a:endParaRPr 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26142" y="1007759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Manage Your App with a Web Interface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818" y="75530"/>
            <a:ext cx="117200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 to Django Admin Panel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5120" y="1640134"/>
            <a:ext cx="8731301" cy="440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Django provides a built-in admin panel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Automatically generated after migrations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Allows CRUD operations (Create, Read, Update, Delete)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Access: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Run server and go to http://127.0.0.1:8000/admin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Login using superuser credentials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26142" y="1007759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Show Models in the Admin Panel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818" y="75530"/>
            <a:ext cx="117200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Registering Models in admin.py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42" y="1746840"/>
            <a:ext cx="10157378" cy="2784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# blog/admin.py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import admin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from .models import Post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admin.site.register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(Post)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26142" y="4712188"/>
            <a:ext cx="5972789" cy="14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Add each model you want to manage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Appears in the admin dashboard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80416" y="938856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Improve How Data Appears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092" y="51520"/>
            <a:ext cx="74412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Customizing Admin Panel Display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2092" y="1497454"/>
            <a:ext cx="9428480" cy="2923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@admin.register(Post)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class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PostAdmin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admin.ModelAdmin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list_display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= ('title', 'author', '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created_at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')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search_fields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= ('title', 'content')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0416" y="4865457"/>
            <a:ext cx="6092373" cy="14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list_display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: Show these fields in table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search_fields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: Adds a search bar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Acknowledgement</a:t>
            </a:r>
            <a:endParaRPr lang="en-US" sz="32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16" name="正方形/長方形 4"/>
          <p:cNvSpPr/>
          <p:nvPr/>
        </p:nvSpPr>
        <p:spPr>
          <a:xfrm>
            <a:off x="3080202" y="5051333"/>
            <a:ext cx="7768039" cy="7947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Overseas Employment Corporation</a:t>
            </a:r>
            <a:endParaRPr kumimoji="1" lang="ja-JP" altLang="en-US" sz="2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正方形/長方形 7"/>
          <p:cNvSpPr/>
          <p:nvPr/>
        </p:nvSpPr>
        <p:spPr>
          <a:xfrm>
            <a:off x="2879906" y="2948415"/>
            <a:ext cx="8168633" cy="11822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Ministry of Economy, Trade and Industry</a:t>
            </a:r>
            <a:endParaRPr kumimoji="1" lang="ja-JP" altLang="en-US" sz="24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Content Placeholder 1"/>
          <p:cNvSpPr txBox="1"/>
          <p:nvPr/>
        </p:nvSpPr>
        <p:spPr>
          <a:xfrm>
            <a:off x="731520" y="1219543"/>
            <a:ext cx="10728958" cy="558598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b="1">
                <a:cs typeface="Times New Roman" panose="02020603050405020304" pitchFamily="18" charset="0"/>
              </a:rPr>
              <a:t>The series of the IT &amp; Japanese language course is </a:t>
            </a:r>
            <a:endParaRPr lang="en-US" altLang="ja-JP" sz="2800" b="1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ja-JP" sz="2800" b="1">
                <a:cs typeface="Times New Roman" panose="02020603050405020304" pitchFamily="18" charset="0"/>
              </a:rPr>
              <a:t>Supported by AOTS and OEC.</a:t>
            </a:r>
            <a:endParaRPr lang="en-US" altLang="ja-JP" sz="2800" b="1">
              <a:cs typeface="Times New Roman" panose="02020603050405020304" pitchFamily="18" charset="0"/>
            </a:endParaRPr>
          </a:p>
        </p:txBody>
      </p:sp>
      <p:pic>
        <p:nvPicPr>
          <p:cNvPr id="1028" name="Picture 4" descr="AOTS's Vision | About Us | The Association for Overseas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2660256"/>
            <a:ext cx="1470397" cy="147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Overseas Employment Corpo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4731670"/>
            <a:ext cx="1690838" cy="169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80416" y="1056499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Create, Update, Delete Made Easy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092" y="51520"/>
            <a:ext cx="7393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Performing CRUD in Admin Panel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16" y="1834160"/>
            <a:ext cx="9442704" cy="2923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Click </a:t>
            </a:r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Add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to create a new record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Click on an item to edit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Check and use </a:t>
            </a:r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delete selected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to remove</a:t>
            </a:r>
            <a:b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No code required – all from web interface!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26142" y="1007759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Use Python Shell to Interact with DB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27818" y="75530"/>
            <a:ext cx="117200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Working with Django Shell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142" y="1808273"/>
            <a:ext cx="6111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python manage.py shell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6142" y="2590565"/>
            <a:ext cx="9486818" cy="1676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blog.models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import Post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Post.objects.all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Post.objects.create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(title="Hello", content="World")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6142" y="5029742"/>
            <a:ext cx="7220156" cy="951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Great for testing without UI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Supports full query power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092" y="51742"/>
            <a:ext cx="73532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Introduction to Blog Deployment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297" y="918033"/>
            <a:ext cx="11071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From Local to Live</a:t>
            </a:r>
            <a:endParaRPr lang="en-US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4297" y="1623450"/>
            <a:ext cx="11451303" cy="315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/>
              <a:t>Project: </a:t>
            </a:r>
            <a:r>
              <a:rPr lang="en-US" sz="2800">
                <a:hlinkClick r:id="rId1"/>
              </a:rPr>
              <a:t>https://github.com/tomitokko/django-blog</a:t>
            </a:r>
            <a:endParaRPr lang="en-US" sz="2800"/>
          </a:p>
          <a:p>
            <a:pPr>
              <a:lnSpc>
                <a:spcPct val="250000"/>
              </a:lnSpc>
            </a:pPr>
            <a:r>
              <a:rPr lang="en-US" sz="2800"/>
              <a:t>Goal: Run the blog locally, then deploy it on AWS EC2</a:t>
            </a:r>
            <a:endParaRPr lang="en-US" sz="2800"/>
          </a:p>
          <a:p>
            <a:pPr>
              <a:lnSpc>
                <a:spcPct val="250000"/>
              </a:lnSpc>
            </a:pPr>
            <a:r>
              <a:rPr lang="en-US" sz="2800"/>
              <a:t>Tech Stack: Django, Python, EC2 (Ubuntu)</a:t>
            </a:r>
            <a:endParaRPr lang="en-US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092" y="51742"/>
            <a:ext cx="7044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Clone and Setup Project Locally</a:t>
            </a:r>
            <a:endParaRPr lang="en-US" sz="3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297" y="918033"/>
            <a:ext cx="11071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Run Django Blog on Local Machine</a:t>
            </a:r>
            <a:endParaRPr lang="en-US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4297" y="162345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Step1: Clone the repo: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5470" y="2174979"/>
            <a:ext cx="78068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git clone 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  <a:hlinkClick r:id="rId1"/>
              </a:rPr>
              <a:t>https://github.com/tomitokko/django-blog.git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cd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django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-blog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0919" y="3152366"/>
            <a:ext cx="8843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Step2: Create virtual environment: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0919" y="3703895"/>
            <a:ext cx="42129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>
                <a:latin typeface="Meiryo UI" panose="020B0604030504040204" pitchFamily="50" charset="-128"/>
                <a:ea typeface="Meiryo UI" panose="020B0604030504040204" pitchFamily="50" charset="-128"/>
              </a:rPr>
              <a:t>python3 -m </a:t>
            </a:r>
            <a:r>
              <a:rPr lang="fr-FR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fr-FR" sz="2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fr-FR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env</a:t>
            </a:r>
            <a:endParaRPr lang="fr-FR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fr-FR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fr-FR" sz="2000">
                <a:latin typeface="Meiryo UI" panose="020B0604030504040204" pitchFamily="50" charset="-128"/>
                <a:ea typeface="Meiryo UI" panose="020B0604030504040204" pitchFamily="50" charset="-128"/>
              </a:rPr>
              <a:t>source </a:t>
            </a:r>
            <a:r>
              <a:rPr lang="fr-FR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env</a:t>
            </a:r>
            <a:r>
              <a:rPr lang="fr-FR" sz="2000">
                <a:latin typeface="Meiryo UI" panose="020B0604030504040204" pitchFamily="50" charset="-128"/>
                <a:ea typeface="Meiryo UI" panose="020B0604030504040204" pitchFamily="50" charset="-128"/>
              </a:rPr>
              <a:t>/bin/</a:t>
            </a:r>
            <a:r>
              <a:rPr lang="fr-FR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activate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0919" y="486347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Step3: Install dependencies: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919" y="549569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pip install -r requirements.txt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092" y="51742"/>
            <a:ext cx="70443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Clone and Setup Project Locally</a:t>
            </a:r>
            <a:endParaRPr lang="en-US" sz="3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4297" y="918033"/>
            <a:ext cx="11071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Run Django Blog on Local Machine</a:t>
            </a:r>
            <a:endParaRPr lang="en-US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746" y="18047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Step4: Run migrations: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0919" y="2158675"/>
            <a:ext cx="7806814" cy="1220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python manage.py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makemigrations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20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python manage.py migrate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746" y="368475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Step5: Run </a:t>
            </a:r>
            <a:r>
              <a:rPr lang="en-US" sz="2400" b="1" err="1">
                <a:latin typeface="Meiryo UI" panose="020B0604030504040204" pitchFamily="50" charset="-128"/>
                <a:ea typeface="Meiryo UI" panose="020B0604030504040204" pitchFamily="50" charset="-128"/>
              </a:rPr>
              <a:t>aServer</a:t>
            </a:r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746" y="43169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python manage.py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runserver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297" y="4801976"/>
            <a:ext cx="5603201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Step6: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Access on: http://127.0.0.1:8000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0919" y="5933307"/>
            <a:ext cx="10240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Use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python manage.py </a:t>
            </a:r>
            <a:r>
              <a:rPr kumimoji="0" lang="en-US" altLang="en-US" sz="1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createsuperuser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to access the admin panel Ensure all routes and pages work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092" y="52347"/>
            <a:ext cx="420179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IE" altLang="en-US" sz="3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Make own django app</a:t>
            </a:r>
            <a:endParaRPr lang="en-IE" altLang="en-US" sz="3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0115" y="1435735"/>
            <a:ext cx="9149715" cy="469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AutoNum type="arabicPeriod"/>
            </a:pP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django-admin startproject mysite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cd mysite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python manage.py runserver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python manage.py startapp helloapp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pPr marL="342900" indent="-342900">
              <a:buAutoNum type="arabicPeriod"/>
            </a:pP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Open mysite/settings.py</a:t>
            </a:r>
            <a:r>
              <a:rPr lang="en-IE" altLang="en-US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Add 'helloapp' to INSTALLED_APPS: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IE" altLang="en-US">
                <a:latin typeface="Arial Black" panose="020B0A04020102020204" charset="0"/>
                <a:cs typeface="Arial Black" panose="020B0A04020102020204" charset="0"/>
              </a:rPr>
              <a:t>3.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helloapp/views.py</a:t>
            </a:r>
            <a:r>
              <a:rPr lang="en-IE" altLang="en-US"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IE" altLang="en-US">
              <a:latin typeface="Arial Black" panose="020B0A04020102020204" charset="0"/>
              <a:cs typeface="Arial Black" panose="020B0A0402010202020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from django.http import HttpResponse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def hello_view(request):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return HttpResponse("Hello, Django!")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7105" y="3128010"/>
            <a:ext cx="3161665" cy="19399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2092" y="52347"/>
            <a:ext cx="420179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IE" altLang="en-US" sz="32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Make own django app</a:t>
            </a:r>
            <a:endParaRPr lang="en-IE" altLang="en-US" sz="3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20115" y="1435735"/>
            <a:ext cx="9149715" cy="4697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E" altLang="en-US">
                <a:latin typeface="Arial Black" panose="020B0A04020102020204" charset="0"/>
                <a:cs typeface="Arial Black" panose="020B0A04020102020204" charset="0"/>
              </a:rPr>
              <a:t>4. </a:t>
            </a:r>
            <a:r>
              <a:rPr lang="en-IE" altLang="en-US" b="1">
                <a:latin typeface="Arial Black" panose="020B0A04020102020204" charset="0"/>
                <a:cs typeface="Arial Black" panose="020B0A04020102020204" charset="0"/>
              </a:rPr>
              <a:t>In 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</a:rPr>
              <a:t>helloapp/urls.py</a:t>
            </a:r>
            <a:r>
              <a:rPr lang="en-IE" altLang="en-US" b="1"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IE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from django.urls import path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from . import views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urlpatterns = [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path('', views.hello_view),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E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E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E" altLang="en-US">
                <a:latin typeface="Arial Black" panose="020B0A04020102020204" charset="0"/>
                <a:cs typeface="Arial Black" panose="020B0A04020102020204" charset="0"/>
              </a:rPr>
              <a:t>5. </a:t>
            </a:r>
            <a:r>
              <a:rPr lang="en-IE" altLang="en-US" b="1">
                <a:latin typeface="Arial Black" panose="020B0A04020102020204" charset="0"/>
                <a:cs typeface="Arial Black" panose="020B0A04020102020204" charset="0"/>
              </a:rPr>
              <a:t>In 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</a:rPr>
              <a:t>mysite/urls.py</a:t>
            </a:r>
            <a:r>
              <a:rPr lang="en-IE" altLang="en-US" b="1"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IE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from django.contrib import admin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from django.urls import path, include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urlpatterns = [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path('admin/', admin.site.urls),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path('', include('helloapp.urls')),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80416" y="938856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/>
              <a:t>Configure EC2 for Django App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092" y="71406"/>
            <a:ext cx="57589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Set Up AWS EC2 Instance</a:t>
            </a:r>
            <a:endParaRPr lang="en-US" sz="3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16" y="1579377"/>
            <a:ext cx="60960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Step1: 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Launch EC2 Ubuntu instance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Step2: 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into instance: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0416" y="289774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ssh -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key.pem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ubuntu@your-ec2-public-ip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0416" y="356014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Step3: 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Update packages</a:t>
            </a:r>
            <a:r>
              <a:rPr lang="en-US"/>
              <a:t>: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0416" y="413985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sudo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apt update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0416" y="48052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Step4: 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Install Python, pip,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virtualenv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, Git: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0415" y="5445772"/>
            <a:ext cx="70741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sudo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apt install python3-pip python3-venv git -y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80416" y="938856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/>
              <a:t>Run on EC2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092" y="71406"/>
            <a:ext cx="68807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Deploy Project to EC2 Subtitle</a:t>
            </a:r>
            <a:endParaRPr lang="en-US" sz="32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16" y="15038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 5: </a:t>
            </a:r>
            <a:r>
              <a:rPr lang="en-US" sz="2400"/>
              <a:t>Clone the repo on EC2</a:t>
            </a:r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80415" y="2029310"/>
            <a:ext cx="11803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git clone 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  <a:hlinkClick r:id="rId1"/>
              </a:rPr>
              <a:t>https://github.com/tomitokko/django-blog.git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cd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django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-blog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80414" y="2926453"/>
            <a:ext cx="66119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Step 6: 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Set up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virtualenv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and install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80415" y="3455613"/>
            <a:ext cx="42915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python3 -m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venv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env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source env/bin/activate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pip install -r requirements.txt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80414" y="467339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Step 7: 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Run migrations &amp; start server: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280414" y="5225283"/>
            <a:ext cx="55649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python manage.py migrate</a:t>
            </a:r>
            <a:endParaRPr lang="en-US" alt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python manage.py </a:t>
            </a:r>
            <a:r>
              <a:rPr lang="en-US" alt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runserver</a:t>
            </a:r>
            <a:r>
              <a:rPr lang="en-US" alt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0.0.0.0:8000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0414" y="6188666"/>
            <a:ext cx="69768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Note: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Add EC2 public IP to ALLOWED_HOSTS in settings.py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80416" y="938856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/>
              <a:t>Allow Global Access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092" y="71406"/>
            <a:ext cx="74713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 Security Group Rule and Test</a:t>
            </a:r>
            <a:endParaRPr lang="en-US" sz="320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0416" y="1218155"/>
            <a:ext cx="5558766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 AWS Console &gt; EC2 &gt; Security Groups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Add inbound rule: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Type: Custom TCP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Port: 8000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457200" marR="0" lvl="1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Source: 0.0.0.0/0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Visit: http://your-ec2-public-ip:8000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App should be live!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731520" y="1210835"/>
            <a:ext cx="10728958" cy="558598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b="1">
                <a:cs typeface="Times New Roman" panose="02020603050405020304" pitchFamily="18" charset="0"/>
              </a:rPr>
              <a:t>We were focused on following points.</a:t>
            </a:r>
            <a:endParaRPr lang="en-US" altLang="ja-JP" sz="2800" b="1">
              <a:cs typeface="Times New Roman" panose="02020603050405020304" pitchFamily="18" charset="0"/>
            </a:endParaRPr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What you have Learnt Last Week</a:t>
            </a:r>
            <a:endParaRPr lang="en-US" sz="32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1"/>
          <p:cNvSpPr txBox="1"/>
          <p:nvPr/>
        </p:nvSpPr>
        <p:spPr>
          <a:xfrm>
            <a:off x="731520" y="2039158"/>
            <a:ext cx="5733935" cy="1997682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>
                <a:cs typeface="Times New Roman" panose="02020603050405020304" pitchFamily="18" charset="0"/>
              </a:rPr>
              <a:t>Usage of control and loop flow statement</a:t>
            </a:r>
            <a:endParaRPr lang="en-US" altLang="ja-JP" sz="2800">
              <a:cs typeface="Times New Roman" panose="02020603050405020304" pitchFamily="18" charset="0"/>
            </a:endParaRPr>
          </a:p>
          <a:p>
            <a:r>
              <a:rPr lang="en-US" altLang="ja-JP" sz="2800">
                <a:cs typeface="Times New Roman" panose="02020603050405020304" pitchFamily="18" charset="0"/>
              </a:rPr>
              <a:t>Performing Linear Algebra in </a:t>
            </a:r>
            <a:r>
              <a:rPr lang="en-US" altLang="ja-JP" sz="2800" err="1">
                <a:cs typeface="Times New Roman" panose="02020603050405020304" pitchFamily="18" charset="0"/>
              </a:rPr>
              <a:t>Numpy</a:t>
            </a:r>
            <a:endParaRPr lang="en-US" altLang="ja-JP" sz="2800">
              <a:cs typeface="Times New Roman" panose="02020603050405020304" pitchFamily="18" charset="0"/>
            </a:endParaRPr>
          </a:p>
          <a:p>
            <a:r>
              <a:rPr lang="en-US" altLang="ja-JP" sz="2800">
                <a:cs typeface="Times New Roman" panose="02020603050405020304" pitchFamily="18" charset="0"/>
              </a:rPr>
              <a:t>Why Requirement Analysis is so important in the process?</a:t>
            </a:r>
            <a:endParaRPr lang="en-US" altLang="ja-JP" sz="2800">
              <a:cs typeface="Times New Roman" panose="02020603050405020304" pitchFamily="18" charset="0"/>
            </a:endParaRPr>
          </a:p>
          <a:p>
            <a:r>
              <a:rPr lang="en-US" altLang="ja-JP" sz="2800">
                <a:cs typeface="Times New Roman" panose="02020603050405020304" pitchFamily="18" charset="0"/>
              </a:rPr>
              <a:t>Software development Life cycle</a:t>
            </a:r>
            <a:endParaRPr lang="en-US" altLang="ja-JP" sz="2800">
              <a:cs typeface="Times New Roman" panose="02020603050405020304" pitchFamily="18" charset="0"/>
            </a:endParaRPr>
          </a:p>
          <a:p>
            <a:r>
              <a:rPr lang="en-US" altLang="ja-JP" sz="2800">
                <a:cs typeface="Times New Roman" panose="02020603050405020304" pitchFamily="18" charset="0"/>
              </a:rPr>
              <a:t>Importance of Security compliance</a:t>
            </a:r>
            <a:endParaRPr lang="en-US" altLang="ja-JP" sz="2800">
              <a:cs typeface="Times New Roman" panose="02020603050405020304" pitchFamily="18" charset="0"/>
            </a:endParaRPr>
          </a:p>
          <a:p>
            <a:r>
              <a:rPr lang="en-US" altLang="ja-JP" sz="2800">
                <a:cs typeface="Times New Roman" panose="02020603050405020304" pitchFamily="18" charset="0"/>
              </a:rPr>
              <a:t>Introduction of Bash Scripting</a:t>
            </a:r>
            <a:endParaRPr lang="en-US" altLang="ja-JP" sz="2800">
              <a:cs typeface="Times New Roman" panose="02020603050405020304" pitchFamily="18" charset="0"/>
            </a:endParaRPr>
          </a:p>
          <a:p>
            <a:r>
              <a:rPr lang="en-US" altLang="ja-JP" sz="2800">
                <a:cs typeface="Times New Roman" panose="02020603050405020304" pitchFamily="18" charset="0"/>
              </a:rPr>
              <a:t>Introduction of docker and docker compose</a:t>
            </a:r>
            <a:endParaRPr lang="en-US" altLang="ja-JP" sz="2800">
              <a:cs typeface="Times New Roman" panose="02020603050405020304" pitchFamily="18" charset="0"/>
            </a:endParaRPr>
          </a:p>
          <a:p>
            <a:r>
              <a:rPr lang="en-US" altLang="ja-JP" sz="2800">
                <a:cs typeface="Times New Roman" panose="02020603050405020304" pitchFamily="18" charset="0"/>
              </a:rPr>
              <a:t>Introduction of Ansible</a:t>
            </a:r>
            <a:endParaRPr lang="en-US" altLang="ja-JP" sz="280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ja-JP" sz="2800">
              <a:cs typeface="Times New Roman" panose="02020603050405020304" pitchFamily="18" charset="0"/>
            </a:endParaRPr>
          </a:p>
          <a:p>
            <a:endParaRPr lang="en-US" altLang="ja-JP" sz="2800">
              <a:cs typeface="Times New Roman" panose="02020603050405020304" pitchFamily="18" charset="0"/>
            </a:endParaRPr>
          </a:p>
          <a:p>
            <a:endParaRPr lang="en-US" altLang="ja-JP" sz="2800">
              <a:cs typeface="Times New Roman" panose="02020603050405020304" pitchFamily="18" charset="0"/>
            </a:endParaRPr>
          </a:p>
          <a:p>
            <a:endParaRPr lang="en-US" altLang="ja-JP" sz="28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80416" y="938856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Display and Create Blog Posts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092" y="71406"/>
            <a:ext cx="30091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Create Views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16" y="1700474"/>
            <a:ext cx="1050950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# blog/views.py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from .models import Post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django.shortcuts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import render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def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post_list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(request):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posts =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Post.objects.all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return render(request, 'post_list.html', {'posts': posts})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def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post_detail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(request, id):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post =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Post.objects.get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(id=id)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return render(request, 'post_detail.html', {'post': post})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416" y="571908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Optional: Add a form to create posts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80416" y="1017514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Test Before Deployment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092" y="71406"/>
            <a:ext cx="39284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 on Localhost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416" y="18577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python manage.py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runserver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82092" y="2798930"/>
            <a:ext cx="7963847" cy="2184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Visit http://127.0.0.1:8000/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Check all views and templates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Test data creation via Admin Panel or custom form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82092" y="71406"/>
            <a:ext cx="76243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Final Checklist Before Deployment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82092" y="961318"/>
            <a:ext cx="3036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Common Tasks</a:t>
            </a:r>
            <a:endParaRPr kumimoji="0" lang="en-US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8271" y="1577519"/>
            <a:ext cx="6119689" cy="4546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✅ ALLOWED_HOSTS in settings.py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✅ Install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gunicorn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 for production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✅ Add static file support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collectstatic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✅ Secure secrets using .env files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✅ Debug OFF for production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 txBox="1"/>
          <p:nvPr/>
        </p:nvSpPr>
        <p:spPr>
          <a:xfrm>
            <a:off x="320973" y="1838280"/>
            <a:ext cx="4419599" cy="2090057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78688" y="2505670"/>
            <a:ext cx="529816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5400" b="1">
                <a:latin typeface="Meiryo UI"/>
                <a:ea typeface="Meiryo UI"/>
              </a:rPr>
              <a:t>Assignment</a:t>
            </a:r>
            <a:endParaRPr lang="en-US" sz="5400" b="1">
              <a:latin typeface="Meiryo UI"/>
              <a:ea typeface="Meiryo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sz="32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7541" y="64114"/>
            <a:ext cx="27478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Assignment</a:t>
            </a:r>
            <a:endParaRPr lang="en-US" sz="32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0303" y="860609"/>
            <a:ext cx="2307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r>
              <a:rPr lang="en-US" sz="2800" b="1">
                <a:latin typeface="Meiryo UI" panose="020B0604030504040204" pitchFamily="50" charset="-128"/>
                <a:ea typeface="Meiryo UI" panose="020B0604030504040204" pitchFamily="50" charset="-128"/>
              </a:rPr>
              <a:t>Commands</a:t>
            </a:r>
            <a:endParaRPr lang="en-US" sz="28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0303" y="1672586"/>
            <a:ext cx="10327361" cy="1897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lnSpc>
                <a:spcPct val="200000"/>
              </a:lnSpc>
            </a:pPr>
            <a:r>
              <a:rPr 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Upload this whole project into your GitHub profile with proper documentation</a:t>
            </a:r>
            <a:endParaRPr lang="en-US" sz="3200" b="0" i="0" u="none" strike="noStrike"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/>
          <p:nvPr/>
        </p:nvSpPr>
        <p:spPr>
          <a:xfrm>
            <a:off x="1224967" y="3068512"/>
            <a:ext cx="9951928" cy="982365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4400" b="1">
                <a:cs typeface="Times New Roman" panose="02020603050405020304" pitchFamily="18" charset="0"/>
              </a:rPr>
              <a:t>Quiz</a:t>
            </a:r>
            <a:r>
              <a:rPr lang="ja-JP" altLang="en-US" sz="4400" b="1">
                <a:cs typeface="Times New Roman" panose="02020603050405020304" pitchFamily="18" charset="0"/>
              </a:rPr>
              <a:t> </a:t>
            </a:r>
            <a:r>
              <a:rPr lang="en-US" altLang="ja-JP" sz="4400" b="1">
                <a:cs typeface="Times New Roman" panose="02020603050405020304" pitchFamily="18" charset="0"/>
              </a:rPr>
              <a:t>Section</a:t>
            </a:r>
            <a:endParaRPr lang="en-US" altLang="ja-JP" sz="4400" b="1"/>
          </a:p>
        </p:txBody>
      </p:sp>
      <p:sp>
        <p:nvSpPr>
          <p:cNvPr id="5" name="字幕 2"/>
          <p:cNvSpPr txBox="1"/>
          <p:nvPr/>
        </p:nvSpPr>
        <p:spPr>
          <a:xfrm>
            <a:off x="4892088" y="3559695"/>
            <a:ext cx="2407823" cy="551990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320973" y="1075464"/>
            <a:ext cx="10728958" cy="558598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ja-JP" sz="2800" b="1">
                <a:cs typeface="Times New Roman" panose="02020603050405020304" pitchFamily="18" charset="0"/>
              </a:rPr>
              <a:t>Everyone student should click on submit button before time </a:t>
            </a:r>
            <a:endParaRPr lang="en-US" altLang="ja-JP" sz="2800" b="1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ja-JP" sz="2800" b="1">
                <a:cs typeface="Times New Roman" panose="02020603050405020304" pitchFamily="18" charset="0"/>
              </a:rPr>
              <a:t>ends otherwise MCQs will not be submitted</a:t>
            </a:r>
            <a:endParaRPr lang="en-US" altLang="ja-JP" sz="2800" b="1">
              <a:cs typeface="Times New Roman" panose="02020603050405020304" pitchFamily="18" charset="0"/>
            </a:endParaRPr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Quiz</a:t>
            </a:r>
            <a:endParaRPr lang="en-US" sz="32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Content Placeholder 1"/>
          <p:cNvSpPr txBox="1"/>
          <p:nvPr/>
        </p:nvSpPr>
        <p:spPr>
          <a:xfrm>
            <a:off x="320973" y="2430159"/>
            <a:ext cx="12287136" cy="1997682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[Guidelines of MCQs]</a:t>
            </a:r>
            <a:endParaRPr lang="en-US" sz="2400"/>
          </a:p>
          <a:p>
            <a:pPr marL="0" indent="0">
              <a:buNone/>
            </a:pPr>
            <a:endParaRPr lang="en-US" sz="300"/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There are 20 MCQs</a:t>
            </a:r>
            <a:endParaRPr lang="en-US" sz="1800"/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Time duration will be 10 minutes</a:t>
            </a:r>
            <a:endParaRPr lang="en-US" sz="1800"/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This link will be share on 12:25pm (Pakistan time)</a:t>
            </a:r>
            <a:endParaRPr lang="en-US" sz="1800"/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MCQs will start from 12:30pm (Pakistan time)</a:t>
            </a:r>
            <a:endParaRPr lang="en-US" sz="1800"/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This is exact time and this will not change</a:t>
            </a:r>
            <a:endParaRPr lang="en-US" sz="1800"/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Everyone student should click on submit button otherwise MCQs will not be submitted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after time will finish</a:t>
            </a:r>
            <a:endParaRPr lang="en-US" sz="1800"/>
          </a:p>
          <a:p>
            <a:pPr marL="342900" indent="-342900">
              <a:buAutoNum type="arabicPeriod" startAt="7"/>
            </a:pPr>
            <a:r>
              <a:rPr lang="en-US" sz="1800"/>
              <a:t>Every student should submit </a:t>
            </a:r>
            <a:r>
              <a:rPr lang="en-US" sz="1800" err="1"/>
              <a:t>Github</a:t>
            </a:r>
            <a:r>
              <a:rPr lang="en-US" sz="1800"/>
              <a:t> profile and LinkedIn post link for every class. It include in your 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performance</a:t>
            </a:r>
            <a:endParaRPr lang="en-US" sz="1800"/>
          </a:p>
          <a:p>
            <a:pPr marL="0" indent="0" algn="ctr">
              <a:buNone/>
            </a:pPr>
            <a:endParaRPr lang="en-US" sz="1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320973" y="1075464"/>
            <a:ext cx="10728958" cy="558598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ja-JP" sz="2800" b="1">
                <a:cs typeface="Times New Roman" panose="02020603050405020304" pitchFamily="18" charset="0"/>
              </a:rPr>
              <a:t>Assignment should be submit before the next class</a:t>
            </a:r>
            <a:endParaRPr lang="en-US" altLang="ja-JP" sz="2800" b="1">
              <a:cs typeface="Times New Roman" panose="02020603050405020304" pitchFamily="18" charset="0"/>
            </a:endParaRPr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Assignment</a:t>
            </a:r>
            <a:endParaRPr lang="en-US" sz="32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5" name="Content Placeholder 1"/>
          <p:cNvSpPr txBox="1"/>
          <p:nvPr/>
        </p:nvSpPr>
        <p:spPr>
          <a:xfrm>
            <a:off x="320973" y="1879553"/>
            <a:ext cx="12287136" cy="1997682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/>
              <a:t>[Assignments Requirements]</a:t>
            </a:r>
            <a:endParaRPr lang="en-US" sz="2400"/>
          </a:p>
          <a:p>
            <a:pPr marL="0" indent="0">
              <a:buNone/>
            </a:pPr>
            <a:endParaRPr lang="en-US" sz="300"/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sz="1800" kern="100">
                <a:effectLst/>
                <a:latin typeface="Aptos" charset="0"/>
                <a:ea typeface="Yu Gothic" panose="020B0400000000000000" pitchFamily="50" charset="-128"/>
                <a:cs typeface="Times New Roman" panose="02020603050405020304" pitchFamily="18" charset="0"/>
              </a:rPr>
              <a:t>Create a post of today's lecture and post on LinkedIn. </a:t>
            </a:r>
            <a:endParaRPr lang="en-US" sz="1800" kern="100">
              <a:effectLst/>
              <a:latin typeface="Aptos" charset="0"/>
              <a:ea typeface="Yu Gothic" panose="020B0400000000000000" pitchFamily="50" charset="-128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sz="1800" kern="100">
                <a:effectLst/>
                <a:latin typeface="Aptos" charset="0"/>
                <a:ea typeface="Yu Gothic" panose="020B0400000000000000" pitchFamily="50" charset="-128"/>
                <a:cs typeface="Times New Roman" panose="02020603050405020304" pitchFamily="18" charset="0"/>
              </a:rPr>
              <a:t>Make sure to tag @Plus W @Pak-Japan Centre and instructors LinkedIn profile</a:t>
            </a:r>
            <a:endParaRPr lang="en-US" sz="1800" kern="100">
              <a:effectLst/>
              <a:latin typeface="Aptos" charset="0"/>
              <a:ea typeface="Yu Gothic" panose="020B0400000000000000" pitchFamily="50" charset="-128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sz="1800" kern="100">
                <a:effectLst/>
                <a:latin typeface="Aptos" charset="0"/>
                <a:ea typeface="Yu Gothic" panose="020B0400000000000000" pitchFamily="50" charset="-128"/>
                <a:cs typeface="Times New Roman" panose="02020603050405020304" pitchFamily="18" charset="0"/>
              </a:rPr>
              <a:t> Upload your code of assignment and lecture on GitHub and share your GitHub profile in respective </a:t>
            </a:r>
            <a:endParaRPr lang="en-US" sz="1800" kern="100">
              <a:effectLst/>
              <a:latin typeface="Aptos" charset="0"/>
              <a:ea typeface="Yu Gothic" panose="020B0400000000000000" pitchFamily="50" charset="-128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>
                <a:latin typeface="Aptos" charset="0"/>
                <a:ea typeface="Yu Gothic" panose="020B0400000000000000" pitchFamily="50" charset="-128"/>
                <a:cs typeface="Times New Roman" panose="02020603050405020304" pitchFamily="18" charset="0"/>
              </a:rPr>
              <a:t>         </a:t>
            </a:r>
            <a:r>
              <a:rPr lang="en-US" sz="1800" kern="100">
                <a:effectLst/>
                <a:latin typeface="Aptos" charset="0"/>
                <a:ea typeface="Yu Gothic" panose="020B0400000000000000" pitchFamily="50" charset="-128"/>
                <a:cs typeface="Times New Roman" panose="02020603050405020304" pitchFamily="18" charset="0"/>
              </a:rPr>
              <a:t>your region group WhatsApp group</a:t>
            </a:r>
            <a:endParaRPr lang="en-US" sz="1800" kern="100">
              <a:effectLst/>
              <a:latin typeface="Aptos" charset="0"/>
              <a:ea typeface="Yu Gothic" panose="020B0400000000000000" pitchFamily="50" charset="-128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AutoNum type="arabicPeriod" startAt="4"/>
            </a:pPr>
            <a:r>
              <a:rPr lang="en-US" sz="1800" kern="100">
                <a:effectLst/>
                <a:latin typeface="Aptos" charset="0"/>
                <a:ea typeface="Yu Gothic" panose="020B0400000000000000" pitchFamily="50" charset="-128"/>
                <a:cs typeface="Times New Roman" panose="02020603050405020304" pitchFamily="18" charset="0"/>
              </a:rPr>
              <a:t> If you have any query regarding assignment, please share on your region WhatsApp group. </a:t>
            </a:r>
            <a:endParaRPr lang="en-US" sz="1800" kern="100">
              <a:effectLst/>
              <a:latin typeface="Aptos" charset="0"/>
              <a:ea typeface="Yu Gothic" panose="020B0400000000000000" pitchFamily="50" charset="-128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15000"/>
              </a:lnSpc>
              <a:spcAft>
                <a:spcPts val="800"/>
              </a:spcAft>
              <a:buAutoNum type="arabicPeriod" startAt="4"/>
            </a:pPr>
            <a:r>
              <a:rPr lang="en-US" sz="1800" kern="100">
                <a:effectLst/>
                <a:latin typeface="Aptos" charset="0"/>
                <a:ea typeface="Yu Gothic" panose="020B0400000000000000" pitchFamily="50" charset="-128"/>
                <a:cs typeface="Times New Roman" panose="02020603050405020304" pitchFamily="18" charset="0"/>
              </a:rPr>
              <a:t>Students who already done assignment, please support other students</a:t>
            </a:r>
            <a:endParaRPr lang="en-US" sz="1800" kern="100">
              <a:effectLst/>
              <a:latin typeface="Aptos" charset="0"/>
              <a:ea typeface="Yu Gothic" panose="020B0400000000000000" pitchFamily="50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/>
          <p:nvPr/>
        </p:nvSpPr>
        <p:spPr>
          <a:xfrm>
            <a:off x="1224967" y="3068512"/>
            <a:ext cx="9951928" cy="982365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r>
              <a:rPr lang="en-US" altLang="ja-JP" sz="4400" b="1">
                <a:cs typeface="Times New Roman" panose="02020603050405020304" pitchFamily="18" charset="0"/>
              </a:rPr>
              <a:t>Q</a:t>
            </a:r>
            <a:r>
              <a:rPr lang="ja-JP" altLang="en-US" sz="4400" b="1">
                <a:cs typeface="Times New Roman" panose="02020603050405020304" pitchFamily="18" charset="0"/>
              </a:rPr>
              <a:t>＆</a:t>
            </a:r>
            <a:r>
              <a:rPr lang="en-US" altLang="ja-JP" sz="4400" b="1">
                <a:cs typeface="Times New Roman" panose="02020603050405020304" pitchFamily="18" charset="0"/>
              </a:rPr>
              <a:t>A Session</a:t>
            </a:r>
            <a:endParaRPr lang="en-US" altLang="ja-JP" sz="4400" b="1"/>
          </a:p>
        </p:txBody>
      </p:sp>
      <p:sp>
        <p:nvSpPr>
          <p:cNvPr id="5" name="字幕 2"/>
          <p:cNvSpPr txBox="1"/>
          <p:nvPr/>
        </p:nvSpPr>
        <p:spPr>
          <a:xfrm>
            <a:off x="4892088" y="3559695"/>
            <a:ext cx="2407823" cy="551990"/>
          </a:xfrm>
          <a:prstGeom prst="rect">
            <a:avLst/>
          </a:prstGeom>
        </p:spPr>
        <p:txBody>
          <a:bodyPr wrap="none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4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9427" y="-9427"/>
            <a:ext cx="12192000" cy="6858000"/>
          </a:xfrm>
          <a:prstGeom prst="rect">
            <a:avLst/>
          </a:prstGeom>
          <a:solidFill>
            <a:srgbClr val="014B1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8175" y="876693"/>
            <a:ext cx="10915650" cy="201733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kumimoji="1" lang="ja-JP" altLang="en-US" sz="36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ありがとうございます。</a:t>
            </a:r>
            <a:endParaRPr kumimoji="1" lang="en-US" altLang="ja-JP" sz="36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36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Thank you.</a:t>
            </a:r>
            <a:endParaRPr kumimoji="1" lang="en-US" altLang="ja-JP" sz="36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ar-AE" altLang="ja-JP" sz="3600">
                <a:solidFill>
                  <a:schemeClr val="bg1"/>
                </a:solidFill>
              </a:rPr>
              <a:t>شکريا</a:t>
            </a:r>
            <a:endParaRPr kumimoji="1" lang="ja-JP" altLang="en-US" sz="36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8175" y="4671355"/>
            <a:ext cx="10915650" cy="10947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kumimoji="1" lang="en-US" altLang="ja-JP" sz="2800">
                <a:solidFill>
                  <a:schemeClr val="bg1"/>
                </a:solidFill>
                <a:latin typeface="New Peninim MT" pitchFamily="2" charset="-79"/>
                <a:ea typeface="Meiryo UI" panose="020B0604030504040204" pitchFamily="50" charset="-128"/>
                <a:cs typeface="New Peninim MT" pitchFamily="2" charset="-79"/>
              </a:rPr>
              <a:t>  For the World with Diverse Individualities</a:t>
            </a:r>
            <a:endParaRPr kumimoji="1" lang="ja-JP" altLang="en-US" sz="2800">
              <a:solidFill>
                <a:schemeClr val="bg1"/>
              </a:solidFill>
              <a:latin typeface="New Peninim MT" pitchFamily="2" charset="-79"/>
              <a:ea typeface="Meiryo UI" panose="020B0604030504040204" pitchFamily="50" charset="-128"/>
              <a:cs typeface="New Peninim MT" pitchFamily="2" charset="-79"/>
            </a:endParaRPr>
          </a:p>
        </p:txBody>
      </p:sp>
      <p:pic>
        <p:nvPicPr>
          <p:cNvPr id="10" name="図 9" descr="挿絵 が含まれている画像&#10;&#10;自動的に生成された説明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5282" y="3400079"/>
            <a:ext cx="1707122" cy="10947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731520" y="1210835"/>
            <a:ext cx="10728958" cy="558598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b="1">
                <a:cs typeface="Times New Roman" panose="02020603050405020304" pitchFamily="18" charset="0"/>
              </a:rPr>
              <a:t>We will focus on following points.</a:t>
            </a:r>
            <a:endParaRPr lang="en-US" altLang="ja-JP" sz="2800" b="1">
              <a:cs typeface="Times New Roman" panose="02020603050405020304" pitchFamily="18" charset="0"/>
            </a:endParaRPr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Times New Roman" panose="02020603050405020304" pitchFamily="18" charset="0"/>
              </a:rPr>
              <a:t>What you will Learn Today</a:t>
            </a:r>
            <a:endParaRPr lang="en-US" sz="3200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1"/>
          <p:cNvSpPr txBox="1"/>
          <p:nvPr/>
        </p:nvSpPr>
        <p:spPr>
          <a:xfrm>
            <a:off x="731520" y="2039158"/>
            <a:ext cx="5733935" cy="1997682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altLang="ja-JP" sz="2600">
                <a:cs typeface="Times New Roman" panose="02020603050405020304" pitchFamily="18" charset="0"/>
              </a:rPr>
              <a:t>URL Routing And Django Apps</a:t>
            </a:r>
            <a:endParaRPr lang="en-US" altLang="ja-JP" sz="260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ja-JP" sz="2600">
                <a:cs typeface="Times New Roman" panose="02020603050405020304" pitchFamily="18" charset="0"/>
              </a:rPr>
              <a:t>Get vs Post METHOD In Django</a:t>
            </a:r>
            <a:endParaRPr lang="en-US" altLang="ja-JP" sz="260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ja-JP" sz="2600">
                <a:cs typeface="Times New Roman" panose="02020603050405020304" pitchFamily="18" charset="0"/>
              </a:rPr>
              <a:t>Django Admin Panel &amp; Manipulation Of Database</a:t>
            </a:r>
            <a:endParaRPr lang="en-US" altLang="ja-JP" sz="260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ja-JP" sz="2600">
                <a:cs typeface="Times New Roman" panose="02020603050405020304" pitchFamily="18" charset="0"/>
              </a:rPr>
              <a:t>Run and Deploy A Blog With Django</a:t>
            </a:r>
            <a:endParaRPr lang="en-US" altLang="ja-JP" sz="260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ja-JP" sz="2600">
                <a:cs typeface="Times New Roman" panose="02020603050405020304" pitchFamily="18" charset="0"/>
              </a:rPr>
              <a:t>Quiz</a:t>
            </a:r>
            <a:endParaRPr lang="en-US" altLang="ja-JP" sz="260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altLang="ja-JP" sz="2600">
                <a:cs typeface="Times New Roman" panose="02020603050405020304" pitchFamily="18" charset="0"/>
              </a:rPr>
              <a:t>Q&amp;A Session</a:t>
            </a:r>
            <a:endParaRPr lang="en-US" altLang="ja-JP" sz="260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363793" y="965029"/>
            <a:ext cx="8913926" cy="558598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/>
              <a:t>Understand the Basic Structure</a:t>
            </a:r>
            <a:endParaRPr lang="en-US" altLang="ja-JP" sz="2800" b="1">
              <a:cs typeface="Times New Roman" panose="02020603050405020304" pitchFamily="18" charset="0"/>
            </a:endParaRPr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sz="3200" b="1">
                <a:latin typeface="Meiryo UI"/>
                <a:ea typeface="+mn-lt"/>
                <a:cs typeface="+mn-lt"/>
              </a:rPr>
              <a:t>Django Project vs App Structure</a:t>
            </a:r>
            <a:endParaRPr lang="en-US" sz="3200" b="1">
              <a:latin typeface="Meiryo UI"/>
              <a:ea typeface="Meiryo UI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3793" y="1523627"/>
            <a:ext cx="10903974" cy="141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In Django, a </a:t>
            </a:r>
            <a:r>
              <a:rPr lang="en-US" sz="2000" b="1">
                <a:latin typeface="Meiryo UI" panose="020B0604030504040204" pitchFamily="50" charset="-128"/>
                <a:ea typeface="Meiryo UI" panose="020B0604030504040204" pitchFamily="50" charset="-128"/>
              </a:rPr>
              <a:t>Project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is the entire web application. An </a:t>
            </a:r>
            <a:r>
              <a:rPr lang="en-US" sz="2000" b="1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is a part or module inside that project. You can think of a project like a full website and apps as features such as blog, login system, comments, etc.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793" y="3428999"/>
            <a:ext cx="6174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Commands: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3793" y="3992264"/>
            <a:ext cx="6174658" cy="2111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latin typeface="Meiryo UI" panose="020B0604030504040204" pitchFamily="50" charset="-128"/>
                <a:ea typeface="Meiryo UI" panose="020B0604030504040204" pitchFamily="50" charset="-128"/>
              </a:rPr>
              <a:t>git clone https://github.com/tomitokko/django-blog.git</a:t>
            </a:r>
            <a:endParaRPr 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Meiryo UI" panose="020B0604030504040204" pitchFamily="50" charset="-128"/>
                <a:ea typeface="Meiryo UI" panose="020B0604030504040204" pitchFamily="50" charset="-128"/>
              </a:rPr>
              <a:t>django</a:t>
            </a:r>
            <a:r>
              <a:rPr lang="en-US">
                <a:latin typeface="Meiryo UI" panose="020B0604030504040204" pitchFamily="50" charset="-128"/>
                <a:ea typeface="Meiryo UI" panose="020B0604030504040204" pitchFamily="50" charset="-128"/>
              </a:rPr>
              <a:t>-admin </a:t>
            </a:r>
            <a:r>
              <a:rPr lang="en-US" err="1">
                <a:latin typeface="Meiryo UI" panose="020B0604030504040204" pitchFamily="50" charset="-128"/>
                <a:ea typeface="Meiryo UI" panose="020B0604030504040204" pitchFamily="50" charset="-128"/>
              </a:rPr>
              <a:t>startproject</a:t>
            </a:r>
            <a:r>
              <a:rPr lang="en-US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err="1">
                <a:latin typeface="Meiryo UI" panose="020B0604030504040204" pitchFamily="50" charset="-128"/>
                <a:ea typeface="Meiryo UI" panose="020B0604030504040204" pitchFamily="50" charset="-128"/>
              </a:rPr>
              <a:t>mysite</a:t>
            </a:r>
            <a:endParaRPr 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Meiryo UI" panose="020B0604030504040204" pitchFamily="50" charset="-128"/>
                <a:ea typeface="Meiryo UI" panose="020B0604030504040204" pitchFamily="50" charset="-128"/>
              </a:rPr>
              <a:t>cd </a:t>
            </a:r>
            <a:r>
              <a:rPr lang="en-US" err="1">
                <a:latin typeface="Meiryo UI" panose="020B0604030504040204" pitchFamily="50" charset="-128"/>
                <a:ea typeface="Meiryo UI" panose="020B0604030504040204" pitchFamily="50" charset="-128"/>
              </a:rPr>
              <a:t>mysite</a:t>
            </a:r>
            <a:endParaRPr 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Meiryo UI" panose="020B0604030504040204" pitchFamily="50" charset="-128"/>
                <a:ea typeface="Meiryo UI" panose="020B0604030504040204" pitchFamily="50" charset="-128"/>
              </a:rPr>
              <a:t>python manage.py </a:t>
            </a:r>
            <a:r>
              <a:rPr lang="en-US" err="1">
                <a:latin typeface="Meiryo UI" panose="020B0604030504040204" pitchFamily="50" charset="-128"/>
                <a:ea typeface="Meiryo UI" panose="020B0604030504040204" pitchFamily="50" charset="-128"/>
              </a:rPr>
              <a:t>startapp</a:t>
            </a:r>
            <a:r>
              <a:rPr lang="en-US">
                <a:latin typeface="Meiryo UI" panose="020B0604030504040204" pitchFamily="50" charset="-128"/>
                <a:ea typeface="Meiryo UI" panose="020B0604030504040204" pitchFamily="50" charset="-128"/>
              </a:rPr>
              <a:t> blog</a:t>
            </a:r>
            <a:endParaRPr 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2141" y="3426089"/>
            <a:ext cx="6174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Folder Structure Example: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2141" y="4018483"/>
            <a:ext cx="6533534" cy="187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mysite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/        # Project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├── blog/     # App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├── manage.py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└──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mysite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/   # Project settings folder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320973" y="1035932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Make Django Recognize Your App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73117"/>
            <a:ext cx="57260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Registering a Django App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0973" y="1594530"/>
            <a:ext cx="55270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Step-by-Step: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Go to mysite/settings.py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Find the INSTALLED_APPS list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Add your app name — in this case, 'blog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0973" y="3778336"/>
            <a:ext cx="61353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Example: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0973" y="4461452"/>
            <a:ext cx="61353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INSTALLED_APPS = [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'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django.contrib.admin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',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'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django.contrib.auth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',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...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'blog',  # ✅ Register your app here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80416" y="938856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Add Basic View Logic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r>
              <a:rPr lang="en-US" sz="3200" b="1">
                <a:latin typeface="Meiryo UI" panose="020B0604030504040204" pitchFamily="50" charset="-128"/>
                <a:ea typeface="Meiryo UI" panose="020B0604030504040204" pitchFamily="50" charset="-128"/>
              </a:rPr>
              <a:t>Creating Views in the App</a:t>
            </a:r>
            <a:endParaRPr lang="en-US" sz="32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80416" y="1700474"/>
            <a:ext cx="69679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Go to blog/views.py and write a function-based view.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0416" y="2967335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Meiryo UI" panose="020B0604030504040204" pitchFamily="50" charset="-128"/>
                <a:ea typeface="Meiryo UI" panose="020B0604030504040204" pitchFamily="50" charset="-128"/>
              </a:rPr>
              <a:t>Example:</a:t>
            </a:r>
            <a:endParaRPr lang="en-US" sz="2400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416" y="3600996"/>
            <a:ext cx="6172200" cy="1874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django.http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HttpResponse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def home(request):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return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HttpResponse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("Hello from Blog App!")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280416" y="938856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Setup URL Routing for Your App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4" name="Content Placeholder 1"/>
          <p:cNvSpPr txBox="1"/>
          <p:nvPr/>
        </p:nvSpPr>
        <p:spPr>
          <a:xfrm>
            <a:off x="320973" y="1838280"/>
            <a:ext cx="4419599" cy="2090057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b="1"/>
          </a:p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73117"/>
            <a:ext cx="58378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Creating URLs for the App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80416" y="1497454"/>
            <a:ext cx="7082067" cy="144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Inside your blog/ folder, create a file: urls.py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Define the route for the view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973" y="3429000"/>
            <a:ext cx="424456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Example (blog/urls.py): 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0416" y="4070757"/>
            <a:ext cx="61366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django.urls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import path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from . import views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urlpatterns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= [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    path('', </a:t>
            </a:r>
            <a:r>
              <a:rPr lang="en-US" sz="2400" err="1">
                <a:latin typeface="Meiryo UI" panose="020B0604030504040204" pitchFamily="50" charset="-128"/>
                <a:ea typeface="Meiryo UI" panose="020B0604030504040204" pitchFamily="50" charset="-128"/>
              </a:rPr>
              <a:t>views.home</a:t>
            </a:r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, name='home'),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40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en-US" sz="24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 txBox="1"/>
          <p:nvPr/>
        </p:nvSpPr>
        <p:spPr>
          <a:xfrm>
            <a:off x="320973" y="1044104"/>
            <a:ext cx="10728958" cy="558598"/>
          </a:xfrm>
          <a:prstGeom prst="rect">
            <a:avLst/>
          </a:prstGeom>
        </p:spPr>
        <p:txBody>
          <a:bodyPr wrap="none"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800" b="1"/>
              <a:t>Link App Routing to Project Routing</a:t>
            </a:r>
            <a:endParaRPr lang="en-US" sz="2800" b="1"/>
          </a:p>
        </p:txBody>
      </p:sp>
      <p:sp>
        <p:nvSpPr>
          <p:cNvPr id="2" name="正方形/長方形 3"/>
          <p:cNvSpPr/>
          <p:nvPr/>
        </p:nvSpPr>
        <p:spPr>
          <a:xfrm>
            <a:off x="-1" y="0"/>
            <a:ext cx="12192000" cy="735836"/>
          </a:xfrm>
          <a:prstGeom prst="rect">
            <a:avLst/>
          </a:prstGeom>
          <a:solidFill>
            <a:srgbClr val="163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defRPr/>
            </a:pPr>
            <a:endParaRPr lang="en-US" b="1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Times New Roman" panose="02020603050405020304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6200" y="73117"/>
            <a:ext cx="64231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lt"/>
              </a:rPr>
              <a:t>Connect App URLs to Project</a:t>
            </a:r>
            <a:endParaRPr lang="en-US" b="1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0973" y="1838280"/>
            <a:ext cx="85638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Open mysite/urls.py and include the blog’s routing file. 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3369" y="2563168"/>
            <a:ext cx="4625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Example (</a:t>
            </a: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mysite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/urls.py): 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729" y="3259351"/>
            <a:ext cx="6136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django.contrib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import admin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django.urls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import path, include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urlpatterns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= [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path('admin/', 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admin.site.urls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),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    path('blog/', include('</a:t>
            </a:r>
            <a:r>
              <a:rPr lang="en-US" sz="2000" err="1">
                <a:latin typeface="Meiryo UI" panose="020B0604030504040204" pitchFamily="50" charset="-128"/>
                <a:ea typeface="Meiryo UI" panose="020B0604030504040204" pitchFamily="50" charset="-128"/>
              </a:rPr>
              <a:t>blog.urls</a:t>
            </a:r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')),  # ✅ Add this line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sz="200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  <a:endParaRPr lang="en-US" sz="2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93040" y="6048414"/>
            <a:ext cx="101248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Now if you visit http://localhost:8000/blog/ → it shows “Hello from Blog App!” 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SHAPEDONOTDELETE" val="thinkcellActiveDocDoNotDelete"/>
</p:tagLst>
</file>

<file path=ppt/tags/tag6.xml><?xml version="1.0" encoding="utf-8"?>
<p:tagLst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1FA6DEADF3BB4BAEFFE04AC599F192" ma:contentTypeVersion="19" ma:contentTypeDescription="Create a new document." ma:contentTypeScope="" ma:versionID="36293de9719a924a246e9b91839a76fb">
  <xsd:schema xmlns:xsd="http://www.w3.org/2001/XMLSchema" xmlns:xs="http://www.w3.org/2001/XMLSchema" xmlns:p="http://schemas.microsoft.com/office/2006/metadata/properties" xmlns:ns2="842c398c-93ec-4f8b-85f6-162304da6e48" xmlns:ns3="a1b9aa4e-982d-4540-9b64-c91b39a346f9" targetNamespace="http://schemas.microsoft.com/office/2006/metadata/properties" ma:root="true" ma:fieldsID="8717e67701ffb666b7adda8e6bc92cd3" ns2:_="" ns3:_="">
    <xsd:import namespace="842c398c-93ec-4f8b-85f6-162304da6e48"/>
    <xsd:import namespace="a1b9aa4e-982d-4540-9b64-c91b39a346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c398c-93ec-4f8b-85f6-162304da6e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179f1ec-602f-4aae-8ae1-f6b338c33d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9aa4e-982d-4540-9b64-c91b39a346f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d27db4a-5aef-4506-bd2e-7966129bbef4}" ma:internalName="TaxCatchAll" ma:showField="CatchAllData" ma:web="a1b9aa4e-982d-4540-9b64-c91b39a346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42c398c-93ec-4f8b-85f6-162304da6e48">
      <Terms xmlns="http://schemas.microsoft.com/office/infopath/2007/PartnerControls"/>
    </lcf76f155ced4ddcb4097134ff3c332f>
    <TaxCatchAll xmlns="a1b9aa4e-982d-4540-9b64-c91b39a346f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7.xml><?xml version="1.0" encoding="utf-8"?>
<ds:datastoreItem xmlns:ds="http://schemas.openxmlformats.org/officeDocument/2006/customXml" ds:itemID="{2490ECA3-1643-4827-80F8-971DD2DA859C}">
  <ds:schemaRefs/>
</ds:datastoreItem>
</file>

<file path=customXml/itemProps8.xml><?xml version="1.0" encoding="utf-8"?>
<ds:datastoreItem xmlns:ds="http://schemas.openxmlformats.org/officeDocument/2006/customXml" ds:itemID="{FC0D3233-AD19-4B4B-8EE0-071A95EEB333}">
  <ds:schemaRefs/>
</ds:datastoreItem>
</file>

<file path=customXml/itemProps9.xml><?xml version="1.0" encoding="utf-8"?>
<ds:datastoreItem xmlns:ds="http://schemas.openxmlformats.org/officeDocument/2006/customXml" ds:itemID="{1870E3B6-4928-4125-A7D7-8F0E5DDC1C38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9873</Words>
  <Application>WPS Presentation</Application>
  <PresentationFormat>Widescreen</PresentationFormat>
  <Paragraphs>535</Paragraphs>
  <Slides>39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39</vt:i4>
      </vt:variant>
    </vt:vector>
  </HeadingPairs>
  <TitlesOfParts>
    <vt:vector size="64" baseType="lpstr">
      <vt:lpstr>Arial</vt:lpstr>
      <vt:lpstr>SimSun</vt:lpstr>
      <vt:lpstr>Wingdings</vt:lpstr>
      <vt:lpstr>Meiryo UI</vt:lpstr>
      <vt:lpstr>Yu Gothic UI</vt:lpstr>
      <vt:lpstr>Times New Roman</vt:lpstr>
      <vt:lpstr>Meiryo UI</vt:lpstr>
      <vt:lpstr>Segoe Print</vt:lpstr>
      <vt:lpstr>Times New Roman</vt:lpstr>
      <vt:lpstr>Arial Unicode MS</vt:lpstr>
      <vt:lpstr>Microsoft YaHei</vt:lpstr>
      <vt:lpstr>Arial Unicode MS</vt:lpstr>
      <vt:lpstr>Aptos Display</vt:lpstr>
      <vt:lpstr>Aptos</vt:lpstr>
      <vt:lpstr>Yu Gothic</vt:lpstr>
      <vt:lpstr>New Peninim MT</vt:lpstr>
      <vt:lpstr>Arial Black</vt:lpstr>
      <vt:lpstr>Office Theme</vt:lpstr>
      <vt:lpstr>1_Office Theme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TCLayout.ActiveDocument.1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Hafiz Muhammad Umair Munir</dc:creator>
  <cp:lastModifiedBy>Ahad</cp:lastModifiedBy>
  <cp:revision>2</cp:revision>
  <dcterms:created xsi:type="dcterms:W3CDTF">2025-01-31T10:43:00Z</dcterms:created>
  <dcterms:modified xsi:type="dcterms:W3CDTF">2025-07-16T13:52:47Z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0x010100721FA6DEADF3BB4BAEFFE04AC599F192</vt:lpwstr>
  </property>
  <property fmtid="{D5CDD505-2E9C-101B-9397-08002B2CF9AE}" pid="3" name="MediaServiceImageTags">
    <vt:lpwstr/>
  </property>
  <property fmtid="{D5CDD505-2E9C-101B-9397-08002B2CF9AE}" pid="4" name="ICV">
    <vt:lpwstr>881C421FEBC24F2E89FE4A176580562F_12</vt:lpwstr>
  </property>
  <property fmtid="{D5CDD505-2E9C-101B-9397-08002B2CF9AE}" pid="5" name="KSOProductBuildVer">
    <vt:lpwstr>1033-12.2.0.19805</vt:lpwstr>
  </property>
</Properties>
</file>