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9" r:id="rId1"/>
  </p:sldMasterIdLst>
  <p:sldIdLst>
    <p:sldId id="266" r:id="rId2"/>
    <p:sldId id="256" r:id="rId3"/>
    <p:sldId id="257" r:id="rId4"/>
    <p:sldId id="258" r:id="rId5"/>
    <p:sldId id="259" r:id="rId6"/>
    <p:sldId id="260" r:id="rId7"/>
    <p:sldId id="261" r:id="rId8"/>
    <p:sldId id="267" r:id="rId9"/>
    <p:sldId id="262" r:id="rId10"/>
    <p:sldId id="263" r:id="rId11"/>
    <p:sldId id="264" r:id="rId12"/>
    <p:sldId id="265"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8"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E2F97F-6D53-496E-A147-8CEFB39AFB1A}"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03033-3682-4566-8505-55AFDD046209}" type="slidenum">
              <a:rPr lang="en-US" smtClean="0"/>
              <a:t>‹#›</a:t>
            </a:fld>
            <a:endParaRPr lang="en-US"/>
          </a:p>
        </p:txBody>
      </p:sp>
    </p:spTree>
    <p:extLst>
      <p:ext uri="{BB962C8B-B14F-4D97-AF65-F5344CB8AC3E}">
        <p14:creationId xmlns:p14="http://schemas.microsoft.com/office/powerpoint/2010/main" val="1323133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E2F97F-6D53-496E-A147-8CEFB39AFB1A}"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03033-3682-4566-8505-55AFDD046209}" type="slidenum">
              <a:rPr lang="en-US" smtClean="0"/>
              <a:t>‹#›</a:t>
            </a:fld>
            <a:endParaRPr lang="en-US"/>
          </a:p>
        </p:txBody>
      </p:sp>
    </p:spTree>
    <p:extLst>
      <p:ext uri="{BB962C8B-B14F-4D97-AF65-F5344CB8AC3E}">
        <p14:creationId xmlns:p14="http://schemas.microsoft.com/office/powerpoint/2010/main" val="3027333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E2F97F-6D53-496E-A147-8CEFB39AFB1A}"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03033-3682-4566-8505-55AFDD04620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99251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E2F97F-6D53-496E-A147-8CEFB39AFB1A}"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03033-3682-4566-8505-55AFDD046209}" type="slidenum">
              <a:rPr lang="en-US" smtClean="0"/>
              <a:t>‹#›</a:t>
            </a:fld>
            <a:endParaRPr lang="en-US"/>
          </a:p>
        </p:txBody>
      </p:sp>
    </p:spTree>
    <p:extLst>
      <p:ext uri="{BB962C8B-B14F-4D97-AF65-F5344CB8AC3E}">
        <p14:creationId xmlns:p14="http://schemas.microsoft.com/office/powerpoint/2010/main" val="132494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E2F97F-6D53-496E-A147-8CEFB39AFB1A}"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03033-3682-4566-8505-55AFDD04620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8240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E2F97F-6D53-496E-A147-8CEFB39AFB1A}"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03033-3682-4566-8505-55AFDD046209}" type="slidenum">
              <a:rPr lang="en-US" smtClean="0"/>
              <a:t>‹#›</a:t>
            </a:fld>
            <a:endParaRPr lang="en-US"/>
          </a:p>
        </p:txBody>
      </p:sp>
    </p:spTree>
    <p:extLst>
      <p:ext uri="{BB962C8B-B14F-4D97-AF65-F5344CB8AC3E}">
        <p14:creationId xmlns:p14="http://schemas.microsoft.com/office/powerpoint/2010/main" val="1430990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E2F97F-6D53-496E-A147-8CEFB39AFB1A}"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03033-3682-4566-8505-55AFDD046209}" type="slidenum">
              <a:rPr lang="en-US" smtClean="0"/>
              <a:t>‹#›</a:t>
            </a:fld>
            <a:endParaRPr lang="en-US"/>
          </a:p>
        </p:txBody>
      </p:sp>
    </p:spTree>
    <p:extLst>
      <p:ext uri="{BB962C8B-B14F-4D97-AF65-F5344CB8AC3E}">
        <p14:creationId xmlns:p14="http://schemas.microsoft.com/office/powerpoint/2010/main" val="218230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E2F97F-6D53-496E-A147-8CEFB39AFB1A}"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03033-3682-4566-8505-55AFDD046209}" type="slidenum">
              <a:rPr lang="en-US" smtClean="0"/>
              <a:t>‹#›</a:t>
            </a:fld>
            <a:endParaRPr lang="en-US"/>
          </a:p>
        </p:txBody>
      </p:sp>
    </p:spTree>
    <p:extLst>
      <p:ext uri="{BB962C8B-B14F-4D97-AF65-F5344CB8AC3E}">
        <p14:creationId xmlns:p14="http://schemas.microsoft.com/office/powerpoint/2010/main" val="1939253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E2F97F-6D53-496E-A147-8CEFB39AFB1A}"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03033-3682-4566-8505-55AFDD046209}" type="slidenum">
              <a:rPr lang="en-US" smtClean="0"/>
              <a:t>‹#›</a:t>
            </a:fld>
            <a:endParaRPr lang="en-US"/>
          </a:p>
        </p:txBody>
      </p:sp>
    </p:spTree>
    <p:extLst>
      <p:ext uri="{BB962C8B-B14F-4D97-AF65-F5344CB8AC3E}">
        <p14:creationId xmlns:p14="http://schemas.microsoft.com/office/powerpoint/2010/main" val="1721305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E2F97F-6D53-496E-A147-8CEFB39AFB1A}"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03033-3682-4566-8505-55AFDD046209}" type="slidenum">
              <a:rPr lang="en-US" smtClean="0"/>
              <a:t>‹#›</a:t>
            </a:fld>
            <a:endParaRPr lang="en-US"/>
          </a:p>
        </p:txBody>
      </p:sp>
    </p:spTree>
    <p:extLst>
      <p:ext uri="{BB962C8B-B14F-4D97-AF65-F5344CB8AC3E}">
        <p14:creationId xmlns:p14="http://schemas.microsoft.com/office/powerpoint/2010/main" val="2501357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E2F97F-6D53-496E-A147-8CEFB39AFB1A}" type="datetimeFigureOut">
              <a:rPr lang="en-US" smtClean="0"/>
              <a:t>12/25/2023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03033-3682-4566-8505-55AFDD046209}" type="slidenum">
              <a:rPr lang="en-US" smtClean="0"/>
              <a:t>‹#›</a:t>
            </a:fld>
            <a:endParaRPr lang="en-US"/>
          </a:p>
        </p:txBody>
      </p:sp>
    </p:spTree>
    <p:extLst>
      <p:ext uri="{BB962C8B-B14F-4D97-AF65-F5344CB8AC3E}">
        <p14:creationId xmlns:p14="http://schemas.microsoft.com/office/powerpoint/2010/main" val="3995625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E2F97F-6D53-496E-A147-8CEFB39AFB1A}" type="datetimeFigureOut">
              <a:rPr lang="en-US" smtClean="0"/>
              <a:t>12/25/2023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203033-3682-4566-8505-55AFDD046209}" type="slidenum">
              <a:rPr lang="en-US" smtClean="0"/>
              <a:t>‹#›</a:t>
            </a:fld>
            <a:endParaRPr lang="en-US"/>
          </a:p>
        </p:txBody>
      </p:sp>
    </p:spTree>
    <p:extLst>
      <p:ext uri="{BB962C8B-B14F-4D97-AF65-F5344CB8AC3E}">
        <p14:creationId xmlns:p14="http://schemas.microsoft.com/office/powerpoint/2010/main" val="1866083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E2F97F-6D53-496E-A147-8CEFB39AFB1A}" type="datetimeFigureOut">
              <a:rPr lang="en-US" smtClean="0"/>
              <a:t>12/25/2023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03033-3682-4566-8505-55AFDD046209}" type="slidenum">
              <a:rPr lang="en-US" smtClean="0"/>
              <a:t>‹#›</a:t>
            </a:fld>
            <a:endParaRPr lang="en-US"/>
          </a:p>
        </p:txBody>
      </p:sp>
    </p:spTree>
    <p:extLst>
      <p:ext uri="{BB962C8B-B14F-4D97-AF65-F5344CB8AC3E}">
        <p14:creationId xmlns:p14="http://schemas.microsoft.com/office/powerpoint/2010/main" val="3731765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2F97F-6D53-496E-A147-8CEFB39AFB1A}" type="datetimeFigureOut">
              <a:rPr lang="en-US" smtClean="0"/>
              <a:t>12/25/2023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203033-3682-4566-8505-55AFDD046209}" type="slidenum">
              <a:rPr lang="en-US" smtClean="0"/>
              <a:t>‹#›</a:t>
            </a:fld>
            <a:endParaRPr lang="en-US"/>
          </a:p>
        </p:txBody>
      </p:sp>
    </p:spTree>
    <p:extLst>
      <p:ext uri="{BB962C8B-B14F-4D97-AF65-F5344CB8AC3E}">
        <p14:creationId xmlns:p14="http://schemas.microsoft.com/office/powerpoint/2010/main" val="2640182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E2F97F-6D53-496E-A147-8CEFB39AFB1A}" type="datetimeFigureOut">
              <a:rPr lang="en-US" smtClean="0"/>
              <a:t>12/25/2023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03033-3682-4566-8505-55AFDD046209}" type="slidenum">
              <a:rPr lang="en-US" smtClean="0"/>
              <a:t>‹#›</a:t>
            </a:fld>
            <a:endParaRPr lang="en-US"/>
          </a:p>
        </p:txBody>
      </p:sp>
    </p:spTree>
    <p:extLst>
      <p:ext uri="{BB962C8B-B14F-4D97-AF65-F5344CB8AC3E}">
        <p14:creationId xmlns:p14="http://schemas.microsoft.com/office/powerpoint/2010/main" val="2563490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E2F97F-6D53-496E-A147-8CEFB39AFB1A}" type="datetimeFigureOut">
              <a:rPr lang="en-US" smtClean="0"/>
              <a:t>12/25/2023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03033-3682-4566-8505-55AFDD046209}" type="slidenum">
              <a:rPr lang="en-US" smtClean="0"/>
              <a:t>‹#›</a:t>
            </a:fld>
            <a:endParaRPr lang="en-US"/>
          </a:p>
        </p:txBody>
      </p:sp>
    </p:spTree>
    <p:extLst>
      <p:ext uri="{BB962C8B-B14F-4D97-AF65-F5344CB8AC3E}">
        <p14:creationId xmlns:p14="http://schemas.microsoft.com/office/powerpoint/2010/main" val="3141669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E2F97F-6D53-496E-A147-8CEFB39AFB1A}" type="datetimeFigureOut">
              <a:rPr lang="en-US" smtClean="0"/>
              <a:t>12/25/2023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B203033-3682-4566-8505-55AFDD046209}" type="slidenum">
              <a:rPr lang="en-US" smtClean="0"/>
              <a:t>‹#›</a:t>
            </a:fld>
            <a:endParaRPr lang="en-US"/>
          </a:p>
        </p:txBody>
      </p:sp>
    </p:spTree>
    <p:extLst>
      <p:ext uri="{BB962C8B-B14F-4D97-AF65-F5344CB8AC3E}">
        <p14:creationId xmlns:p14="http://schemas.microsoft.com/office/powerpoint/2010/main" val="540123845"/>
      </p:ext>
    </p:extLst>
  </p:cSld>
  <p:clrMap bg1="lt1" tx1="dk1" bg2="lt2" tx2="dk2" accent1="accent1" accent2="accent2" accent3="accent3" accent4="accent4" accent5="accent5" accent6="accent6" hlink="hlink" folHlink="folHlink"/>
  <p:sldLayoutIdLst>
    <p:sldLayoutId id="2147484110" r:id="rId1"/>
    <p:sldLayoutId id="2147484111" r:id="rId2"/>
    <p:sldLayoutId id="2147484112" r:id="rId3"/>
    <p:sldLayoutId id="2147484113" r:id="rId4"/>
    <p:sldLayoutId id="2147484114" r:id="rId5"/>
    <p:sldLayoutId id="2147484115" r:id="rId6"/>
    <p:sldLayoutId id="2147484116" r:id="rId7"/>
    <p:sldLayoutId id="2147484117" r:id="rId8"/>
    <p:sldLayoutId id="2147484118" r:id="rId9"/>
    <p:sldLayoutId id="2147484119" r:id="rId10"/>
    <p:sldLayoutId id="2147484120" r:id="rId11"/>
    <p:sldLayoutId id="2147484121" r:id="rId12"/>
    <p:sldLayoutId id="2147484122" r:id="rId13"/>
    <p:sldLayoutId id="2147484123" r:id="rId14"/>
    <p:sldLayoutId id="2147484124" r:id="rId15"/>
    <p:sldLayoutId id="214748412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B3C56-F899-432B-B986-F0E877351EDA}"/>
              </a:ext>
            </a:extLst>
          </p:cNvPr>
          <p:cNvSpPr>
            <a:spLocks noGrp="1"/>
          </p:cNvSpPr>
          <p:nvPr>
            <p:ph type="title"/>
          </p:nvPr>
        </p:nvSpPr>
        <p:spPr>
          <a:xfrm>
            <a:off x="677334" y="609600"/>
            <a:ext cx="10603810" cy="1320800"/>
          </a:xfrm>
        </p:spPr>
        <p:txBody>
          <a:bodyPr/>
          <a:lstStyle/>
          <a:p>
            <a:r>
              <a:rPr lang="en-US" b="0" i="0" dirty="0">
                <a:solidFill>
                  <a:srgbClr val="0F0F0F"/>
                </a:solidFill>
                <a:effectLst/>
                <a:latin typeface="Söhne"/>
              </a:rPr>
              <a:t>Title:- Swiggy Database Analysis</a:t>
            </a:r>
            <a:br>
              <a:rPr lang="en-US" b="0" i="0" dirty="0">
                <a:solidFill>
                  <a:srgbClr val="0F0F0F"/>
                </a:solidFill>
                <a:effectLst/>
                <a:latin typeface="Söhne"/>
              </a:rPr>
            </a:br>
            <a:r>
              <a:rPr lang="en-US" b="0" i="0" dirty="0">
                <a:solidFill>
                  <a:srgbClr val="0F0F0F"/>
                </a:solidFill>
                <a:effectLst/>
                <a:latin typeface="Söhne"/>
              </a:rPr>
              <a:t>Subtitle: Insights and Queries</a:t>
            </a:r>
            <a:endParaRPr lang="en-US" dirty="0"/>
          </a:p>
        </p:txBody>
      </p:sp>
      <p:pic>
        <p:nvPicPr>
          <p:cNvPr id="5" name="Content Placeholder 4">
            <a:extLst>
              <a:ext uri="{FF2B5EF4-FFF2-40B4-BE49-F238E27FC236}">
                <a16:creationId xmlns:a16="http://schemas.microsoft.com/office/drawing/2014/main" id="{B4AD5A32-3610-476F-A0B6-F596DCE680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923" y="1930400"/>
            <a:ext cx="5310882" cy="3881437"/>
          </a:xfrm>
        </p:spPr>
      </p:pic>
      <p:pic>
        <p:nvPicPr>
          <p:cNvPr id="9" name="Picture 8">
            <a:extLst>
              <a:ext uri="{FF2B5EF4-FFF2-40B4-BE49-F238E27FC236}">
                <a16:creationId xmlns:a16="http://schemas.microsoft.com/office/drawing/2014/main" id="{BF5619DF-64B1-428B-B6AB-DB4E091275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415" y="1930401"/>
            <a:ext cx="4463590" cy="3881436"/>
          </a:xfrm>
          <a:prstGeom prst="rect">
            <a:avLst/>
          </a:prstGeom>
        </p:spPr>
      </p:pic>
      <p:sp>
        <p:nvSpPr>
          <p:cNvPr id="10" name="TextBox 9">
            <a:extLst>
              <a:ext uri="{FF2B5EF4-FFF2-40B4-BE49-F238E27FC236}">
                <a16:creationId xmlns:a16="http://schemas.microsoft.com/office/drawing/2014/main" id="{F1A28BB2-25A9-428E-A3EC-3ECE44A9B81F}"/>
              </a:ext>
            </a:extLst>
          </p:cNvPr>
          <p:cNvSpPr txBox="1"/>
          <p:nvPr/>
        </p:nvSpPr>
        <p:spPr>
          <a:xfrm>
            <a:off x="9796327" y="122833"/>
            <a:ext cx="2969633" cy="923330"/>
          </a:xfrm>
          <a:prstGeom prst="rect">
            <a:avLst/>
          </a:prstGeom>
          <a:noFill/>
        </p:spPr>
        <p:txBody>
          <a:bodyPr wrap="square" rtlCol="0">
            <a:spAutoFit/>
          </a:bodyPr>
          <a:lstStyle/>
          <a:p>
            <a:r>
              <a:rPr lang="en-US" dirty="0"/>
              <a:t>BY :-</a:t>
            </a:r>
          </a:p>
          <a:p>
            <a:r>
              <a:rPr lang="en-US" dirty="0"/>
              <a:t>FAIZAN SAIFI</a:t>
            </a:r>
          </a:p>
          <a:p>
            <a:r>
              <a:rPr lang="en-US" dirty="0"/>
              <a:t>DATA ANALYST</a:t>
            </a:r>
          </a:p>
        </p:txBody>
      </p:sp>
    </p:spTree>
    <p:extLst>
      <p:ext uri="{BB962C8B-B14F-4D97-AF65-F5344CB8AC3E}">
        <p14:creationId xmlns:p14="http://schemas.microsoft.com/office/powerpoint/2010/main" val="1319578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9FEED-9443-4679-97B5-0B0FE27082DB}"/>
              </a:ext>
            </a:extLst>
          </p:cNvPr>
          <p:cNvSpPr>
            <a:spLocks noGrp="1"/>
          </p:cNvSpPr>
          <p:nvPr>
            <p:ph type="title"/>
          </p:nvPr>
        </p:nvSpPr>
        <p:spPr/>
        <p:txBody>
          <a:bodyPr/>
          <a:lstStyle/>
          <a:p>
            <a:r>
              <a:rPr lang="en-US" dirty="0"/>
              <a:t>Query 4. restaurants with monthly sales greater than x (example 500) for</a:t>
            </a:r>
          </a:p>
        </p:txBody>
      </p:sp>
      <p:pic>
        <p:nvPicPr>
          <p:cNvPr id="5" name="Content Placeholder 4">
            <a:extLst>
              <a:ext uri="{FF2B5EF4-FFF2-40B4-BE49-F238E27FC236}">
                <a16:creationId xmlns:a16="http://schemas.microsoft.com/office/drawing/2014/main" id="{F54183A5-31C7-4A60-94CA-3E53806073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5274" y="2160588"/>
            <a:ext cx="8596668" cy="3881437"/>
          </a:xfrm>
        </p:spPr>
      </p:pic>
      <p:sp>
        <p:nvSpPr>
          <p:cNvPr id="6" name="TextBox 5">
            <a:extLst>
              <a:ext uri="{FF2B5EF4-FFF2-40B4-BE49-F238E27FC236}">
                <a16:creationId xmlns:a16="http://schemas.microsoft.com/office/drawing/2014/main" id="{C19DCFFD-EFA5-40AC-968F-2E36B6328475}"/>
              </a:ext>
            </a:extLst>
          </p:cNvPr>
          <p:cNvSpPr txBox="1"/>
          <p:nvPr/>
        </p:nvSpPr>
        <p:spPr>
          <a:xfrm>
            <a:off x="10076516" y="147935"/>
            <a:ext cx="2009554" cy="923330"/>
          </a:xfrm>
          <a:prstGeom prst="rect">
            <a:avLst/>
          </a:prstGeom>
          <a:noFill/>
        </p:spPr>
        <p:txBody>
          <a:bodyPr wrap="square" rtlCol="0">
            <a:spAutoFit/>
          </a:bodyPr>
          <a:lstStyle/>
          <a:p>
            <a:r>
              <a:rPr lang="en-US" dirty="0"/>
              <a:t>BY :-</a:t>
            </a:r>
          </a:p>
          <a:p>
            <a:r>
              <a:rPr lang="en-US" dirty="0"/>
              <a:t>FAIZAN SAIFI</a:t>
            </a:r>
          </a:p>
          <a:p>
            <a:r>
              <a:rPr lang="en-US" dirty="0"/>
              <a:t>DATA ANALYST</a:t>
            </a:r>
          </a:p>
        </p:txBody>
      </p:sp>
    </p:spTree>
    <p:extLst>
      <p:ext uri="{BB962C8B-B14F-4D97-AF65-F5344CB8AC3E}">
        <p14:creationId xmlns:p14="http://schemas.microsoft.com/office/powerpoint/2010/main" val="2950023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AF6DC-3E7F-494E-97FB-5E71DFFADEDE}"/>
              </a:ext>
            </a:extLst>
          </p:cNvPr>
          <p:cNvSpPr>
            <a:spLocks noGrp="1"/>
          </p:cNvSpPr>
          <p:nvPr>
            <p:ph type="title"/>
          </p:nvPr>
        </p:nvSpPr>
        <p:spPr/>
        <p:txBody>
          <a:bodyPr>
            <a:normAutofit fontScale="90000"/>
          </a:bodyPr>
          <a:lstStyle/>
          <a:p>
            <a:r>
              <a:rPr lang="en-US" dirty="0"/>
              <a:t>Query 5. Show all orders with order details for a particular customer in a particular date range</a:t>
            </a:r>
          </a:p>
        </p:txBody>
      </p:sp>
      <p:pic>
        <p:nvPicPr>
          <p:cNvPr id="5" name="Content Placeholder 4">
            <a:extLst>
              <a:ext uri="{FF2B5EF4-FFF2-40B4-BE49-F238E27FC236}">
                <a16:creationId xmlns:a16="http://schemas.microsoft.com/office/drawing/2014/main" id="{4D97DD0E-F831-4423-88FB-E00C31C6F2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707" y="2160588"/>
            <a:ext cx="8367823" cy="4389068"/>
          </a:xfrm>
        </p:spPr>
      </p:pic>
      <p:sp>
        <p:nvSpPr>
          <p:cNvPr id="6" name="TextBox 5">
            <a:extLst>
              <a:ext uri="{FF2B5EF4-FFF2-40B4-BE49-F238E27FC236}">
                <a16:creationId xmlns:a16="http://schemas.microsoft.com/office/drawing/2014/main" id="{922F0599-D0E6-4386-A714-D8F2B68A37A8}"/>
              </a:ext>
            </a:extLst>
          </p:cNvPr>
          <p:cNvSpPr txBox="1"/>
          <p:nvPr/>
        </p:nvSpPr>
        <p:spPr>
          <a:xfrm>
            <a:off x="10289166" y="147935"/>
            <a:ext cx="2009554" cy="923330"/>
          </a:xfrm>
          <a:prstGeom prst="rect">
            <a:avLst/>
          </a:prstGeom>
          <a:noFill/>
        </p:spPr>
        <p:txBody>
          <a:bodyPr wrap="square" rtlCol="0">
            <a:spAutoFit/>
          </a:bodyPr>
          <a:lstStyle/>
          <a:p>
            <a:r>
              <a:rPr lang="en-US" dirty="0"/>
              <a:t>BY :-</a:t>
            </a:r>
          </a:p>
          <a:p>
            <a:r>
              <a:rPr lang="en-US" dirty="0"/>
              <a:t>FAIZAN SAIFI</a:t>
            </a:r>
          </a:p>
          <a:p>
            <a:r>
              <a:rPr lang="en-US" dirty="0"/>
              <a:t>DATA ANALYST</a:t>
            </a:r>
          </a:p>
        </p:txBody>
      </p:sp>
    </p:spTree>
    <p:extLst>
      <p:ext uri="{BB962C8B-B14F-4D97-AF65-F5344CB8AC3E}">
        <p14:creationId xmlns:p14="http://schemas.microsoft.com/office/powerpoint/2010/main" val="3748933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AB7A4-6818-4F1B-A0EF-37CD39E429F1}"/>
              </a:ext>
            </a:extLst>
          </p:cNvPr>
          <p:cNvSpPr>
            <a:spLocks noGrp="1"/>
          </p:cNvSpPr>
          <p:nvPr>
            <p:ph type="title"/>
          </p:nvPr>
        </p:nvSpPr>
        <p:spPr/>
        <p:txBody>
          <a:bodyPr/>
          <a:lstStyle/>
          <a:p>
            <a:r>
              <a:rPr lang="en-US" dirty="0"/>
              <a:t>Query 6. Find restaurants with max repeated customers</a:t>
            </a:r>
          </a:p>
        </p:txBody>
      </p:sp>
      <p:pic>
        <p:nvPicPr>
          <p:cNvPr id="5" name="Content Placeholder 4">
            <a:extLst>
              <a:ext uri="{FF2B5EF4-FFF2-40B4-BE49-F238E27FC236}">
                <a16:creationId xmlns:a16="http://schemas.microsoft.com/office/drawing/2014/main" id="{E02FF938-454F-4CF5-A7C6-91CE14F985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544" y="2160588"/>
            <a:ext cx="7176977" cy="4378435"/>
          </a:xfrm>
        </p:spPr>
      </p:pic>
      <p:sp>
        <p:nvSpPr>
          <p:cNvPr id="6" name="TextBox 5">
            <a:extLst>
              <a:ext uri="{FF2B5EF4-FFF2-40B4-BE49-F238E27FC236}">
                <a16:creationId xmlns:a16="http://schemas.microsoft.com/office/drawing/2014/main" id="{E250D215-730B-450A-9F61-460921BF08BF}"/>
              </a:ext>
            </a:extLst>
          </p:cNvPr>
          <p:cNvSpPr txBox="1"/>
          <p:nvPr/>
        </p:nvSpPr>
        <p:spPr>
          <a:xfrm>
            <a:off x="10267901" y="230371"/>
            <a:ext cx="2009554" cy="923330"/>
          </a:xfrm>
          <a:prstGeom prst="rect">
            <a:avLst/>
          </a:prstGeom>
          <a:noFill/>
        </p:spPr>
        <p:txBody>
          <a:bodyPr wrap="square" rtlCol="0">
            <a:spAutoFit/>
          </a:bodyPr>
          <a:lstStyle/>
          <a:p>
            <a:r>
              <a:rPr lang="en-US" dirty="0"/>
              <a:t>BY :-</a:t>
            </a:r>
          </a:p>
          <a:p>
            <a:r>
              <a:rPr lang="en-US" dirty="0"/>
              <a:t>FAIZAN SAIFI</a:t>
            </a:r>
          </a:p>
          <a:p>
            <a:r>
              <a:rPr lang="en-US" dirty="0"/>
              <a:t>DATA ANALYST</a:t>
            </a:r>
          </a:p>
        </p:txBody>
      </p:sp>
    </p:spTree>
    <p:extLst>
      <p:ext uri="{BB962C8B-B14F-4D97-AF65-F5344CB8AC3E}">
        <p14:creationId xmlns:p14="http://schemas.microsoft.com/office/powerpoint/2010/main" val="1914333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CE0B-F448-48A5-894D-72F806D106D0}"/>
              </a:ext>
            </a:extLst>
          </p:cNvPr>
          <p:cNvSpPr>
            <a:spLocks noGrp="1"/>
          </p:cNvSpPr>
          <p:nvPr>
            <p:ph type="title"/>
          </p:nvPr>
        </p:nvSpPr>
        <p:spPr/>
        <p:txBody>
          <a:bodyPr/>
          <a:lstStyle/>
          <a:p>
            <a:r>
              <a:rPr lang="en-US" dirty="0"/>
              <a:t>Query 7. Month over month revenue growth of swiggy</a:t>
            </a:r>
          </a:p>
        </p:txBody>
      </p:sp>
      <p:pic>
        <p:nvPicPr>
          <p:cNvPr id="5" name="Content Placeholder 4">
            <a:extLst>
              <a:ext uri="{FF2B5EF4-FFF2-40B4-BE49-F238E27FC236}">
                <a16:creationId xmlns:a16="http://schemas.microsoft.com/office/drawing/2014/main" id="{9FEA496C-1B77-4161-B2BA-57708037E0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912" y="1850066"/>
            <a:ext cx="8006316" cy="4795284"/>
          </a:xfrm>
        </p:spPr>
      </p:pic>
      <p:sp>
        <p:nvSpPr>
          <p:cNvPr id="6" name="TextBox 5">
            <a:extLst>
              <a:ext uri="{FF2B5EF4-FFF2-40B4-BE49-F238E27FC236}">
                <a16:creationId xmlns:a16="http://schemas.microsoft.com/office/drawing/2014/main" id="{64E5804B-3DB4-46EB-A5F8-D349F40D0328}"/>
              </a:ext>
            </a:extLst>
          </p:cNvPr>
          <p:cNvSpPr txBox="1"/>
          <p:nvPr/>
        </p:nvSpPr>
        <p:spPr>
          <a:xfrm>
            <a:off x="10321065" y="147935"/>
            <a:ext cx="2009554" cy="923330"/>
          </a:xfrm>
          <a:prstGeom prst="rect">
            <a:avLst/>
          </a:prstGeom>
          <a:noFill/>
        </p:spPr>
        <p:txBody>
          <a:bodyPr wrap="square" rtlCol="0">
            <a:spAutoFit/>
          </a:bodyPr>
          <a:lstStyle/>
          <a:p>
            <a:r>
              <a:rPr lang="en-US" dirty="0"/>
              <a:t>BY :-</a:t>
            </a:r>
          </a:p>
          <a:p>
            <a:r>
              <a:rPr lang="en-US" dirty="0"/>
              <a:t>FAIZAN SAIFI</a:t>
            </a:r>
          </a:p>
          <a:p>
            <a:r>
              <a:rPr lang="en-US" dirty="0"/>
              <a:t>DATA ANALYST</a:t>
            </a:r>
          </a:p>
        </p:txBody>
      </p:sp>
    </p:spTree>
    <p:extLst>
      <p:ext uri="{BB962C8B-B14F-4D97-AF65-F5344CB8AC3E}">
        <p14:creationId xmlns:p14="http://schemas.microsoft.com/office/powerpoint/2010/main" val="1959240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F87D4-EBDC-4570-9DC6-6A4BBC242FF9}"/>
              </a:ext>
            </a:extLst>
          </p:cNvPr>
          <p:cNvSpPr>
            <a:spLocks noGrp="1"/>
          </p:cNvSpPr>
          <p:nvPr>
            <p:ph type="title"/>
          </p:nvPr>
        </p:nvSpPr>
        <p:spPr/>
        <p:txBody>
          <a:bodyPr/>
          <a:lstStyle/>
          <a:p>
            <a:r>
              <a:rPr lang="en-US" dirty="0"/>
              <a:t>Query 8.Month over month revenue growth of a restaurant</a:t>
            </a:r>
          </a:p>
        </p:txBody>
      </p:sp>
      <p:pic>
        <p:nvPicPr>
          <p:cNvPr id="5" name="Content Placeholder 4">
            <a:extLst>
              <a:ext uri="{FF2B5EF4-FFF2-40B4-BE49-F238E27FC236}">
                <a16:creationId xmlns:a16="http://schemas.microsoft.com/office/drawing/2014/main" id="{FE548B67-8298-4101-A072-9E5CA27D2F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894" y="1818167"/>
            <a:ext cx="9005776" cy="4890977"/>
          </a:xfrm>
        </p:spPr>
      </p:pic>
      <p:sp>
        <p:nvSpPr>
          <p:cNvPr id="6" name="TextBox 5">
            <a:extLst>
              <a:ext uri="{FF2B5EF4-FFF2-40B4-BE49-F238E27FC236}">
                <a16:creationId xmlns:a16="http://schemas.microsoft.com/office/drawing/2014/main" id="{05E4C28E-E2C6-4A11-8CE1-653B54A58865}"/>
              </a:ext>
            </a:extLst>
          </p:cNvPr>
          <p:cNvSpPr txBox="1"/>
          <p:nvPr/>
        </p:nvSpPr>
        <p:spPr>
          <a:xfrm>
            <a:off x="10200562" y="147935"/>
            <a:ext cx="1991438" cy="923330"/>
          </a:xfrm>
          <a:prstGeom prst="rect">
            <a:avLst/>
          </a:prstGeom>
          <a:noFill/>
        </p:spPr>
        <p:txBody>
          <a:bodyPr wrap="square" rtlCol="0">
            <a:spAutoFit/>
          </a:bodyPr>
          <a:lstStyle/>
          <a:p>
            <a:r>
              <a:rPr lang="en-US" dirty="0"/>
              <a:t>BY :-</a:t>
            </a:r>
          </a:p>
          <a:p>
            <a:r>
              <a:rPr lang="en-US" dirty="0"/>
              <a:t>FAIZAN SAIFI</a:t>
            </a:r>
          </a:p>
          <a:p>
            <a:r>
              <a:rPr lang="en-US" dirty="0"/>
              <a:t>DATA ANALYST</a:t>
            </a:r>
          </a:p>
        </p:txBody>
      </p:sp>
    </p:spTree>
    <p:extLst>
      <p:ext uri="{BB962C8B-B14F-4D97-AF65-F5344CB8AC3E}">
        <p14:creationId xmlns:p14="http://schemas.microsoft.com/office/powerpoint/2010/main" val="1039200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53720-0BB2-457A-878F-6A3E358FA0E0}"/>
              </a:ext>
            </a:extLst>
          </p:cNvPr>
          <p:cNvSpPr>
            <a:spLocks noGrp="1"/>
          </p:cNvSpPr>
          <p:nvPr>
            <p:ph type="title"/>
          </p:nvPr>
        </p:nvSpPr>
        <p:spPr/>
        <p:txBody>
          <a:bodyPr/>
          <a:lstStyle/>
          <a:p>
            <a:r>
              <a:rPr lang="en-US" dirty="0"/>
              <a:t>Query 9. Customer's favorite food</a:t>
            </a:r>
          </a:p>
        </p:txBody>
      </p:sp>
      <p:pic>
        <p:nvPicPr>
          <p:cNvPr id="5" name="Content Placeholder 4">
            <a:extLst>
              <a:ext uri="{FF2B5EF4-FFF2-40B4-BE49-F238E27FC236}">
                <a16:creationId xmlns:a16="http://schemas.microsoft.com/office/drawing/2014/main" id="{FCCA8851-7F26-48D9-A754-F00857F81A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158" y="1435395"/>
            <a:ext cx="6655982" cy="5146157"/>
          </a:xfrm>
        </p:spPr>
      </p:pic>
      <p:pic>
        <p:nvPicPr>
          <p:cNvPr id="7" name="Picture 6">
            <a:extLst>
              <a:ext uri="{FF2B5EF4-FFF2-40B4-BE49-F238E27FC236}">
                <a16:creationId xmlns:a16="http://schemas.microsoft.com/office/drawing/2014/main" id="{054FB39D-3EAF-4BC3-BD7A-5953311F35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2938" y="2756195"/>
            <a:ext cx="5477639" cy="2443126"/>
          </a:xfrm>
          <a:prstGeom prst="rect">
            <a:avLst/>
          </a:prstGeom>
        </p:spPr>
      </p:pic>
      <p:sp>
        <p:nvSpPr>
          <p:cNvPr id="8" name="TextBox 7">
            <a:extLst>
              <a:ext uri="{FF2B5EF4-FFF2-40B4-BE49-F238E27FC236}">
                <a16:creationId xmlns:a16="http://schemas.microsoft.com/office/drawing/2014/main" id="{0AB2A77A-E270-4B40-898E-641DACC08388}"/>
              </a:ext>
            </a:extLst>
          </p:cNvPr>
          <p:cNvSpPr txBox="1"/>
          <p:nvPr/>
        </p:nvSpPr>
        <p:spPr>
          <a:xfrm>
            <a:off x="10182446" y="147935"/>
            <a:ext cx="2009554" cy="923330"/>
          </a:xfrm>
          <a:prstGeom prst="rect">
            <a:avLst/>
          </a:prstGeom>
          <a:noFill/>
        </p:spPr>
        <p:txBody>
          <a:bodyPr wrap="square" rtlCol="0">
            <a:spAutoFit/>
          </a:bodyPr>
          <a:lstStyle/>
          <a:p>
            <a:r>
              <a:rPr lang="en-US" dirty="0"/>
              <a:t>BY :-</a:t>
            </a:r>
          </a:p>
          <a:p>
            <a:r>
              <a:rPr lang="en-US" dirty="0"/>
              <a:t>FAIZAN SAIFI</a:t>
            </a:r>
          </a:p>
          <a:p>
            <a:r>
              <a:rPr lang="en-US" dirty="0"/>
              <a:t>DATA ANALYST</a:t>
            </a:r>
          </a:p>
        </p:txBody>
      </p:sp>
    </p:spTree>
    <p:extLst>
      <p:ext uri="{BB962C8B-B14F-4D97-AF65-F5344CB8AC3E}">
        <p14:creationId xmlns:p14="http://schemas.microsoft.com/office/powerpoint/2010/main" val="2654974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F3A9D-7E0C-467E-B703-E8D0B00545E0}"/>
              </a:ext>
            </a:extLst>
          </p:cNvPr>
          <p:cNvSpPr>
            <a:spLocks noGrp="1"/>
          </p:cNvSpPr>
          <p:nvPr>
            <p:ph type="title"/>
          </p:nvPr>
        </p:nvSpPr>
        <p:spPr>
          <a:xfrm>
            <a:off x="677334" y="609600"/>
            <a:ext cx="8596668" cy="900223"/>
          </a:xfrm>
        </p:spPr>
        <p:txBody>
          <a:bodyPr/>
          <a:lstStyle/>
          <a:p>
            <a:r>
              <a:rPr lang="en-US" dirty="0"/>
              <a:t>10. Most Paired Food Items</a:t>
            </a:r>
          </a:p>
        </p:txBody>
      </p:sp>
      <p:pic>
        <p:nvPicPr>
          <p:cNvPr id="5" name="Content Placeholder 4">
            <a:extLst>
              <a:ext uri="{FF2B5EF4-FFF2-40B4-BE49-F238E27FC236}">
                <a16:creationId xmlns:a16="http://schemas.microsoft.com/office/drawing/2014/main" id="{4ECD6F1F-0505-4940-8332-18B2BA6622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519" y="1426377"/>
            <a:ext cx="6326514" cy="3448531"/>
          </a:xfrm>
        </p:spPr>
      </p:pic>
      <p:pic>
        <p:nvPicPr>
          <p:cNvPr id="7" name="Picture 6">
            <a:extLst>
              <a:ext uri="{FF2B5EF4-FFF2-40B4-BE49-F238E27FC236}">
                <a16:creationId xmlns:a16="http://schemas.microsoft.com/office/drawing/2014/main" id="{FAFB3ABE-0469-46A2-92C9-8A1B7831E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8471" y="2635692"/>
            <a:ext cx="5811061" cy="3858163"/>
          </a:xfrm>
          <a:prstGeom prst="rect">
            <a:avLst/>
          </a:prstGeom>
        </p:spPr>
      </p:pic>
      <p:sp>
        <p:nvSpPr>
          <p:cNvPr id="10" name="TextBox 9">
            <a:extLst>
              <a:ext uri="{FF2B5EF4-FFF2-40B4-BE49-F238E27FC236}">
                <a16:creationId xmlns:a16="http://schemas.microsoft.com/office/drawing/2014/main" id="{F59D7276-898E-49FB-8B7E-A9D989DFB362}"/>
              </a:ext>
            </a:extLst>
          </p:cNvPr>
          <p:cNvSpPr txBox="1"/>
          <p:nvPr/>
        </p:nvSpPr>
        <p:spPr>
          <a:xfrm>
            <a:off x="10055250" y="136381"/>
            <a:ext cx="2009554" cy="923330"/>
          </a:xfrm>
          <a:prstGeom prst="rect">
            <a:avLst/>
          </a:prstGeom>
          <a:noFill/>
        </p:spPr>
        <p:txBody>
          <a:bodyPr wrap="square" rtlCol="0">
            <a:spAutoFit/>
          </a:bodyPr>
          <a:lstStyle/>
          <a:p>
            <a:r>
              <a:rPr lang="en-US" dirty="0"/>
              <a:t>BY :-</a:t>
            </a:r>
          </a:p>
          <a:p>
            <a:r>
              <a:rPr lang="en-US" dirty="0"/>
              <a:t>FAIZAN SAIFI</a:t>
            </a:r>
          </a:p>
          <a:p>
            <a:r>
              <a:rPr lang="en-US" dirty="0"/>
              <a:t>DATA ANALYST</a:t>
            </a:r>
          </a:p>
        </p:txBody>
      </p:sp>
    </p:spTree>
    <p:extLst>
      <p:ext uri="{BB962C8B-B14F-4D97-AF65-F5344CB8AC3E}">
        <p14:creationId xmlns:p14="http://schemas.microsoft.com/office/powerpoint/2010/main" val="2695875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D672-FD0E-4DDC-BB72-2B7E16E2A9FC}"/>
              </a:ext>
            </a:extLst>
          </p:cNvPr>
          <p:cNvSpPr>
            <a:spLocks noGrp="1"/>
          </p:cNvSpPr>
          <p:nvPr>
            <p:ph type="title"/>
          </p:nvPr>
        </p:nvSpPr>
        <p:spPr/>
        <p:txBody>
          <a:bodyPr>
            <a:normAutofit/>
          </a:bodyPr>
          <a:lstStyle/>
          <a:p>
            <a:r>
              <a:rPr lang="en-US" dirty="0"/>
              <a:t>            Most Paired Food Items</a:t>
            </a:r>
            <a:br>
              <a:rPr lang="en-US" dirty="0"/>
            </a:br>
            <a:r>
              <a:rPr lang="en-US" dirty="0"/>
              <a:t>                        Results</a:t>
            </a:r>
          </a:p>
        </p:txBody>
      </p:sp>
      <p:pic>
        <p:nvPicPr>
          <p:cNvPr id="4" name="Content Placeholder 3">
            <a:extLst>
              <a:ext uri="{FF2B5EF4-FFF2-40B4-BE49-F238E27FC236}">
                <a16:creationId xmlns:a16="http://schemas.microsoft.com/office/drawing/2014/main" id="{FF95EED9-1BD2-47D0-96CB-B05FF17539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8849438" cy="4614530"/>
          </a:xfrm>
          <a:prstGeom prst="rect">
            <a:avLst/>
          </a:prstGeom>
        </p:spPr>
      </p:pic>
      <p:sp>
        <p:nvSpPr>
          <p:cNvPr id="5" name="TextBox 4">
            <a:extLst>
              <a:ext uri="{FF2B5EF4-FFF2-40B4-BE49-F238E27FC236}">
                <a16:creationId xmlns:a16="http://schemas.microsoft.com/office/drawing/2014/main" id="{BFD38DAE-4E03-453D-A246-942E7A7C2981}"/>
              </a:ext>
            </a:extLst>
          </p:cNvPr>
          <p:cNvSpPr txBox="1"/>
          <p:nvPr/>
        </p:nvSpPr>
        <p:spPr>
          <a:xfrm>
            <a:off x="9959557" y="147935"/>
            <a:ext cx="2009554" cy="923330"/>
          </a:xfrm>
          <a:prstGeom prst="rect">
            <a:avLst/>
          </a:prstGeom>
          <a:noFill/>
        </p:spPr>
        <p:txBody>
          <a:bodyPr wrap="square" rtlCol="0">
            <a:spAutoFit/>
          </a:bodyPr>
          <a:lstStyle/>
          <a:p>
            <a:r>
              <a:rPr lang="en-US" dirty="0"/>
              <a:t>BY :-</a:t>
            </a:r>
          </a:p>
          <a:p>
            <a:r>
              <a:rPr lang="en-US" dirty="0"/>
              <a:t>FAIZAN SAIFI</a:t>
            </a:r>
          </a:p>
          <a:p>
            <a:r>
              <a:rPr lang="en-US" dirty="0"/>
              <a:t>DATA ANALYST</a:t>
            </a:r>
          </a:p>
        </p:txBody>
      </p:sp>
    </p:spTree>
    <p:extLst>
      <p:ext uri="{BB962C8B-B14F-4D97-AF65-F5344CB8AC3E}">
        <p14:creationId xmlns:p14="http://schemas.microsoft.com/office/powerpoint/2010/main" val="2605263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F909A-3E36-441C-B68D-413E40F6F0E9}"/>
              </a:ext>
            </a:extLst>
          </p:cNvPr>
          <p:cNvSpPr>
            <a:spLocks noGrp="1"/>
          </p:cNvSpPr>
          <p:nvPr>
            <p:ph type="title"/>
          </p:nvPr>
        </p:nvSpPr>
        <p:spPr>
          <a:xfrm>
            <a:off x="677334" y="609600"/>
            <a:ext cx="8596668" cy="1027814"/>
          </a:xfrm>
        </p:spPr>
        <p:txBody>
          <a:bodyPr/>
          <a:lstStyle/>
          <a:p>
            <a:r>
              <a:rPr lang="en-US" dirty="0"/>
              <a:t>Data Insights from Swiggy Case Study:-</a:t>
            </a:r>
          </a:p>
        </p:txBody>
      </p:sp>
      <p:sp>
        <p:nvSpPr>
          <p:cNvPr id="3" name="Content Placeholder 2">
            <a:extLst>
              <a:ext uri="{FF2B5EF4-FFF2-40B4-BE49-F238E27FC236}">
                <a16:creationId xmlns:a16="http://schemas.microsoft.com/office/drawing/2014/main" id="{F7FF5E33-DC44-43D8-8430-6765101F1FB2}"/>
              </a:ext>
            </a:extLst>
          </p:cNvPr>
          <p:cNvSpPr>
            <a:spLocks noGrp="1"/>
          </p:cNvSpPr>
          <p:nvPr>
            <p:ph idx="1"/>
          </p:nvPr>
        </p:nvSpPr>
        <p:spPr>
          <a:xfrm>
            <a:off x="677334" y="1467293"/>
            <a:ext cx="8596668" cy="4574069"/>
          </a:xfrm>
        </p:spPr>
        <p:txBody>
          <a:bodyPr>
            <a:normAutofit fontScale="85000" lnSpcReduction="20000"/>
          </a:bodyPr>
          <a:lstStyle/>
          <a:p>
            <a:pPr algn="l">
              <a:buFont typeface="+mj-lt"/>
              <a:buAutoNum type="arabicPeriod"/>
            </a:pPr>
            <a:r>
              <a:rPr lang="en-US" b="1" i="0" dirty="0">
                <a:solidFill>
                  <a:srgbClr val="374151"/>
                </a:solidFill>
                <a:effectLst/>
                <a:latin typeface="Söhne"/>
              </a:rPr>
              <a:t>Customers Who Have Never Ordered:</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Identify potential customer outreach opportunities for promotions or engagement campaigns.</a:t>
            </a:r>
          </a:p>
          <a:p>
            <a:pPr marL="742950" lvl="1" indent="-285750" algn="l">
              <a:buFont typeface="+mj-lt"/>
              <a:buAutoNum type="arabicPeriod"/>
            </a:pPr>
            <a:r>
              <a:rPr lang="en-US" b="0" i="0" dirty="0">
                <a:solidFill>
                  <a:srgbClr val="374151"/>
                </a:solidFill>
                <a:effectLst/>
                <a:latin typeface="Söhne"/>
              </a:rPr>
              <a:t>Understand the percentage of inactive users in the platform.</a:t>
            </a:r>
          </a:p>
          <a:p>
            <a:pPr algn="l">
              <a:buFont typeface="+mj-lt"/>
              <a:buAutoNum type="arabicPeriod"/>
            </a:pPr>
            <a:r>
              <a:rPr lang="en-US" b="1" i="0" dirty="0">
                <a:solidFill>
                  <a:srgbClr val="374151"/>
                </a:solidFill>
                <a:effectLst/>
                <a:latin typeface="Söhne"/>
              </a:rPr>
              <a:t>Average Price per Dish:</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Determine the average cost of dishes to set competitive pricing strategies.</a:t>
            </a:r>
          </a:p>
          <a:p>
            <a:pPr marL="742950" lvl="1" indent="-285750" algn="l">
              <a:buFont typeface="+mj-lt"/>
              <a:buAutoNum type="arabicPeriod"/>
            </a:pPr>
            <a:r>
              <a:rPr lang="en-US" b="0" i="0" dirty="0">
                <a:solidFill>
                  <a:srgbClr val="374151"/>
                </a:solidFill>
                <a:effectLst/>
                <a:latin typeface="Söhne"/>
              </a:rPr>
              <a:t>Identify high or low-priced dishes for menu optimization.</a:t>
            </a:r>
          </a:p>
          <a:p>
            <a:pPr algn="l">
              <a:buFont typeface="+mj-lt"/>
              <a:buAutoNum type="arabicPeriod"/>
            </a:pPr>
            <a:r>
              <a:rPr lang="en-US" b="1" i="0" dirty="0">
                <a:solidFill>
                  <a:srgbClr val="374151"/>
                </a:solidFill>
                <a:effectLst/>
                <a:latin typeface="Söhne"/>
              </a:rPr>
              <a:t>Top Restaurant by Monthly Orders: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Recognize popular restaurants to strengthen partnerships or marketing efforts.</a:t>
            </a:r>
          </a:p>
          <a:p>
            <a:pPr marL="742950" lvl="1" indent="-285750" algn="l">
              <a:buFont typeface="+mj-lt"/>
              <a:buAutoNum type="arabicPeriod"/>
            </a:pPr>
            <a:r>
              <a:rPr lang="en-US" b="0" i="0" dirty="0">
                <a:solidFill>
                  <a:srgbClr val="374151"/>
                </a:solidFill>
                <a:effectLst/>
                <a:latin typeface="Söhne"/>
              </a:rPr>
              <a:t>Understand customer preferences and trending restaurants.</a:t>
            </a:r>
          </a:p>
          <a:p>
            <a:pPr algn="l">
              <a:buFont typeface="+mj-lt"/>
              <a:buAutoNum type="arabicPeriod"/>
            </a:pPr>
            <a:r>
              <a:rPr lang="en-US" b="1" i="0" dirty="0">
                <a:solidFill>
                  <a:srgbClr val="374151"/>
                </a:solidFill>
                <a:effectLst/>
                <a:latin typeface="Söhne"/>
              </a:rPr>
              <a:t>Restaurants with Monthly Sales &gt; X:</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Identify high-performing restaurants for potential collaborations.</a:t>
            </a:r>
          </a:p>
          <a:p>
            <a:pPr marL="742950" lvl="1" indent="-285750" algn="l">
              <a:buFont typeface="+mj-lt"/>
              <a:buAutoNum type="arabicPeriod"/>
            </a:pPr>
            <a:r>
              <a:rPr lang="en-US" b="0" i="0" dirty="0">
                <a:solidFill>
                  <a:srgbClr val="374151"/>
                </a:solidFill>
                <a:effectLst/>
                <a:latin typeface="Söhne"/>
              </a:rPr>
              <a:t>Monitor and reward successful restaurants to maintain a healthy partnership.</a:t>
            </a:r>
          </a:p>
          <a:p>
            <a:pPr algn="l">
              <a:buFont typeface="+mj-lt"/>
              <a:buAutoNum type="arabicPeriod"/>
            </a:pPr>
            <a:r>
              <a:rPr lang="en-US" b="1" i="0" dirty="0">
                <a:solidFill>
                  <a:srgbClr val="374151"/>
                </a:solidFill>
                <a:effectLst/>
                <a:latin typeface="Söhne"/>
              </a:rPr>
              <a:t>Customer's Orders in a Date Range: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Analyze a specific customer's ordering behavior over time.</a:t>
            </a:r>
          </a:p>
          <a:p>
            <a:pPr marL="742950" lvl="1" indent="-285750" algn="l">
              <a:buFont typeface="+mj-lt"/>
              <a:buAutoNum type="arabicPeriod"/>
            </a:pPr>
            <a:r>
              <a:rPr lang="en-US" b="0" i="0" dirty="0">
                <a:solidFill>
                  <a:srgbClr val="374151"/>
                </a:solidFill>
                <a:effectLst/>
                <a:latin typeface="Söhne"/>
              </a:rPr>
              <a:t>Understand peak ordering periods for targeted marketing.</a:t>
            </a:r>
          </a:p>
          <a:p>
            <a:endParaRPr lang="en-US" dirty="0"/>
          </a:p>
          <a:p>
            <a:endParaRPr lang="en-US" dirty="0"/>
          </a:p>
        </p:txBody>
      </p:sp>
      <p:sp>
        <p:nvSpPr>
          <p:cNvPr id="4" name="TextBox 3">
            <a:extLst>
              <a:ext uri="{FF2B5EF4-FFF2-40B4-BE49-F238E27FC236}">
                <a16:creationId xmlns:a16="http://schemas.microsoft.com/office/drawing/2014/main" id="{72975DEB-CA73-4480-BF7A-034A7F99A039}"/>
              </a:ext>
            </a:extLst>
          </p:cNvPr>
          <p:cNvSpPr txBox="1"/>
          <p:nvPr/>
        </p:nvSpPr>
        <p:spPr>
          <a:xfrm>
            <a:off x="10044618" y="200177"/>
            <a:ext cx="2009554" cy="923330"/>
          </a:xfrm>
          <a:prstGeom prst="rect">
            <a:avLst/>
          </a:prstGeom>
          <a:noFill/>
        </p:spPr>
        <p:txBody>
          <a:bodyPr wrap="square" rtlCol="0">
            <a:spAutoFit/>
          </a:bodyPr>
          <a:lstStyle/>
          <a:p>
            <a:r>
              <a:rPr lang="en-US" dirty="0"/>
              <a:t>BY :-</a:t>
            </a:r>
          </a:p>
          <a:p>
            <a:r>
              <a:rPr lang="en-US" dirty="0"/>
              <a:t>FAIZAN SAIFI</a:t>
            </a:r>
          </a:p>
          <a:p>
            <a:r>
              <a:rPr lang="en-US" dirty="0"/>
              <a:t>DATA ANALYST</a:t>
            </a:r>
          </a:p>
        </p:txBody>
      </p:sp>
    </p:spTree>
    <p:extLst>
      <p:ext uri="{BB962C8B-B14F-4D97-AF65-F5344CB8AC3E}">
        <p14:creationId xmlns:p14="http://schemas.microsoft.com/office/powerpoint/2010/main" val="2277899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DC5B3-FB23-4A61-9DB2-E2DD1C158FE4}"/>
              </a:ext>
            </a:extLst>
          </p:cNvPr>
          <p:cNvSpPr>
            <a:spLocks noGrp="1"/>
          </p:cNvSpPr>
          <p:nvPr>
            <p:ph type="title"/>
          </p:nvPr>
        </p:nvSpPr>
        <p:spPr>
          <a:xfrm>
            <a:off x="677334" y="652131"/>
            <a:ext cx="8596668" cy="1320800"/>
          </a:xfrm>
        </p:spPr>
        <p:txBody>
          <a:bodyPr/>
          <a:lstStyle/>
          <a:p>
            <a:r>
              <a:rPr lang="en-US" dirty="0"/>
              <a:t>Data Insights from Swiggy Case Study:-</a:t>
            </a:r>
          </a:p>
        </p:txBody>
      </p:sp>
      <p:sp>
        <p:nvSpPr>
          <p:cNvPr id="3" name="Content Placeholder 2">
            <a:extLst>
              <a:ext uri="{FF2B5EF4-FFF2-40B4-BE49-F238E27FC236}">
                <a16:creationId xmlns:a16="http://schemas.microsoft.com/office/drawing/2014/main" id="{D4C55014-6D98-498A-99DA-2AEBF925DBF0}"/>
              </a:ext>
            </a:extLst>
          </p:cNvPr>
          <p:cNvSpPr>
            <a:spLocks noGrp="1"/>
          </p:cNvSpPr>
          <p:nvPr>
            <p:ph idx="1"/>
          </p:nvPr>
        </p:nvSpPr>
        <p:spPr>
          <a:xfrm>
            <a:off x="677334" y="1424763"/>
            <a:ext cx="8596668" cy="4616599"/>
          </a:xfrm>
        </p:spPr>
        <p:txBody>
          <a:bodyPr>
            <a:normAutofit fontScale="85000" lnSpcReduction="20000"/>
          </a:bodyPr>
          <a:lstStyle/>
          <a:p>
            <a:pPr algn="l">
              <a:buFont typeface="+mj-lt"/>
              <a:buAutoNum type="arabicPeriod"/>
            </a:pPr>
            <a:r>
              <a:rPr lang="en-US" b="1" i="0" dirty="0">
                <a:solidFill>
                  <a:srgbClr val="374151"/>
                </a:solidFill>
                <a:effectLst/>
                <a:latin typeface="Söhne"/>
              </a:rPr>
              <a:t>Restaurants with Max Repeated Customers: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Recognize and reward restaurants with a strong customer retention rate.</a:t>
            </a:r>
          </a:p>
          <a:p>
            <a:pPr marL="742950" lvl="1" indent="-285750" algn="l">
              <a:buFont typeface="+mj-lt"/>
              <a:buAutoNum type="arabicPeriod"/>
            </a:pPr>
            <a:r>
              <a:rPr lang="en-US" b="0" i="0" dirty="0">
                <a:solidFill>
                  <a:srgbClr val="374151"/>
                </a:solidFill>
                <a:effectLst/>
                <a:latin typeface="Söhne"/>
              </a:rPr>
              <a:t>Identify strategies for retaining and attracting more customers.</a:t>
            </a:r>
          </a:p>
          <a:p>
            <a:pPr algn="l">
              <a:buFont typeface="+mj-lt"/>
              <a:buAutoNum type="arabicPeriod"/>
            </a:pPr>
            <a:r>
              <a:rPr lang="en-US" b="1" i="0" dirty="0">
                <a:solidFill>
                  <a:srgbClr val="374151"/>
                </a:solidFill>
                <a:effectLst/>
                <a:latin typeface="Söhne"/>
              </a:rPr>
              <a:t>Month-over-Month Revenue Growth of Swiggy: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Assess overall platform performance and growth trends.</a:t>
            </a:r>
          </a:p>
          <a:p>
            <a:pPr marL="742950" lvl="1" indent="-285750" algn="l">
              <a:buFont typeface="+mj-lt"/>
              <a:buAutoNum type="arabicPeriod"/>
            </a:pPr>
            <a:r>
              <a:rPr lang="en-US" b="0" i="0" dirty="0">
                <a:solidFill>
                  <a:srgbClr val="374151"/>
                </a:solidFill>
                <a:effectLst/>
                <a:latin typeface="Söhne"/>
              </a:rPr>
              <a:t>Identify peak months and potential seasonality.</a:t>
            </a:r>
          </a:p>
          <a:p>
            <a:pPr algn="l">
              <a:buFont typeface="+mj-lt"/>
              <a:buAutoNum type="arabicPeriod"/>
            </a:pPr>
            <a:r>
              <a:rPr lang="en-US" b="1" i="0" dirty="0">
                <a:solidFill>
                  <a:srgbClr val="374151"/>
                </a:solidFill>
                <a:effectLst/>
                <a:latin typeface="Söhne"/>
              </a:rPr>
              <a:t>Month-over-Month Revenue Growth of a Restaurant:</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Evaluate a specific restaurant's growth trends.</a:t>
            </a:r>
          </a:p>
          <a:p>
            <a:pPr marL="742950" lvl="1" indent="-285750" algn="l">
              <a:buFont typeface="+mj-lt"/>
              <a:buAutoNum type="arabicPeriod"/>
            </a:pPr>
            <a:r>
              <a:rPr lang="en-US" b="0" i="0" dirty="0">
                <a:solidFill>
                  <a:srgbClr val="374151"/>
                </a:solidFill>
                <a:effectLst/>
                <a:latin typeface="Söhne"/>
              </a:rPr>
              <a:t>Identify periods of increased or decreased revenue.</a:t>
            </a:r>
          </a:p>
          <a:p>
            <a:pPr algn="l">
              <a:buFont typeface="+mj-lt"/>
              <a:buAutoNum type="arabicPeriod"/>
            </a:pPr>
            <a:r>
              <a:rPr lang="en-US" b="1" i="0" dirty="0">
                <a:solidFill>
                  <a:srgbClr val="374151"/>
                </a:solidFill>
                <a:effectLst/>
                <a:latin typeface="Söhne"/>
              </a:rPr>
              <a:t>Customer's Favorite Food:</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Understand popular menu items among specific customers.</a:t>
            </a:r>
          </a:p>
          <a:p>
            <a:pPr marL="742950" lvl="1" indent="-285750" algn="l">
              <a:buFont typeface="+mj-lt"/>
              <a:buAutoNum type="arabicPeriod"/>
            </a:pPr>
            <a:r>
              <a:rPr lang="en-US" b="0" i="0" dirty="0">
                <a:solidFill>
                  <a:srgbClr val="374151"/>
                </a:solidFill>
                <a:effectLst/>
                <a:latin typeface="Söhne"/>
              </a:rPr>
              <a:t>Use insights for targeted marketing or personalized promotions.</a:t>
            </a:r>
          </a:p>
          <a:p>
            <a:pPr algn="l">
              <a:buFont typeface="+mj-lt"/>
              <a:buAutoNum type="arabicPeriod"/>
            </a:pPr>
            <a:r>
              <a:rPr lang="en-US" b="1" i="0" dirty="0">
                <a:solidFill>
                  <a:srgbClr val="374151"/>
                </a:solidFill>
                <a:effectLst/>
                <a:latin typeface="Söhne"/>
              </a:rPr>
              <a:t>Most Paired Food Items: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Identify frequently paired dishes for menu bundling or promotions.</a:t>
            </a:r>
          </a:p>
          <a:p>
            <a:pPr algn="l">
              <a:buFont typeface="Arial" panose="020B0604020202020204" pitchFamily="34" charset="0"/>
              <a:buChar char="•"/>
            </a:pPr>
            <a:r>
              <a:rPr lang="en-US" b="0" i="0" dirty="0">
                <a:solidFill>
                  <a:srgbClr val="374151"/>
                </a:solidFill>
                <a:effectLst/>
                <a:latin typeface="Söhne"/>
              </a:rPr>
              <a:t>Optimize menu suggestions for customers.</a:t>
            </a:r>
          </a:p>
          <a:p>
            <a:endParaRPr lang="en-US" dirty="0"/>
          </a:p>
        </p:txBody>
      </p:sp>
      <p:sp>
        <p:nvSpPr>
          <p:cNvPr id="4" name="TextBox 3">
            <a:extLst>
              <a:ext uri="{FF2B5EF4-FFF2-40B4-BE49-F238E27FC236}">
                <a16:creationId xmlns:a16="http://schemas.microsoft.com/office/drawing/2014/main" id="{CBE9385C-F40D-4B02-924D-FA5E8AE1ECDE}"/>
              </a:ext>
            </a:extLst>
          </p:cNvPr>
          <p:cNvSpPr txBox="1"/>
          <p:nvPr/>
        </p:nvSpPr>
        <p:spPr>
          <a:xfrm>
            <a:off x="9959558" y="190466"/>
            <a:ext cx="2009554" cy="923330"/>
          </a:xfrm>
          <a:prstGeom prst="rect">
            <a:avLst/>
          </a:prstGeom>
          <a:noFill/>
        </p:spPr>
        <p:txBody>
          <a:bodyPr wrap="square" rtlCol="0">
            <a:spAutoFit/>
          </a:bodyPr>
          <a:lstStyle/>
          <a:p>
            <a:r>
              <a:rPr lang="en-US" dirty="0"/>
              <a:t>BY :-</a:t>
            </a:r>
          </a:p>
          <a:p>
            <a:r>
              <a:rPr lang="en-US" dirty="0"/>
              <a:t>FAIZAN SAIFI</a:t>
            </a:r>
          </a:p>
          <a:p>
            <a:r>
              <a:rPr lang="en-US" dirty="0"/>
              <a:t>DATA ANALYST</a:t>
            </a:r>
          </a:p>
        </p:txBody>
      </p:sp>
    </p:spTree>
    <p:extLst>
      <p:ext uri="{BB962C8B-B14F-4D97-AF65-F5344CB8AC3E}">
        <p14:creationId xmlns:p14="http://schemas.microsoft.com/office/powerpoint/2010/main" val="3432450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B99B1-CCD1-4C12-8722-3E966AB8DA8A}"/>
              </a:ext>
            </a:extLst>
          </p:cNvPr>
          <p:cNvSpPr>
            <a:spLocks noGrp="1"/>
          </p:cNvSpPr>
          <p:nvPr>
            <p:ph type="ctrTitle"/>
          </p:nvPr>
        </p:nvSpPr>
        <p:spPr>
          <a:xfrm>
            <a:off x="1524000" y="1122363"/>
            <a:ext cx="7396716" cy="932680"/>
          </a:xfrm>
        </p:spPr>
        <p:txBody>
          <a:bodyPr>
            <a:normAutofit/>
          </a:bodyPr>
          <a:lstStyle/>
          <a:p>
            <a:r>
              <a:rPr lang="en-US" b="0" i="0" dirty="0">
                <a:solidFill>
                  <a:srgbClr val="0F0F0F"/>
                </a:solidFill>
                <a:effectLst/>
                <a:latin typeface="Söhne"/>
              </a:rPr>
              <a:t>Swiggy :- </a:t>
            </a:r>
            <a:r>
              <a:rPr lang="en-US" dirty="0"/>
              <a:t> Case Study</a:t>
            </a:r>
          </a:p>
        </p:txBody>
      </p:sp>
      <p:sp>
        <p:nvSpPr>
          <p:cNvPr id="3" name="Subtitle 2">
            <a:extLst>
              <a:ext uri="{FF2B5EF4-FFF2-40B4-BE49-F238E27FC236}">
                <a16:creationId xmlns:a16="http://schemas.microsoft.com/office/drawing/2014/main" id="{4EB76488-B347-4C75-BD03-6AD152176D8F}"/>
              </a:ext>
            </a:extLst>
          </p:cNvPr>
          <p:cNvSpPr>
            <a:spLocks noGrp="1"/>
          </p:cNvSpPr>
          <p:nvPr>
            <p:ph type="subTitle" idx="1"/>
          </p:nvPr>
        </p:nvSpPr>
        <p:spPr>
          <a:xfrm>
            <a:off x="723014" y="2055043"/>
            <a:ext cx="9944986" cy="4515878"/>
          </a:xfrm>
        </p:spPr>
        <p:txBody>
          <a:bodyPr>
            <a:noAutofit/>
          </a:bodyPr>
          <a:lstStyle/>
          <a:p>
            <a:pPr algn="l"/>
            <a:br>
              <a:rPr lang="en-US" sz="3600" dirty="0"/>
            </a:br>
            <a:r>
              <a:rPr lang="en-US" sz="3600" b="0" i="0" dirty="0">
                <a:solidFill>
                  <a:srgbClr val="374151"/>
                </a:solidFill>
                <a:effectLst/>
                <a:latin typeface="Söhne"/>
              </a:rPr>
              <a:t>Swiggy is an Indian online food delivery and restaurant aggregator platform headquartered in Bangalore, India. Launched in August 2014, Swiggy has become one of the leading food delivery services in India. The platform connects users with local restaurants, allowing them to order food online and have it delivered to their doorstep.</a:t>
            </a:r>
            <a:endParaRPr lang="en-US" sz="3600" dirty="0"/>
          </a:p>
        </p:txBody>
      </p:sp>
      <p:sp>
        <p:nvSpPr>
          <p:cNvPr id="4" name="TextBox 3">
            <a:extLst>
              <a:ext uri="{FF2B5EF4-FFF2-40B4-BE49-F238E27FC236}">
                <a16:creationId xmlns:a16="http://schemas.microsoft.com/office/drawing/2014/main" id="{A9BA67AB-2CDD-4E63-85E8-A2842E72D4F5}"/>
              </a:ext>
            </a:extLst>
          </p:cNvPr>
          <p:cNvSpPr txBox="1"/>
          <p:nvPr/>
        </p:nvSpPr>
        <p:spPr>
          <a:xfrm>
            <a:off x="9991455" y="199033"/>
            <a:ext cx="2009554" cy="923330"/>
          </a:xfrm>
          <a:prstGeom prst="rect">
            <a:avLst/>
          </a:prstGeom>
          <a:noFill/>
        </p:spPr>
        <p:txBody>
          <a:bodyPr wrap="square" rtlCol="0">
            <a:spAutoFit/>
          </a:bodyPr>
          <a:lstStyle/>
          <a:p>
            <a:r>
              <a:rPr lang="en-US" dirty="0"/>
              <a:t>BY :-</a:t>
            </a:r>
          </a:p>
          <a:p>
            <a:r>
              <a:rPr lang="en-US" dirty="0"/>
              <a:t>FAIZAN SAIFI</a:t>
            </a:r>
          </a:p>
          <a:p>
            <a:r>
              <a:rPr lang="en-US" dirty="0"/>
              <a:t>DATA ANALYST</a:t>
            </a:r>
          </a:p>
        </p:txBody>
      </p:sp>
    </p:spTree>
    <p:extLst>
      <p:ext uri="{BB962C8B-B14F-4D97-AF65-F5344CB8AC3E}">
        <p14:creationId xmlns:p14="http://schemas.microsoft.com/office/powerpoint/2010/main" val="1135934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F9EB5-CCDB-4782-96BB-82D0AD2FB04A}"/>
              </a:ext>
            </a:extLst>
          </p:cNvPr>
          <p:cNvSpPr>
            <a:spLocks noGrp="1"/>
          </p:cNvSpPr>
          <p:nvPr>
            <p:ph type="title"/>
          </p:nvPr>
        </p:nvSpPr>
        <p:spPr/>
        <p:txBody>
          <a:bodyPr/>
          <a:lstStyle/>
          <a:p>
            <a:r>
              <a:rPr lang="en-US" dirty="0"/>
              <a:t>End of Slides</a:t>
            </a:r>
          </a:p>
        </p:txBody>
      </p:sp>
      <p:pic>
        <p:nvPicPr>
          <p:cNvPr id="5" name="Content Placeholder 4">
            <a:extLst>
              <a:ext uri="{FF2B5EF4-FFF2-40B4-BE49-F238E27FC236}">
                <a16:creationId xmlns:a16="http://schemas.microsoft.com/office/drawing/2014/main" id="{5EC33D9D-531F-4DE5-AAE7-BD8A2F6A50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127052"/>
            <a:ext cx="4725091" cy="3625702"/>
          </a:xfrm>
        </p:spPr>
      </p:pic>
      <p:sp>
        <p:nvSpPr>
          <p:cNvPr id="6" name="TextBox 5">
            <a:extLst>
              <a:ext uri="{FF2B5EF4-FFF2-40B4-BE49-F238E27FC236}">
                <a16:creationId xmlns:a16="http://schemas.microsoft.com/office/drawing/2014/main" id="{57C91F74-CAF6-42E2-843C-4C3BD7A7D229}"/>
              </a:ext>
            </a:extLst>
          </p:cNvPr>
          <p:cNvSpPr txBox="1"/>
          <p:nvPr/>
        </p:nvSpPr>
        <p:spPr>
          <a:xfrm>
            <a:off x="10182446" y="147935"/>
            <a:ext cx="2009554" cy="923330"/>
          </a:xfrm>
          <a:prstGeom prst="rect">
            <a:avLst/>
          </a:prstGeom>
          <a:noFill/>
        </p:spPr>
        <p:txBody>
          <a:bodyPr wrap="square" rtlCol="0">
            <a:spAutoFit/>
          </a:bodyPr>
          <a:lstStyle/>
          <a:p>
            <a:r>
              <a:rPr lang="en-US" dirty="0"/>
              <a:t>BY :-</a:t>
            </a:r>
          </a:p>
          <a:p>
            <a:r>
              <a:rPr lang="en-US" dirty="0"/>
              <a:t>FAIZAN SAIFI</a:t>
            </a:r>
          </a:p>
          <a:p>
            <a:r>
              <a:rPr lang="en-US" dirty="0"/>
              <a:t>DATA ANALYST</a:t>
            </a:r>
          </a:p>
        </p:txBody>
      </p:sp>
    </p:spTree>
    <p:extLst>
      <p:ext uri="{BB962C8B-B14F-4D97-AF65-F5344CB8AC3E}">
        <p14:creationId xmlns:p14="http://schemas.microsoft.com/office/powerpoint/2010/main" val="834899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A11B-1157-4FB4-B356-6D44CBDA70D1}"/>
              </a:ext>
            </a:extLst>
          </p:cNvPr>
          <p:cNvSpPr>
            <a:spLocks noGrp="1"/>
          </p:cNvSpPr>
          <p:nvPr>
            <p:ph type="title"/>
          </p:nvPr>
        </p:nvSpPr>
        <p:spPr>
          <a:xfrm>
            <a:off x="677334" y="609600"/>
            <a:ext cx="8596668" cy="974651"/>
          </a:xfrm>
        </p:spPr>
        <p:txBody>
          <a:bodyPr/>
          <a:lstStyle/>
          <a:p>
            <a:r>
              <a:rPr lang="en-US" b="0" i="0" dirty="0">
                <a:solidFill>
                  <a:srgbClr val="374151"/>
                </a:solidFill>
                <a:effectLst/>
                <a:latin typeface="Söhne"/>
              </a:rPr>
              <a:t>Key features and aspects of Swiggy include:</a:t>
            </a:r>
            <a:endParaRPr lang="en-US" dirty="0"/>
          </a:p>
        </p:txBody>
      </p:sp>
      <p:sp>
        <p:nvSpPr>
          <p:cNvPr id="3" name="Content Placeholder 2">
            <a:extLst>
              <a:ext uri="{FF2B5EF4-FFF2-40B4-BE49-F238E27FC236}">
                <a16:creationId xmlns:a16="http://schemas.microsoft.com/office/drawing/2014/main" id="{C114358A-4FC4-43F8-A935-D7C3F6CCBBF9}"/>
              </a:ext>
            </a:extLst>
          </p:cNvPr>
          <p:cNvSpPr>
            <a:spLocks noGrp="1"/>
          </p:cNvSpPr>
          <p:nvPr>
            <p:ph idx="1"/>
          </p:nvPr>
        </p:nvSpPr>
        <p:spPr>
          <a:xfrm>
            <a:off x="677334" y="1584251"/>
            <a:ext cx="8596668" cy="4457111"/>
          </a:xfrm>
        </p:spPr>
        <p:txBody>
          <a:bodyPr>
            <a:normAutofit/>
          </a:bodyPr>
          <a:lstStyle/>
          <a:p>
            <a:pPr algn="l">
              <a:buFont typeface="+mj-lt"/>
              <a:buAutoNum type="arabicPeriod"/>
            </a:pPr>
            <a:r>
              <a:rPr lang="en-US" b="1" i="0" dirty="0">
                <a:solidFill>
                  <a:srgbClr val="374151"/>
                </a:solidFill>
                <a:effectLst/>
                <a:latin typeface="Söhne"/>
              </a:rPr>
              <a:t>Wide Range of Restaurants:</a:t>
            </a:r>
            <a:r>
              <a:rPr lang="en-US" b="0" i="0" dirty="0">
                <a:solidFill>
                  <a:srgbClr val="374151"/>
                </a:solidFill>
                <a:effectLst/>
                <a:latin typeface="Söhne"/>
              </a:rPr>
              <a:t> Swiggy collaborates with a diverse range of restaurants, offering users an extensive choice of cuisines and dishes.</a:t>
            </a:r>
          </a:p>
          <a:p>
            <a:pPr algn="l">
              <a:buFont typeface="+mj-lt"/>
              <a:buAutoNum type="arabicPeriod"/>
            </a:pPr>
            <a:r>
              <a:rPr lang="en-US" b="1" i="0" dirty="0">
                <a:solidFill>
                  <a:srgbClr val="374151"/>
                </a:solidFill>
                <a:effectLst/>
                <a:latin typeface="Söhne"/>
              </a:rPr>
              <a:t>User-Friendly App and Website:</a:t>
            </a:r>
            <a:r>
              <a:rPr lang="en-US" b="0" i="0" dirty="0">
                <a:solidFill>
                  <a:srgbClr val="374151"/>
                </a:solidFill>
                <a:effectLst/>
                <a:latin typeface="Söhne"/>
              </a:rPr>
              <a:t> Swiggy provides a user-friendly mobile app and website that allows customers to browse menus, place orders, and track deliveries with ease.</a:t>
            </a:r>
          </a:p>
          <a:p>
            <a:pPr algn="l">
              <a:buFont typeface="+mj-lt"/>
              <a:buAutoNum type="arabicPeriod"/>
            </a:pPr>
            <a:r>
              <a:rPr lang="en-US" b="1" i="0" dirty="0">
                <a:solidFill>
                  <a:srgbClr val="374151"/>
                </a:solidFill>
                <a:effectLst/>
                <a:latin typeface="Söhne"/>
              </a:rPr>
              <a:t>Quick and Reliable Delivery:</a:t>
            </a:r>
            <a:r>
              <a:rPr lang="en-US" b="0" i="0" dirty="0">
                <a:solidFill>
                  <a:srgbClr val="374151"/>
                </a:solidFill>
                <a:effectLst/>
                <a:latin typeface="Söhne"/>
              </a:rPr>
              <a:t> Swiggy focuses on providing quick and reliable food delivery services. The platform uses a network of delivery partners to ensure timely deliveries.</a:t>
            </a:r>
          </a:p>
          <a:p>
            <a:pPr algn="l">
              <a:buFont typeface="+mj-lt"/>
              <a:buAutoNum type="arabicPeriod"/>
            </a:pPr>
            <a:r>
              <a:rPr lang="en-US" b="1" i="0" dirty="0">
                <a:solidFill>
                  <a:srgbClr val="374151"/>
                </a:solidFill>
                <a:effectLst/>
                <a:latin typeface="Söhne"/>
              </a:rPr>
              <a:t>Live Order Tracking:</a:t>
            </a:r>
            <a:r>
              <a:rPr lang="en-US" b="0" i="0" dirty="0">
                <a:solidFill>
                  <a:srgbClr val="374151"/>
                </a:solidFill>
                <a:effectLst/>
                <a:latin typeface="Söhne"/>
              </a:rPr>
              <a:t> Users can track the status of their orders in real-time through the app, providing transparency and convenience.</a:t>
            </a:r>
          </a:p>
          <a:p>
            <a:pPr algn="l">
              <a:buFont typeface="+mj-lt"/>
              <a:buAutoNum type="arabicPeriod"/>
            </a:pPr>
            <a:r>
              <a:rPr lang="en-US" b="1" i="0" dirty="0">
                <a:solidFill>
                  <a:srgbClr val="374151"/>
                </a:solidFill>
                <a:effectLst/>
                <a:latin typeface="Söhne"/>
              </a:rPr>
              <a:t>Offers and Discounts:</a:t>
            </a:r>
            <a:r>
              <a:rPr lang="en-US" b="0" i="0" dirty="0">
                <a:solidFill>
                  <a:srgbClr val="374151"/>
                </a:solidFill>
                <a:effectLst/>
                <a:latin typeface="Söhne"/>
              </a:rPr>
              <a:t> Swiggy frequently offers discounts, promotions, and cashback options, making it an attractive choice for cost-conscious consumers.</a:t>
            </a:r>
          </a:p>
          <a:p>
            <a:endParaRPr lang="en-US" dirty="0"/>
          </a:p>
        </p:txBody>
      </p:sp>
      <p:sp>
        <p:nvSpPr>
          <p:cNvPr id="4" name="TextBox 3">
            <a:extLst>
              <a:ext uri="{FF2B5EF4-FFF2-40B4-BE49-F238E27FC236}">
                <a16:creationId xmlns:a16="http://schemas.microsoft.com/office/drawing/2014/main" id="{DC175811-912C-4C75-952D-DDF819081C18}"/>
              </a:ext>
            </a:extLst>
          </p:cNvPr>
          <p:cNvSpPr txBox="1"/>
          <p:nvPr/>
        </p:nvSpPr>
        <p:spPr>
          <a:xfrm>
            <a:off x="10055250" y="173595"/>
            <a:ext cx="2009554" cy="923330"/>
          </a:xfrm>
          <a:prstGeom prst="rect">
            <a:avLst/>
          </a:prstGeom>
          <a:noFill/>
        </p:spPr>
        <p:txBody>
          <a:bodyPr wrap="square" rtlCol="0">
            <a:spAutoFit/>
          </a:bodyPr>
          <a:lstStyle/>
          <a:p>
            <a:r>
              <a:rPr lang="en-US" dirty="0"/>
              <a:t>BY :-</a:t>
            </a:r>
          </a:p>
          <a:p>
            <a:r>
              <a:rPr lang="en-US" dirty="0"/>
              <a:t>FAIZAN SAIFI</a:t>
            </a:r>
          </a:p>
          <a:p>
            <a:r>
              <a:rPr lang="en-US" dirty="0"/>
              <a:t>DATA ANALYST</a:t>
            </a:r>
          </a:p>
        </p:txBody>
      </p:sp>
    </p:spTree>
    <p:extLst>
      <p:ext uri="{BB962C8B-B14F-4D97-AF65-F5344CB8AC3E}">
        <p14:creationId xmlns:p14="http://schemas.microsoft.com/office/powerpoint/2010/main" val="1370008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2E15-2853-4DC7-81F1-AFF7E7ACFE7B}"/>
              </a:ext>
            </a:extLst>
          </p:cNvPr>
          <p:cNvSpPr>
            <a:spLocks noGrp="1"/>
          </p:cNvSpPr>
          <p:nvPr>
            <p:ph type="title"/>
          </p:nvPr>
        </p:nvSpPr>
        <p:spPr>
          <a:xfrm>
            <a:off x="677334" y="609600"/>
            <a:ext cx="8596668" cy="772633"/>
          </a:xfrm>
        </p:spPr>
        <p:txBody>
          <a:bodyPr/>
          <a:lstStyle/>
          <a:p>
            <a:r>
              <a:rPr lang="en-US" b="0" i="0" dirty="0">
                <a:solidFill>
                  <a:srgbClr val="374151"/>
                </a:solidFill>
                <a:effectLst/>
                <a:latin typeface="Söhne"/>
              </a:rPr>
              <a:t>Key features and aspects of Swiggy include:</a:t>
            </a:r>
            <a:endParaRPr lang="en-US" dirty="0"/>
          </a:p>
        </p:txBody>
      </p:sp>
      <p:sp>
        <p:nvSpPr>
          <p:cNvPr id="3" name="Content Placeholder 2">
            <a:extLst>
              <a:ext uri="{FF2B5EF4-FFF2-40B4-BE49-F238E27FC236}">
                <a16:creationId xmlns:a16="http://schemas.microsoft.com/office/drawing/2014/main" id="{DFE0ABDE-927C-4A64-9A0F-50589A59DA85}"/>
              </a:ext>
            </a:extLst>
          </p:cNvPr>
          <p:cNvSpPr>
            <a:spLocks noGrp="1"/>
          </p:cNvSpPr>
          <p:nvPr>
            <p:ph idx="1"/>
          </p:nvPr>
        </p:nvSpPr>
        <p:spPr/>
        <p:txBody>
          <a:bodyPr>
            <a:normAutofit/>
          </a:bodyPr>
          <a:lstStyle/>
          <a:p>
            <a:pPr algn="l">
              <a:buFont typeface="+mj-lt"/>
              <a:buAutoNum type="arabicPeriod"/>
            </a:pPr>
            <a:r>
              <a:rPr lang="en-US" b="1" i="0" dirty="0">
                <a:solidFill>
                  <a:srgbClr val="374151"/>
                </a:solidFill>
                <a:effectLst/>
                <a:latin typeface="Söhne"/>
              </a:rPr>
              <a:t>Swiggy Super:</a:t>
            </a:r>
            <a:r>
              <a:rPr lang="en-US" b="0" i="0" dirty="0">
                <a:solidFill>
                  <a:srgbClr val="374151"/>
                </a:solidFill>
                <a:effectLst/>
                <a:latin typeface="Söhne"/>
              </a:rPr>
              <a:t> Swiggy Super is a subscription-based loyalty program that offers benefits such as free delivery, no surge fees during peak hours, and exclusive member-only deals.</a:t>
            </a:r>
          </a:p>
          <a:p>
            <a:pPr algn="l">
              <a:buFont typeface="+mj-lt"/>
              <a:buAutoNum type="arabicPeriod"/>
            </a:pPr>
            <a:r>
              <a:rPr lang="en-US" b="1" i="0" dirty="0">
                <a:solidFill>
                  <a:srgbClr val="374151"/>
                </a:solidFill>
                <a:effectLst/>
                <a:latin typeface="Söhne"/>
              </a:rPr>
              <a:t>Payment Options:</a:t>
            </a:r>
            <a:r>
              <a:rPr lang="en-US" b="0" i="0" dirty="0">
                <a:solidFill>
                  <a:srgbClr val="374151"/>
                </a:solidFill>
                <a:effectLst/>
                <a:latin typeface="Söhne"/>
              </a:rPr>
              <a:t> Swiggy supports various payment options, including online payment through credit/debit cards, digital wallets, and cash on delivery.</a:t>
            </a:r>
          </a:p>
          <a:p>
            <a:pPr algn="l">
              <a:buFont typeface="+mj-lt"/>
              <a:buAutoNum type="arabicPeriod"/>
            </a:pPr>
            <a:r>
              <a:rPr lang="en-US" b="1" i="0" dirty="0">
                <a:solidFill>
                  <a:srgbClr val="374151"/>
                </a:solidFill>
                <a:effectLst/>
                <a:latin typeface="Söhne"/>
              </a:rPr>
              <a:t>Restaurant Ratings and Reviews:</a:t>
            </a:r>
            <a:r>
              <a:rPr lang="en-US" b="0" i="0" dirty="0">
                <a:solidFill>
                  <a:srgbClr val="374151"/>
                </a:solidFill>
                <a:effectLst/>
                <a:latin typeface="Söhne"/>
              </a:rPr>
              <a:t> Users can read and leave reviews for restaurants, helping others make informed decisions about where to order.</a:t>
            </a:r>
          </a:p>
          <a:p>
            <a:pPr algn="l">
              <a:buFont typeface="+mj-lt"/>
              <a:buAutoNum type="arabicPeriod"/>
            </a:pPr>
            <a:r>
              <a:rPr lang="en-US" b="1" i="0" dirty="0">
                <a:solidFill>
                  <a:srgbClr val="374151"/>
                </a:solidFill>
                <a:effectLst/>
                <a:latin typeface="Söhne"/>
              </a:rPr>
              <a:t>Expansion:</a:t>
            </a:r>
            <a:r>
              <a:rPr lang="en-US" b="0" i="0" dirty="0">
                <a:solidFill>
                  <a:srgbClr val="374151"/>
                </a:solidFill>
                <a:effectLst/>
                <a:latin typeface="Söhne"/>
              </a:rPr>
              <a:t> Swiggy has expanded its services to numerous cities across India and has ventured into various food-related initiatives, such as cloud kitchens and grocery delivery.</a:t>
            </a:r>
          </a:p>
          <a:p>
            <a:endParaRPr lang="en-US" dirty="0"/>
          </a:p>
        </p:txBody>
      </p:sp>
      <p:sp>
        <p:nvSpPr>
          <p:cNvPr id="4" name="TextBox 3">
            <a:extLst>
              <a:ext uri="{FF2B5EF4-FFF2-40B4-BE49-F238E27FC236}">
                <a16:creationId xmlns:a16="http://schemas.microsoft.com/office/drawing/2014/main" id="{52B7CFF3-554A-4BDC-8F5D-81BBAFBB5532}"/>
              </a:ext>
            </a:extLst>
          </p:cNvPr>
          <p:cNvSpPr txBox="1"/>
          <p:nvPr/>
        </p:nvSpPr>
        <p:spPr>
          <a:xfrm>
            <a:off x="10182446" y="72586"/>
            <a:ext cx="2009554" cy="923330"/>
          </a:xfrm>
          <a:prstGeom prst="rect">
            <a:avLst/>
          </a:prstGeom>
          <a:noFill/>
        </p:spPr>
        <p:txBody>
          <a:bodyPr wrap="square" rtlCol="0">
            <a:spAutoFit/>
          </a:bodyPr>
          <a:lstStyle/>
          <a:p>
            <a:r>
              <a:rPr lang="en-US" dirty="0"/>
              <a:t>BY :-</a:t>
            </a:r>
          </a:p>
          <a:p>
            <a:r>
              <a:rPr lang="en-US" dirty="0"/>
              <a:t>FAIZAN SAIFI</a:t>
            </a:r>
          </a:p>
          <a:p>
            <a:r>
              <a:rPr lang="en-US" dirty="0"/>
              <a:t>DATA ANALYST</a:t>
            </a:r>
          </a:p>
        </p:txBody>
      </p:sp>
    </p:spTree>
    <p:extLst>
      <p:ext uri="{BB962C8B-B14F-4D97-AF65-F5344CB8AC3E}">
        <p14:creationId xmlns:p14="http://schemas.microsoft.com/office/powerpoint/2010/main" val="2260038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1E0FA-B666-4C44-8234-F34851F13BC0}"/>
              </a:ext>
            </a:extLst>
          </p:cNvPr>
          <p:cNvSpPr>
            <a:spLocks noGrp="1"/>
          </p:cNvSpPr>
          <p:nvPr>
            <p:ph type="title"/>
          </p:nvPr>
        </p:nvSpPr>
        <p:spPr>
          <a:xfrm>
            <a:off x="677334" y="609600"/>
            <a:ext cx="8596668" cy="910856"/>
          </a:xfrm>
        </p:spPr>
        <p:txBody>
          <a:bodyPr>
            <a:normAutofit fontScale="90000"/>
          </a:bodyPr>
          <a:lstStyle/>
          <a:p>
            <a:r>
              <a:rPr lang="en-US" b="1" i="0" dirty="0">
                <a:effectLst/>
                <a:latin typeface="Söhne"/>
              </a:rPr>
              <a:t>                            Agenda:-</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9EEF9B7D-D1C1-4CD9-85B1-DD5AA02D22FA}"/>
              </a:ext>
            </a:extLst>
          </p:cNvPr>
          <p:cNvSpPr>
            <a:spLocks noGrp="1"/>
          </p:cNvSpPr>
          <p:nvPr>
            <p:ph idx="1"/>
          </p:nvPr>
        </p:nvSpPr>
        <p:spPr>
          <a:xfrm>
            <a:off x="677334" y="1520457"/>
            <a:ext cx="8596668" cy="4520906"/>
          </a:xfrm>
        </p:spPr>
        <p:txBody>
          <a:bodyPr>
            <a:normAutofit fontScale="92500" lnSpcReduction="10000"/>
          </a:bodyPr>
          <a:lstStyle/>
          <a:p>
            <a:pPr algn="l"/>
            <a:r>
              <a:rPr lang="en-US" b="0" i="0" dirty="0">
                <a:solidFill>
                  <a:srgbClr val="374151"/>
                </a:solidFill>
                <a:effectLst/>
                <a:latin typeface="Söhne"/>
              </a:rPr>
              <a:t>Certainly! Here is the list of the 10 queries that will be covered in the presentation:</a:t>
            </a:r>
          </a:p>
          <a:p>
            <a:pPr algn="l">
              <a:buFont typeface="+mj-lt"/>
              <a:buAutoNum type="arabicPeriod"/>
            </a:pPr>
            <a:r>
              <a:rPr lang="en-US" b="0" i="0" dirty="0">
                <a:solidFill>
                  <a:srgbClr val="374151"/>
                </a:solidFill>
                <a:effectLst/>
                <a:latin typeface="Söhne"/>
              </a:rPr>
              <a:t>Find customers who have never ordered.</a:t>
            </a:r>
          </a:p>
          <a:p>
            <a:pPr algn="l">
              <a:buFont typeface="+mj-lt"/>
              <a:buAutoNum type="arabicPeriod"/>
            </a:pPr>
            <a:r>
              <a:rPr lang="en-US" b="0" i="0" dirty="0">
                <a:solidFill>
                  <a:srgbClr val="374151"/>
                </a:solidFill>
                <a:effectLst/>
                <a:latin typeface="Söhne"/>
              </a:rPr>
              <a:t>Average price per dish.</a:t>
            </a:r>
          </a:p>
          <a:p>
            <a:pPr algn="l">
              <a:buFont typeface="+mj-lt"/>
              <a:buAutoNum type="arabicPeriod"/>
            </a:pPr>
            <a:r>
              <a:rPr lang="en-US" b="0" i="0" dirty="0">
                <a:solidFill>
                  <a:srgbClr val="374151"/>
                </a:solidFill>
                <a:effectLst/>
                <a:latin typeface="Söhne"/>
              </a:rPr>
              <a:t>Find the top restaurant in terms of the number of orders for a given month (May, June, and July).</a:t>
            </a:r>
          </a:p>
          <a:p>
            <a:pPr algn="l">
              <a:buFont typeface="+mj-lt"/>
              <a:buAutoNum type="arabicPeriod"/>
            </a:pPr>
            <a:r>
              <a:rPr lang="en-US" b="0" i="0" dirty="0">
                <a:solidFill>
                  <a:srgbClr val="374151"/>
                </a:solidFill>
                <a:effectLst/>
                <a:latin typeface="Söhne"/>
              </a:rPr>
              <a:t>Restaurants with monthly sales greater than a specified amount (e.g., 500) for May.</a:t>
            </a:r>
          </a:p>
          <a:p>
            <a:pPr algn="l">
              <a:buFont typeface="+mj-lt"/>
              <a:buAutoNum type="arabicPeriod"/>
            </a:pPr>
            <a:r>
              <a:rPr lang="en-US" b="0" i="0" dirty="0">
                <a:solidFill>
                  <a:srgbClr val="374151"/>
                </a:solidFill>
                <a:effectLst/>
                <a:latin typeface="Söhne"/>
              </a:rPr>
              <a:t>Show all orders with order details for a particular customer in a specific date range (e.g.,    Ankit's orders between June 15 and July 31, 2022).</a:t>
            </a:r>
          </a:p>
          <a:p>
            <a:pPr algn="l">
              <a:buFont typeface="+mj-lt"/>
              <a:buAutoNum type="arabicPeriod"/>
            </a:pPr>
            <a:r>
              <a:rPr lang="en-US" b="0" i="0" dirty="0">
                <a:solidFill>
                  <a:srgbClr val="374151"/>
                </a:solidFill>
                <a:effectLst/>
                <a:latin typeface="Söhne"/>
              </a:rPr>
              <a:t>Find restaurants with the maximum number of repeated customers.</a:t>
            </a:r>
          </a:p>
          <a:p>
            <a:pPr algn="l">
              <a:buFont typeface="+mj-lt"/>
              <a:buAutoNum type="arabicPeriod"/>
            </a:pPr>
            <a:r>
              <a:rPr lang="en-US" b="0" i="0" dirty="0">
                <a:solidFill>
                  <a:srgbClr val="374151"/>
                </a:solidFill>
                <a:effectLst/>
                <a:latin typeface="Söhne"/>
              </a:rPr>
              <a:t>Month-over-month revenue growth of Swiggy.</a:t>
            </a:r>
          </a:p>
          <a:p>
            <a:pPr algn="l">
              <a:buFont typeface="+mj-lt"/>
              <a:buAutoNum type="arabicPeriod"/>
            </a:pPr>
            <a:r>
              <a:rPr lang="en-US" b="0" i="0" dirty="0">
                <a:solidFill>
                  <a:srgbClr val="374151"/>
                </a:solidFill>
                <a:effectLst/>
                <a:latin typeface="Söhne"/>
              </a:rPr>
              <a:t>Month-over-month revenue growth of a specific restaurant.</a:t>
            </a:r>
          </a:p>
          <a:p>
            <a:pPr algn="l">
              <a:buFont typeface="+mj-lt"/>
              <a:buAutoNum type="arabicPeriod"/>
            </a:pPr>
            <a:r>
              <a:rPr lang="en-US" b="0" i="0" dirty="0">
                <a:solidFill>
                  <a:srgbClr val="374151"/>
                </a:solidFill>
                <a:effectLst/>
                <a:latin typeface="Söhne"/>
              </a:rPr>
              <a:t>Customer's favorite food.</a:t>
            </a:r>
          </a:p>
          <a:p>
            <a:pPr algn="l">
              <a:buFont typeface="+mj-lt"/>
              <a:buAutoNum type="arabicPeriod"/>
            </a:pPr>
            <a:r>
              <a:rPr lang="en-US" b="0" i="0" dirty="0">
                <a:solidFill>
                  <a:srgbClr val="374151"/>
                </a:solidFill>
                <a:effectLst/>
                <a:latin typeface="Söhne"/>
              </a:rPr>
              <a:t>Most paired food items.</a:t>
            </a:r>
          </a:p>
          <a:p>
            <a:endParaRPr lang="en-US" dirty="0"/>
          </a:p>
        </p:txBody>
      </p:sp>
      <p:sp>
        <p:nvSpPr>
          <p:cNvPr id="4" name="TextBox 3">
            <a:extLst>
              <a:ext uri="{FF2B5EF4-FFF2-40B4-BE49-F238E27FC236}">
                <a16:creationId xmlns:a16="http://schemas.microsoft.com/office/drawing/2014/main" id="{8FC1917E-032E-48A8-9A62-0003767DC5D0}"/>
              </a:ext>
            </a:extLst>
          </p:cNvPr>
          <p:cNvSpPr txBox="1"/>
          <p:nvPr/>
        </p:nvSpPr>
        <p:spPr>
          <a:xfrm>
            <a:off x="10182446" y="23335"/>
            <a:ext cx="2009554" cy="923330"/>
          </a:xfrm>
          <a:prstGeom prst="rect">
            <a:avLst/>
          </a:prstGeom>
          <a:noFill/>
        </p:spPr>
        <p:txBody>
          <a:bodyPr wrap="square" rtlCol="0">
            <a:spAutoFit/>
          </a:bodyPr>
          <a:lstStyle/>
          <a:p>
            <a:r>
              <a:rPr lang="en-US" dirty="0"/>
              <a:t>BY :-</a:t>
            </a:r>
          </a:p>
          <a:p>
            <a:r>
              <a:rPr lang="en-US" dirty="0"/>
              <a:t>FAIZAN SAIFI</a:t>
            </a:r>
          </a:p>
          <a:p>
            <a:r>
              <a:rPr lang="en-US" dirty="0"/>
              <a:t>DATA ANALYST</a:t>
            </a:r>
          </a:p>
        </p:txBody>
      </p:sp>
    </p:spTree>
    <p:extLst>
      <p:ext uri="{BB962C8B-B14F-4D97-AF65-F5344CB8AC3E}">
        <p14:creationId xmlns:p14="http://schemas.microsoft.com/office/powerpoint/2010/main" val="1293349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70FBC-3894-461E-A66F-416CE7FB20C6}"/>
              </a:ext>
            </a:extLst>
          </p:cNvPr>
          <p:cNvSpPr>
            <a:spLocks noGrp="1"/>
          </p:cNvSpPr>
          <p:nvPr>
            <p:ph type="title"/>
          </p:nvPr>
        </p:nvSpPr>
        <p:spPr/>
        <p:txBody>
          <a:bodyPr/>
          <a:lstStyle/>
          <a:p>
            <a:r>
              <a:rPr lang="en-US" dirty="0"/>
              <a:t>                 About Data:-</a:t>
            </a:r>
          </a:p>
        </p:txBody>
      </p:sp>
      <p:pic>
        <p:nvPicPr>
          <p:cNvPr id="5" name="Content Placeholder 4">
            <a:extLst>
              <a:ext uri="{FF2B5EF4-FFF2-40B4-BE49-F238E27FC236}">
                <a16:creationId xmlns:a16="http://schemas.microsoft.com/office/drawing/2014/main" id="{FA1F4756-F8F8-4EB6-8C53-F9948563EC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041" y="1626781"/>
            <a:ext cx="8596668" cy="4710224"/>
          </a:xfrm>
        </p:spPr>
      </p:pic>
      <p:sp>
        <p:nvSpPr>
          <p:cNvPr id="6" name="TextBox 5">
            <a:extLst>
              <a:ext uri="{FF2B5EF4-FFF2-40B4-BE49-F238E27FC236}">
                <a16:creationId xmlns:a16="http://schemas.microsoft.com/office/drawing/2014/main" id="{7DC09A39-4A82-46D0-8609-6B69CFE7ED69}"/>
              </a:ext>
            </a:extLst>
          </p:cNvPr>
          <p:cNvSpPr txBox="1"/>
          <p:nvPr/>
        </p:nvSpPr>
        <p:spPr>
          <a:xfrm>
            <a:off x="10182446" y="147935"/>
            <a:ext cx="2009554" cy="923330"/>
          </a:xfrm>
          <a:prstGeom prst="rect">
            <a:avLst/>
          </a:prstGeom>
          <a:noFill/>
        </p:spPr>
        <p:txBody>
          <a:bodyPr wrap="square" rtlCol="0">
            <a:spAutoFit/>
          </a:bodyPr>
          <a:lstStyle/>
          <a:p>
            <a:r>
              <a:rPr lang="en-US" dirty="0"/>
              <a:t>BY :-</a:t>
            </a:r>
          </a:p>
          <a:p>
            <a:r>
              <a:rPr lang="en-US" dirty="0"/>
              <a:t>FAIZAN SAIFI</a:t>
            </a:r>
          </a:p>
          <a:p>
            <a:r>
              <a:rPr lang="en-US" dirty="0"/>
              <a:t>DATA ANALYST</a:t>
            </a:r>
          </a:p>
        </p:txBody>
      </p:sp>
    </p:spTree>
    <p:extLst>
      <p:ext uri="{BB962C8B-B14F-4D97-AF65-F5344CB8AC3E}">
        <p14:creationId xmlns:p14="http://schemas.microsoft.com/office/powerpoint/2010/main" val="3231448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3FFB-89FE-446B-A3D0-C75ED95353EA}"/>
              </a:ext>
            </a:extLst>
          </p:cNvPr>
          <p:cNvSpPr>
            <a:spLocks noGrp="1"/>
          </p:cNvSpPr>
          <p:nvPr>
            <p:ph type="title"/>
          </p:nvPr>
        </p:nvSpPr>
        <p:spPr/>
        <p:txBody>
          <a:bodyPr/>
          <a:lstStyle/>
          <a:p>
            <a:r>
              <a:rPr lang="en-US" dirty="0"/>
              <a:t>Query 1. Find customers who have never ordered</a:t>
            </a:r>
          </a:p>
        </p:txBody>
      </p:sp>
      <p:sp>
        <p:nvSpPr>
          <p:cNvPr id="3" name="Content Placeholder 2">
            <a:extLst>
              <a:ext uri="{FF2B5EF4-FFF2-40B4-BE49-F238E27FC236}">
                <a16:creationId xmlns:a16="http://schemas.microsoft.com/office/drawing/2014/main" id="{851A550A-3352-4C3C-B1F0-9E1E75479B5D}"/>
              </a:ext>
            </a:extLst>
          </p:cNvPr>
          <p:cNvSpPr>
            <a:spLocks noGrp="1"/>
          </p:cNvSpPr>
          <p:nvPr>
            <p:ph idx="1"/>
          </p:nvPr>
        </p:nvSpPr>
        <p:spPr>
          <a:xfrm>
            <a:off x="677333" y="2160589"/>
            <a:ext cx="10763299" cy="3880773"/>
          </a:xfrm>
        </p:spPr>
        <p:txBody>
          <a:bodyPr/>
          <a:lstStyle/>
          <a:p>
            <a:pPr marL="0" indent="0">
              <a:buNone/>
            </a:pPr>
            <a:endParaRPr lang="en-US" dirty="0"/>
          </a:p>
        </p:txBody>
      </p:sp>
      <p:pic>
        <p:nvPicPr>
          <p:cNvPr id="11" name="Picture 10">
            <a:extLst>
              <a:ext uri="{FF2B5EF4-FFF2-40B4-BE49-F238E27FC236}">
                <a16:creationId xmlns:a16="http://schemas.microsoft.com/office/drawing/2014/main" id="{E8284D67-FA23-4A1C-8DD0-7CD9C7F44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567" y="1785516"/>
            <a:ext cx="11156704" cy="5380827"/>
          </a:xfrm>
          <a:prstGeom prst="rect">
            <a:avLst/>
          </a:prstGeom>
        </p:spPr>
      </p:pic>
      <p:sp>
        <p:nvSpPr>
          <p:cNvPr id="12" name="TextBox 11">
            <a:extLst>
              <a:ext uri="{FF2B5EF4-FFF2-40B4-BE49-F238E27FC236}">
                <a16:creationId xmlns:a16="http://schemas.microsoft.com/office/drawing/2014/main" id="{B79AFAE9-A16B-481A-837A-75C7AA019E5F}"/>
              </a:ext>
            </a:extLst>
          </p:cNvPr>
          <p:cNvSpPr txBox="1"/>
          <p:nvPr/>
        </p:nvSpPr>
        <p:spPr>
          <a:xfrm>
            <a:off x="10182446" y="112278"/>
            <a:ext cx="2009554" cy="923330"/>
          </a:xfrm>
          <a:prstGeom prst="rect">
            <a:avLst/>
          </a:prstGeom>
          <a:noFill/>
        </p:spPr>
        <p:txBody>
          <a:bodyPr wrap="square" rtlCol="0">
            <a:spAutoFit/>
          </a:bodyPr>
          <a:lstStyle/>
          <a:p>
            <a:r>
              <a:rPr lang="en-US" dirty="0"/>
              <a:t>BY :-</a:t>
            </a:r>
          </a:p>
          <a:p>
            <a:r>
              <a:rPr lang="en-US" dirty="0"/>
              <a:t>FAIZAN SAIFI</a:t>
            </a:r>
          </a:p>
          <a:p>
            <a:r>
              <a:rPr lang="en-US" dirty="0"/>
              <a:t>DATA ANALYST</a:t>
            </a:r>
          </a:p>
        </p:txBody>
      </p:sp>
    </p:spTree>
    <p:extLst>
      <p:ext uri="{BB962C8B-B14F-4D97-AF65-F5344CB8AC3E}">
        <p14:creationId xmlns:p14="http://schemas.microsoft.com/office/powerpoint/2010/main" val="351940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C3704-6D28-4B90-90F7-875A7FBFCC6C}"/>
              </a:ext>
            </a:extLst>
          </p:cNvPr>
          <p:cNvSpPr>
            <a:spLocks noGrp="1"/>
          </p:cNvSpPr>
          <p:nvPr>
            <p:ph type="title"/>
          </p:nvPr>
        </p:nvSpPr>
        <p:spPr>
          <a:xfrm>
            <a:off x="677334" y="609600"/>
            <a:ext cx="8596668" cy="995916"/>
          </a:xfrm>
        </p:spPr>
        <p:txBody>
          <a:bodyPr/>
          <a:lstStyle/>
          <a:p>
            <a:r>
              <a:rPr lang="en-US" dirty="0"/>
              <a:t>Query 2. Average Price/dish</a:t>
            </a:r>
          </a:p>
        </p:txBody>
      </p:sp>
      <p:pic>
        <p:nvPicPr>
          <p:cNvPr id="9" name="Content Placeholder 8">
            <a:extLst>
              <a:ext uri="{FF2B5EF4-FFF2-40B4-BE49-F238E27FC236}">
                <a16:creationId xmlns:a16="http://schemas.microsoft.com/office/drawing/2014/main" id="{83F079DA-D11C-4793-86FA-582934FE34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7443" y="1446028"/>
            <a:ext cx="8899450" cy="4595997"/>
          </a:xfrm>
        </p:spPr>
      </p:pic>
      <p:sp>
        <p:nvSpPr>
          <p:cNvPr id="10" name="TextBox 9">
            <a:extLst>
              <a:ext uri="{FF2B5EF4-FFF2-40B4-BE49-F238E27FC236}">
                <a16:creationId xmlns:a16="http://schemas.microsoft.com/office/drawing/2014/main" id="{B7B35BDF-A4B3-4DC9-8E00-8ABD23E6550A}"/>
              </a:ext>
            </a:extLst>
          </p:cNvPr>
          <p:cNvSpPr txBox="1"/>
          <p:nvPr/>
        </p:nvSpPr>
        <p:spPr>
          <a:xfrm>
            <a:off x="10033985" y="184228"/>
            <a:ext cx="2009554" cy="923330"/>
          </a:xfrm>
          <a:prstGeom prst="rect">
            <a:avLst/>
          </a:prstGeom>
          <a:noFill/>
        </p:spPr>
        <p:txBody>
          <a:bodyPr wrap="square" rtlCol="0">
            <a:spAutoFit/>
          </a:bodyPr>
          <a:lstStyle/>
          <a:p>
            <a:r>
              <a:rPr lang="en-US" dirty="0"/>
              <a:t>BY :-</a:t>
            </a:r>
          </a:p>
          <a:p>
            <a:r>
              <a:rPr lang="en-US" dirty="0"/>
              <a:t>FAIZAN SAIFI</a:t>
            </a:r>
          </a:p>
          <a:p>
            <a:r>
              <a:rPr lang="en-US" dirty="0"/>
              <a:t>DATA ANALYST</a:t>
            </a:r>
          </a:p>
        </p:txBody>
      </p:sp>
    </p:spTree>
    <p:extLst>
      <p:ext uri="{BB962C8B-B14F-4D97-AF65-F5344CB8AC3E}">
        <p14:creationId xmlns:p14="http://schemas.microsoft.com/office/powerpoint/2010/main" val="1044030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980B-F14C-407A-8525-5A1EE3AA10D7}"/>
              </a:ext>
            </a:extLst>
          </p:cNvPr>
          <p:cNvSpPr>
            <a:spLocks noGrp="1"/>
          </p:cNvSpPr>
          <p:nvPr>
            <p:ph type="title"/>
          </p:nvPr>
        </p:nvSpPr>
        <p:spPr>
          <a:xfrm>
            <a:off x="677334" y="609599"/>
            <a:ext cx="8596668" cy="1550989"/>
          </a:xfrm>
        </p:spPr>
        <p:txBody>
          <a:bodyPr>
            <a:normAutofit fontScale="90000"/>
          </a:bodyPr>
          <a:lstStyle/>
          <a:p>
            <a:r>
              <a:rPr lang="en-US" dirty="0"/>
              <a:t>Query 3. Find the top restaurant in terms of the number of orders for a given month </a:t>
            </a:r>
          </a:p>
        </p:txBody>
      </p:sp>
      <p:pic>
        <p:nvPicPr>
          <p:cNvPr id="5" name="Content Placeholder 4">
            <a:extLst>
              <a:ext uri="{FF2B5EF4-FFF2-40B4-BE49-F238E27FC236}">
                <a16:creationId xmlns:a16="http://schemas.microsoft.com/office/drawing/2014/main" id="{195D921C-DD1B-4767-8329-225B952146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98662"/>
            <a:ext cx="9072722" cy="4093793"/>
          </a:xfrm>
        </p:spPr>
      </p:pic>
      <p:sp>
        <p:nvSpPr>
          <p:cNvPr id="6" name="TextBox 5">
            <a:extLst>
              <a:ext uri="{FF2B5EF4-FFF2-40B4-BE49-F238E27FC236}">
                <a16:creationId xmlns:a16="http://schemas.microsoft.com/office/drawing/2014/main" id="{C500ED10-F801-43D2-A8B3-8A02174A4FC4}"/>
              </a:ext>
            </a:extLst>
          </p:cNvPr>
          <p:cNvSpPr txBox="1"/>
          <p:nvPr/>
        </p:nvSpPr>
        <p:spPr>
          <a:xfrm>
            <a:off x="10055251" y="147934"/>
            <a:ext cx="2009554" cy="923330"/>
          </a:xfrm>
          <a:prstGeom prst="rect">
            <a:avLst/>
          </a:prstGeom>
          <a:noFill/>
        </p:spPr>
        <p:txBody>
          <a:bodyPr wrap="square" rtlCol="0">
            <a:spAutoFit/>
          </a:bodyPr>
          <a:lstStyle/>
          <a:p>
            <a:r>
              <a:rPr lang="en-US" dirty="0"/>
              <a:t>BY :-</a:t>
            </a:r>
          </a:p>
          <a:p>
            <a:r>
              <a:rPr lang="en-US" dirty="0"/>
              <a:t>FAIZAN SAIFI</a:t>
            </a:r>
          </a:p>
          <a:p>
            <a:r>
              <a:rPr lang="en-US" dirty="0"/>
              <a:t>DATA ANALYST</a:t>
            </a:r>
          </a:p>
        </p:txBody>
      </p:sp>
    </p:spTree>
    <p:extLst>
      <p:ext uri="{BB962C8B-B14F-4D97-AF65-F5344CB8AC3E}">
        <p14:creationId xmlns:p14="http://schemas.microsoft.com/office/powerpoint/2010/main" val="26966054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70</TotalTime>
  <Words>960</Words>
  <Application>Microsoft Office PowerPoint</Application>
  <PresentationFormat>Widescreen</PresentationFormat>
  <Paragraphs>131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Söhne</vt:lpstr>
      <vt:lpstr>Trebuchet MS</vt:lpstr>
      <vt:lpstr>Wingdings 3</vt:lpstr>
      <vt:lpstr>Facet</vt:lpstr>
      <vt:lpstr>Title:- Swiggy Database Analysis Subtitle: Insights and Queries</vt:lpstr>
      <vt:lpstr>Swiggy :-  Case Study</vt:lpstr>
      <vt:lpstr>Key features and aspects of Swiggy include:</vt:lpstr>
      <vt:lpstr>Key features and aspects of Swiggy include:</vt:lpstr>
      <vt:lpstr>                            Agenda:- </vt:lpstr>
      <vt:lpstr>                 About Data:-</vt:lpstr>
      <vt:lpstr>Query 1. Find customers who have never ordered</vt:lpstr>
      <vt:lpstr>Query 2. Average Price/dish</vt:lpstr>
      <vt:lpstr>Query 3. Find the top restaurant in terms of the number of orders for a given month </vt:lpstr>
      <vt:lpstr>Query 4. restaurants with monthly sales greater than x (example 500) for</vt:lpstr>
      <vt:lpstr>Query 5. Show all orders with order details for a particular customer in a particular date range</vt:lpstr>
      <vt:lpstr>Query 6. Find restaurants with max repeated customers</vt:lpstr>
      <vt:lpstr>Query 7. Month over month revenue growth of swiggy</vt:lpstr>
      <vt:lpstr>Query 8.Month over month revenue growth of a restaurant</vt:lpstr>
      <vt:lpstr>Query 9. Customer's favorite food</vt:lpstr>
      <vt:lpstr>10. Most Paired Food Items</vt:lpstr>
      <vt:lpstr>            Most Paired Food Items                         Results</vt:lpstr>
      <vt:lpstr>Data Insights from Swiggy Case Study:-</vt:lpstr>
      <vt:lpstr>Data Insights from Swiggy Case Study:-</vt:lpstr>
      <vt:lpstr>End of Slides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Swiggy :-  Case Study</dc:title>
  <dc:creator>Faizan Saifi</dc:creator>
  <cp:lastModifiedBy>Faizan Saifi</cp:lastModifiedBy>
  <cp:revision>7</cp:revision>
  <dcterms:created xsi:type="dcterms:W3CDTF">2023-12-25T10:59:40Z</dcterms:created>
  <dcterms:modified xsi:type="dcterms:W3CDTF">2023-12-25T12:09:51Z</dcterms:modified>
</cp:coreProperties>
</file>