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8" r:id="rId3"/>
    <p:sldId id="258" r:id="rId4"/>
    <p:sldId id="260" r:id="rId5"/>
    <p:sldId id="257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66" r:id="rId15"/>
    <p:sldId id="269" r:id="rId16"/>
    <p:sldId id="270" r:id="rId17"/>
    <p:sldId id="271" r:id="rId18"/>
    <p:sldId id="272" r:id="rId19"/>
    <p:sldId id="287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79" r:id="rId28"/>
    <p:sldId id="280" r:id="rId29"/>
    <p:sldId id="281" r:id="rId30"/>
    <p:sldId id="282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4C8F25-EE94-4698-9E57-2E517A825B5A}">
          <p14:sldIdLst>
            <p14:sldId id="256"/>
          </p14:sldIdLst>
        </p14:section>
        <p14:section name="Summary Section" id="{46A7B48D-43EB-4BB1-8F04-DDB3A8C1E5F5}">
          <p14:sldIdLst>
            <p14:sldId id="288"/>
          </p14:sldIdLst>
        </p14:section>
        <p14:section name="Introduction" id="{63CBA1BD-2433-44D7-B3CD-F6F2652E4828}">
          <p14:sldIdLst>
            <p14:sldId id="258"/>
            <p14:sldId id="260"/>
            <p14:sldId id="257"/>
            <p14:sldId id="259"/>
            <p14:sldId id="261"/>
          </p14:sldIdLst>
        </p14:section>
        <p14:section name="Methodology" id="{589C9E5B-CE38-4930-B2EA-49A61E610BD2}">
          <p14:sldIdLst>
            <p14:sldId id="262"/>
            <p14:sldId id="263"/>
            <p14:sldId id="264"/>
            <p14:sldId id="267"/>
            <p14:sldId id="268"/>
            <p14:sldId id="265"/>
            <p14:sldId id="266"/>
            <p14:sldId id="269"/>
            <p14:sldId id="270"/>
            <p14:sldId id="271"/>
            <p14:sldId id="272"/>
            <p14:sldId id="287"/>
          </p14:sldIdLst>
        </p14:section>
        <p14:section name="Experiments and results" id="{B2021DCE-F956-49C1-A5D7-0F62678FB0EC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Error Analysis" id="{8BAA9F2E-64CB-4299-B3C2-F165A2588FB5}">
          <p14:sldIdLst>
            <p14:sldId id="283"/>
            <p14:sldId id="279"/>
            <p14:sldId id="280"/>
          </p14:sldIdLst>
        </p14:section>
        <p14:section name="Conclusion" id="{93ED79F9-51CA-4850-92FF-7C52D5E4E4D8}">
          <p14:sldIdLst>
            <p14:sldId id="281"/>
            <p14:sldId id="28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26E07-F3A2-460B-AE9B-4836B33475C0}" v="1937" dt="2021-02-04T00:52:23.527"/>
    <p1510:client id="{B1008461-9FBC-4330-9EEB-8610EFB5FD75}" v="7" dt="2021-02-03T13:19:11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84" autoAdjust="0"/>
  </p:normalViewPr>
  <p:slideViewPr>
    <p:cSldViewPr snapToGrid="0">
      <p:cViewPr varScale="1">
        <p:scale>
          <a:sx n="98" d="100"/>
          <a:sy n="98" d="100"/>
        </p:scale>
        <p:origin x="72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4:00:38.8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34,'80'1,"89"-3,-75-8,-58 5,5-1,-11 1,45-1,471 7,-432 7,-7 0,-79-7,27-1,84 12,-51-1,98 0,-174-11,104 7,56 1,671-9,-814 4,-18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4:00:41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1,'276'0,"-254"0,-1 2,1 1,21 5,63 21,-36-9,523 138,-556-148,125 28,-17 1,-35-8,19 4,58 12,-175-45,3 1,0 0,25 10,12 4,1-2,67 11,-104-23,3 0,0-1,33-2,5 1,-55 0,-1-1,1 0,-1 0,1 0,-1 1,1-1,-1 1,1-1,-1 1,3 1,-4-1,1-1,-1 0,1 1,-1-1,0 0,1 1,-1-1,0 1,1-1,-1 1,0-1,1 1,-1-1,0 1,0-1,0 1,0-1,0 1,0-1,1 2,-2-1,1 1,-1-1,1 0,-1 1,1-1,-1 0,0 0,1 0,-1 0,0 0,0 0,0 0,0 0,0 0,0 0,0 0,0 0,0-1,0 1,-1 0,1-1,-2 1,-12 4,1-1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4:00:42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1,'1164'0,"-1149"0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4:00:44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18,'954'0,"-930"-2,34-5,-33 3,32 0,605 4,-292 0,-352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4:00:46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34,'62'1,"70"-2,-60-7,45-1,-42 11,60-3,-72-7,24 0,285 7,-179 2,-177-1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9605-08D9-4C84-A956-EDC050A63186}" type="datetimeFigureOut">
              <a:rPr lang="en-US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1DD39-6AD5-400D-B1C4-D664F8838BF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J11-1007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DD39-6AD5-400D-B1C4-D664F8838B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Precision is equal to the percentage of dependency arcs in the predicted graph that are at a distance of d and are correct. </a:t>
            </a:r>
          </a:p>
          <a:p>
            <a:r>
              <a:rPr lang="en-US"/>
              <a:t>Recall is the percentage of dependency arcs in the gold standard graph that are at a distance of d and were predicted.</a:t>
            </a:r>
          </a:p>
          <a:p>
            <a:r>
              <a:rPr lang="en-US" dirty="0">
                <a:hlinkClick r:id="rId3"/>
              </a:rPr>
              <a:t>https://www.aclweb.org/anthology/J11-1007.pdf</a:t>
            </a:r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DD39-6AD5-400D-B1C4-D664F8838BFA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Overpredicting more arcs  may lead to high recall but low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1DD39-6AD5-400D-B1C4-D664F8838BFA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75AE-3BFC-45E6-9465-8702042DC12E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5DE4-4FCA-4404-9D04-B760E1C2EBB6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2CEA-5AB9-4A12-A6B5-270F5E65F998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F52-4B90-4B51-B560-6C5926AF0ADE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AC6A-AE68-45AA-88DF-B2994AB4B733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3DB4-FE61-4883-8D79-A97664C55D70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89AD-76B3-4D24-B7FA-5810B0E28C5C}" type="datetime1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A6C0-7CE9-43A0-B6A1-C174A780D344}" type="datetime1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C13A-9144-4DB8-9233-3FFC059C0126}" type="datetime1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554C-2E20-45C9-A3AA-87C7E5CB5000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87B7D-93DF-42D2-8A64-6283848E2311}" type="datetime1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  https://www.aclweb.org/anthology/Y15-1014.pdf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A24D-0FAF-4655-A9E1-238773CE0639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  https://www.aclweb.org/anthology/Y15-1014.pdf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9.xml"/><Relationship Id="rId5" Type="http://schemas.openxmlformats.org/officeDocument/2006/relationships/image" Target="../media/image4.png"/><Relationship Id="rId10" Type="http://schemas.openxmlformats.org/officeDocument/2006/relationships/slide" Target="slide26.xml"/><Relationship Id="rId4" Type="http://schemas.openxmlformats.org/officeDocument/2006/relationships/image" Target="../media/image3.png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4.png"/><Relationship Id="rId4" Type="http://schemas.openxmlformats.org/officeDocument/2006/relationships/image" Target="../media/image210.PNG"/><Relationship Id="rId9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cs typeface="Calibri"/>
              </a:rPr>
              <a:t>Presented by:</a:t>
            </a:r>
          </a:p>
          <a:p>
            <a:r>
              <a:rPr lang="en-US" sz="2000">
                <a:solidFill>
                  <a:srgbClr val="080808"/>
                </a:solidFill>
                <a:cs typeface="Calibri"/>
              </a:rPr>
              <a:t>Faizan E Mustafa</a:t>
            </a:r>
            <a:endParaRPr lang="en-US" sz="2000" dirty="0">
              <a:solidFill>
                <a:srgbClr val="080808"/>
              </a:solidFill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Graph-based Dependency Parsing with Graph Neural Networks.</a:t>
            </a:r>
          </a:p>
          <a:p>
            <a:endParaRPr lang="en-US" sz="3600" dirty="0">
              <a:solidFill>
                <a:srgbClr val="080808"/>
              </a:solidFill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Overview</a:t>
            </a:r>
            <a:endParaRPr lang="en-US" sz="36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4601F76-EFEF-4222-9516-36E6DD801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78" y="1777630"/>
            <a:ext cx="9278068" cy="413151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DB57D2-2273-4472-BE3E-30E804DF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Graph Attention Network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Graph Attention Network used for high order features.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Parallelizable.</a:t>
            </a:r>
          </a:p>
          <a:p>
            <a:r>
              <a:rPr lang="en-US" sz="2000" dirty="0">
                <a:ea typeface="+mn-lt"/>
                <a:cs typeface="+mn-lt"/>
              </a:rPr>
              <a:t>All neighboring node are not created equal. </a:t>
            </a:r>
          </a:p>
          <a:p>
            <a:r>
              <a:rPr lang="en-US" sz="2000" dirty="0">
                <a:ea typeface="+mn-lt"/>
                <a:cs typeface="+mn-lt"/>
              </a:rPr>
              <a:t>Generalize to unseen graphs.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CDA8E06-E029-4EA2-B430-269A98FF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87" y="2285068"/>
            <a:ext cx="2590800" cy="211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A49EC-1001-4B85-9A17-F877E423357B}"/>
              </a:ext>
            </a:extLst>
          </p:cNvPr>
          <p:cNvSpPr txBox="1"/>
          <p:nvPr/>
        </p:nvSpPr>
        <p:spPr>
          <a:xfrm>
            <a:off x="2181287" y="44972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Figure: Undirected Graph</a:t>
            </a:r>
            <a:r>
              <a:rPr lang="en-US" baseline="30000" dirty="0">
                <a:cs typeface="Calibri"/>
              </a:rPr>
              <a:t>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EAEDF1-6844-4CCA-916B-14256A40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2425"/>
            <a:ext cx="4114800" cy="365125"/>
          </a:xfrm>
        </p:spPr>
        <p:txBody>
          <a:bodyPr/>
          <a:lstStyle/>
          <a:p>
            <a:r>
              <a:rPr lang="en-US" baseline="30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https://www.youtube.com/watch?v=6hbWpbi0Z24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2C34F2-063B-4203-A638-4DC77C0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111CD03-22E1-427C-9BD7-84A34EBB2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54" y="2855289"/>
            <a:ext cx="3563243" cy="10480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850137-6B29-4754-9045-18D497040967}"/>
              </a:ext>
            </a:extLst>
          </p:cNvPr>
          <p:cNvSpPr txBox="1"/>
          <p:nvPr/>
        </p:nvSpPr>
        <p:spPr>
          <a:xfrm>
            <a:off x="6387829" y="4070031"/>
            <a:ext cx="305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Aggregation strategy</a:t>
            </a:r>
          </a:p>
        </p:txBody>
      </p:sp>
    </p:spTree>
    <p:extLst>
      <p:ext uri="{BB962C8B-B14F-4D97-AF65-F5344CB8AC3E}">
        <p14:creationId xmlns:p14="http://schemas.microsoft.com/office/powerpoint/2010/main" val="214761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Graph Attention Network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Naturally encodes some high order features.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601293F-FB04-4BD5-87E1-BC4FAF1F6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50" y="2325204"/>
            <a:ext cx="5115464" cy="3659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74928-555D-4E19-8167-669B363B03E2}"/>
              </a:ext>
            </a:extLst>
          </p:cNvPr>
          <p:cNvSpPr txBox="1"/>
          <p:nvPr/>
        </p:nvSpPr>
        <p:spPr>
          <a:xfrm>
            <a:off x="3243532" y="6075872"/>
            <a:ext cx="5172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Figure: Description of a node calculation by </a:t>
            </a:r>
            <a:r>
              <a:rPr lang="en-US">
                <a:cs typeface="Calibri"/>
              </a:rPr>
              <a:t>layers </a:t>
            </a:r>
            <a:r>
              <a:rPr lang="en-US" baseline="30000">
                <a:cs typeface="Calibri"/>
              </a:rPr>
              <a:t>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27F3A2-DF76-46D5-826F-26F671A5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78157" y="6429774"/>
            <a:ext cx="3913517" cy="365125"/>
          </a:xfrm>
        </p:spPr>
        <p:txBody>
          <a:bodyPr/>
          <a:lstStyle/>
          <a:p>
            <a:r>
              <a:rPr lang="en-US" baseline="30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https://www.youtube.com/watch?v=6hbWpbi0Z24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3457F87-FAED-44EA-9E1B-26002AD3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Basic Node Representation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Bi-directional LSTM used </a:t>
            </a:r>
          </a:p>
          <a:p>
            <a:r>
              <a:rPr lang="en-US" sz="2000" dirty="0">
                <a:ea typeface="+mn-lt"/>
                <a:cs typeface="+mn-lt"/>
              </a:rPr>
              <a:t>Good for encoding surface level information.</a:t>
            </a:r>
          </a:p>
          <a:p>
            <a:r>
              <a:rPr lang="en-US" sz="2000" dirty="0">
                <a:ea typeface="+mn-lt"/>
                <a:cs typeface="+mn-lt"/>
              </a:rPr>
              <a:t>xi = (random embedding + glove embedding) ⊕ trainable POS embedding </a:t>
            </a:r>
          </a:p>
          <a:p>
            <a:r>
              <a:rPr lang="en-US" sz="2000" dirty="0" err="1">
                <a:ea typeface="+mn-lt"/>
                <a:cs typeface="+mn-lt"/>
              </a:rPr>
              <a:t>Concat</a:t>
            </a:r>
            <a:r>
              <a:rPr lang="en-US" sz="2000" dirty="0">
                <a:ea typeface="+mn-lt"/>
                <a:cs typeface="+mn-lt"/>
              </a:rPr>
              <a:t> hidden states to make a word embedding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DE" sz="2000" dirty="0">
                <a:ea typeface="+mn-lt"/>
                <a:cs typeface="+mn-lt"/>
              </a:rPr>
              <a:t>Obtain s</a:t>
            </a:r>
            <a:r>
              <a:rPr lang="en-US" sz="2000" dirty="0">
                <a:ea typeface="+mn-lt"/>
                <a:cs typeface="+mn-lt"/>
              </a:rPr>
              <a:t>core for edges.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740F69-3ED4-4FA4-A441-8CE415EC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73" y="3637292"/>
            <a:ext cx="2286000" cy="70485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9846BB-A417-47C0-93E1-EE81CD05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Basic Node Representation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Word plays different role when it is head or dependent.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Two embeddings for each node. 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Use Multi-layer perctron to encode two roles.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457200" indent="-457200"/>
            <a:r>
              <a:rPr lang="en-US" sz="2000">
                <a:ea typeface="+mn-lt"/>
                <a:cs typeface="+mn-lt"/>
              </a:rPr>
              <a:t>Edge score changes to</a:t>
            </a:r>
            <a:endParaRPr lang="en-US" sz="2000" dirty="0">
              <a:ea typeface="+mn-lt"/>
              <a:cs typeface="+mn-lt"/>
            </a:endParaRPr>
          </a:p>
          <a:p>
            <a:pPr marL="457200" indent="-457200"/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F9DCA8-0119-465F-AE03-1E56AEE9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20" y="3260999"/>
            <a:ext cx="4425350" cy="7529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5C6825E-34CC-40EA-B069-82E01326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118" y="5017412"/>
            <a:ext cx="5057954" cy="604423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E353E2-CC8E-44E3-904E-35FF9489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5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High Order Features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Grandparent and grandchild features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Grandparent: </a:t>
            </a:r>
            <a:r>
              <a:rPr lang="en-DE" sz="2000" dirty="0">
                <a:ea typeface="+mn-lt"/>
                <a:cs typeface="+mn-lt"/>
              </a:rPr>
              <a:t>Mary gets its grandparent feature from head representation John(</a:t>
            </a:r>
            <a:r>
              <a:rPr lang="en-DE" sz="2000" dirty="0" err="1">
                <a:ea typeface="+mn-lt"/>
                <a:cs typeface="+mn-lt"/>
              </a:rPr>
              <a:t>obtai</a:t>
            </a:r>
            <a:r>
              <a:rPr lang="de-DE" sz="2000" dirty="0">
                <a:ea typeface="+mn-lt"/>
                <a:cs typeface="+mn-lt"/>
              </a:rPr>
              <a:t>n</a:t>
            </a:r>
            <a:r>
              <a:rPr lang="en-DE" sz="2000" dirty="0">
                <a:ea typeface="+mn-lt"/>
                <a:cs typeface="+mn-lt"/>
              </a:rPr>
              <a:t>ed using the aggregation step during node update)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Grandchild:</a:t>
            </a:r>
            <a:r>
              <a:rPr lang="en-DE" sz="2000" dirty="0">
                <a:ea typeface="+mn-lt"/>
                <a:cs typeface="+mn-lt"/>
              </a:rPr>
              <a:t> Root gets its grandchild features from dependent representation of J</a:t>
            </a:r>
            <a:r>
              <a:rPr lang="de-DE" sz="2000" dirty="0">
                <a:ea typeface="+mn-lt"/>
                <a:cs typeface="+mn-lt"/>
              </a:rPr>
              <a:t>o</a:t>
            </a:r>
            <a:r>
              <a:rPr lang="en-DE" sz="2000" dirty="0" err="1">
                <a:ea typeface="+mn-lt"/>
                <a:cs typeface="+mn-lt"/>
              </a:rPr>
              <a:t>hn</a:t>
            </a:r>
            <a:r>
              <a:rPr lang="en-DE" sz="2000" dirty="0">
                <a:ea typeface="+mn-lt"/>
                <a:cs typeface="+mn-lt"/>
              </a:rPr>
              <a:t> as it already incorporate candidate children node representations.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16ED2B0-7C0C-45AF-B4E9-3EE5BCDC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4" y="4332886"/>
            <a:ext cx="6323162" cy="1791913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4DE722A-2299-4D10-86A2-6C8BC4E86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98" y="4332455"/>
            <a:ext cx="4005292" cy="204789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1999E6-CED6-4293-9D5E-F7CE7E0C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89625" y="6481348"/>
            <a:ext cx="4114800" cy="365125"/>
          </a:xfrm>
        </p:spPr>
        <p:txBody>
          <a:bodyPr/>
          <a:lstStyle/>
          <a:p>
            <a:r>
              <a:rPr lang="en-US" dirty="0"/>
              <a:t>1  high order features diagram </a:t>
            </a:r>
            <a:r>
              <a:rPr lang="en-DE" dirty="0"/>
              <a:t>by</a:t>
            </a:r>
            <a:r>
              <a:rPr lang="en-US" dirty="0"/>
              <a:t> Hsiu-Yu</a:t>
            </a:r>
          </a:p>
        </p:txBody>
      </p:sp>
    </p:spTree>
    <p:extLst>
      <p:ext uri="{BB962C8B-B14F-4D97-AF65-F5344CB8AC3E}">
        <p14:creationId xmlns:p14="http://schemas.microsoft.com/office/powerpoint/2010/main" val="30657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High Order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Siblings: </a:t>
            </a:r>
            <a:r>
              <a:rPr lang="en-DE" sz="2000" dirty="0">
                <a:ea typeface="+mn-lt"/>
                <a:cs typeface="+mn-lt"/>
              </a:rPr>
              <a:t>Saw gets its sibling features from head representation of John( obtained using the aggregation step during update)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DE" sz="2000" dirty="0">
              <a:ea typeface="+mn-lt"/>
              <a:cs typeface="+mn-lt"/>
            </a:endParaRPr>
          </a:p>
          <a:p>
            <a:endParaRPr lang="en-DE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Combined: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21B7D7C-355E-4A07-97A2-58209B0E4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74" y="2517296"/>
            <a:ext cx="4996510" cy="1457325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3FE8796-C5A8-4E4E-A1B7-FD34F449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32" y="4399280"/>
            <a:ext cx="6136255" cy="1567516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C9A54AB-713A-47B8-A4E9-37D57298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75DCFEC0-F1E6-4822-B076-4595E9A04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51" y="2261697"/>
            <a:ext cx="4005292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3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Graph Weights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11094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 node only looks at the head node with the highest probability.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Consider top-k head nodes</a:t>
            </a:r>
          </a:p>
          <a:p>
            <a:r>
              <a:rPr lang="en-US" sz="2000" dirty="0">
                <a:ea typeface="+mn-lt"/>
                <a:cs typeface="+mn-lt"/>
              </a:rPr>
              <a:t>Include more </a:t>
            </a:r>
            <a:r>
              <a:rPr lang="en-US" sz="2000" dirty="0" err="1">
                <a:ea typeface="+mn-lt"/>
                <a:cs typeface="+mn-lt"/>
              </a:rPr>
              <a:t>neighbourhood</a:t>
            </a:r>
            <a:r>
              <a:rPr lang="en-US" sz="2000" dirty="0">
                <a:ea typeface="+mn-lt"/>
                <a:cs typeface="+mn-lt"/>
              </a:rPr>
              <a:t> information. 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C09DA60-403C-4AA3-BAD1-04D46DE1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72" y="4512694"/>
            <a:ext cx="5492150" cy="112988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1E287A9-9E0C-4930-9C43-1F41C490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0D92FEF-01B8-4420-A0A1-E7A173154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5663"/>
            <a:ext cx="3176657" cy="710392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FFC2492C-8EFB-4DC2-8C7D-F0E444272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57" y="2294630"/>
            <a:ext cx="5057954" cy="6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8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Loss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Relation and score loss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Layer Loss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Total loss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FDFC9D9-E634-40AE-B3DD-5A9676F3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26" y="2299478"/>
            <a:ext cx="6172200" cy="1009650"/>
          </a:xfrm>
          <a:prstGeom prst="rect">
            <a:avLst/>
          </a:prstGeom>
        </p:spPr>
      </p:pic>
      <p:pic>
        <p:nvPicPr>
          <p:cNvPr id="5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3B0AAF8-71A5-41EF-9347-30124808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203" y="3808203"/>
            <a:ext cx="4781550" cy="12668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2D27283-358F-4274-A959-0DFADF96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323" y="5935153"/>
            <a:ext cx="3038475" cy="49530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D428D21-32F5-4291-A371-C49290D0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7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122F-4FE2-44A5-85E6-091EEBC6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/>
              <a:t>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25147-04F6-4F66-88FE-6E517DBC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875E7-7FF2-4810-B8B8-9C0A15F5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1" name="Picture 4" descr="Diagram&#10;&#10;Description automatically generated">
            <a:extLst>
              <a:ext uri="{FF2B5EF4-FFF2-40B4-BE49-F238E27FC236}">
                <a16:creationId xmlns:a16="http://schemas.microsoft.com/office/drawing/2014/main" id="{ACE1BA5F-C2EA-4DE9-BD0C-EA61AC87A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122" y="1934988"/>
            <a:ext cx="8132868" cy="3620797"/>
          </a:xfrm>
        </p:spPr>
      </p:pic>
    </p:spTree>
    <p:extLst>
      <p:ext uri="{BB962C8B-B14F-4D97-AF65-F5344CB8AC3E}">
        <p14:creationId xmlns:p14="http://schemas.microsoft.com/office/powerpoint/2010/main" val="409173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203E-CFFC-4B62-81C2-E9992FDC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49981-C7FE-4E69-AC74-329CCBCE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E6C6A-415B-4F61-A6F2-71B19B14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7" name="Summary Zoom 6">
                <a:extLst>
                  <a:ext uri="{FF2B5EF4-FFF2-40B4-BE49-F238E27FC236}">
                    <a16:creationId xmlns:a16="http://schemas.microsoft.com/office/drawing/2014/main" id="{11C0F41F-DA8F-405E-9E07-1A84756733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721100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63CBA1BD-2433-44D7-B3CD-F6F2652E4828}">
                    <psuz:zmPr id="{F37A825D-531D-496C-B1D5-D10C3F691B2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89C9E5B-CE38-4930-B2EA-49A61E610BD2}">
                    <psuz:zmPr id="{43B07DF0-2DA3-42B6-8FA8-DBE151F3CB3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2021DCE-F956-49C1-A5D7-0F62678FB0EC}">
                    <psuz:zmPr id="{677E440C-86C3-4BF2-B3F9-FBA0307693E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BAA9F2E-64CB-4299-B3C2-F165A2588FB5}">
                    <psuz:zmPr id="{7863050C-CF7A-4EEF-BA60-7DBB1F1BDFD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3ED79F9-51CA-4850-92FF-7C52D5E4E4D8}">
                    <psuz:zmPr id="{AF1B6443-429C-4210-B427-6E1C326F36F4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7" name="Summary Zoom 6">
                <a:extLst>
                  <a:ext uri="{FF2B5EF4-FFF2-40B4-BE49-F238E27FC236}">
                    <a16:creationId xmlns:a16="http://schemas.microsoft.com/office/drawing/2014/main" id="{11C0F41F-DA8F-405E-9E07-1A84756733A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8" name="Picture 8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69686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r>
              <a:rPr lang="en-US" sz="4000" b="1">
                <a:cs typeface="Calibri"/>
              </a:rPr>
              <a:t>EXPERIMENT AND RESULTS</a:t>
            </a:r>
            <a:endParaRPr lang="en-US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95A4E7-6C08-4FF9-927C-A4F4FF43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Experiment Setup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Data: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English Penn Treebank (PTB 3.0)</a:t>
            </a:r>
            <a:endParaRPr lang="en-US" sz="2000" dirty="0"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five punctuation symbols (“ ” : , .) are excluded </a:t>
            </a:r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12 languages from Universal Dependencies (UD 2.2) 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Metrics</a:t>
            </a:r>
            <a:r>
              <a:rPr lang="en-US" sz="2000">
                <a:ea typeface="+mn-lt"/>
                <a:cs typeface="+mn-lt"/>
              </a:rPr>
              <a:t>: Unlabeled (UAS) and labeled attachment scores (LAS)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59557E4-437D-4223-A7B3-0D4EA2F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Results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Our Model:</a:t>
            </a:r>
            <a:endParaRPr lang="en-US" sz="2000" dirty="0">
              <a:ea typeface="+mn-lt"/>
              <a:cs typeface="+mn-lt"/>
            </a:endParaRPr>
          </a:p>
          <a:p>
            <a:r>
              <a:rPr lang="en-DE" sz="2000" dirty="0">
                <a:ea typeface="+mn-lt"/>
                <a:cs typeface="+mn-lt"/>
              </a:rPr>
              <a:t>GAN , </a:t>
            </a:r>
            <a:r>
              <a:rPr lang="en-US" sz="2000" dirty="0">
                <a:ea typeface="+mn-lt"/>
                <a:cs typeface="+mn-lt"/>
              </a:rPr>
              <a:t>High order </a:t>
            </a:r>
            <a:r>
              <a:rPr lang="en-US" sz="2000" dirty="0" err="1">
                <a:ea typeface="+mn-lt"/>
                <a:cs typeface="+mn-lt"/>
              </a:rPr>
              <a:t>fea</a:t>
            </a:r>
            <a:r>
              <a:rPr lang="en-DE" sz="2000" dirty="0">
                <a:ea typeface="+mn-lt"/>
                <a:cs typeface="+mn-lt"/>
              </a:rPr>
              <a:t>t</a:t>
            </a:r>
            <a:r>
              <a:rPr lang="en-US" sz="2000" dirty="0" err="1">
                <a:ea typeface="+mn-lt"/>
                <a:cs typeface="+mn-lt"/>
              </a:rPr>
              <a:t>ure</a:t>
            </a:r>
            <a:r>
              <a:rPr lang="en-DE" sz="2000" dirty="0">
                <a:ea typeface="+mn-lt"/>
                <a:cs typeface="+mn-lt"/>
              </a:rPr>
              <a:t>s</a:t>
            </a:r>
            <a:r>
              <a:rPr lang="en-US" sz="2000" dirty="0">
                <a:ea typeface="+mn-lt"/>
                <a:cs typeface="+mn-lt"/>
              </a:rPr>
              <a:t> added</a:t>
            </a:r>
            <a:endParaRPr lang="en-DE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Baseline</a:t>
            </a:r>
            <a:r>
              <a:rPr lang="en-DE" sz="2000" b="1" dirty="0">
                <a:ea typeface="+mn-lt"/>
                <a:cs typeface="+mn-lt"/>
              </a:rPr>
              <a:t>(Biaffine)</a:t>
            </a:r>
            <a:r>
              <a:rPr lang="en-US" sz="2000" dirty="0">
                <a:ea typeface="+mn-lt"/>
                <a:cs typeface="+mn-lt"/>
              </a:rPr>
              <a:t>: </a:t>
            </a:r>
          </a:p>
          <a:p>
            <a:r>
              <a:rPr lang="en-US" sz="2000" dirty="0">
                <a:ea typeface="+mn-lt"/>
                <a:cs typeface="+mn-lt"/>
              </a:rPr>
              <a:t>UAS ↑ 0.29 , LAS ↑ 0.35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Ma et al. 2018: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UAS ↑ 0.1 , LAS ↑ 0.12</a:t>
            </a:r>
            <a:endParaRPr lang="en-DE" sz="2000" dirty="0">
              <a:ea typeface="+mn-lt"/>
              <a:cs typeface="+mn-lt"/>
            </a:endParaRPr>
          </a:p>
          <a:p>
            <a:endParaRPr lang="en-DE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de-DE" sz="2000" b="1" dirty="0"/>
              <a:t>Zheng</a:t>
            </a:r>
            <a:r>
              <a:rPr lang="en-DE" sz="2000" b="1" dirty="0"/>
              <a:t> et. al.(2017)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UAS ↑ 0.</a:t>
            </a:r>
            <a:r>
              <a:rPr lang="en-DE" sz="2000" dirty="0">
                <a:ea typeface="+mn-lt"/>
                <a:cs typeface="+mn-lt"/>
              </a:rPr>
              <a:t>44</a:t>
            </a:r>
            <a:r>
              <a:rPr lang="en-US" sz="2000" dirty="0">
                <a:ea typeface="+mn-lt"/>
                <a:cs typeface="+mn-lt"/>
              </a:rPr>
              <a:t> , LAS ↑ 0.</a:t>
            </a:r>
            <a:r>
              <a:rPr lang="en-DE" sz="2000" dirty="0">
                <a:ea typeface="+mn-lt"/>
                <a:cs typeface="+mn-lt"/>
              </a:rPr>
              <a:t>37</a:t>
            </a:r>
          </a:p>
          <a:p>
            <a:pPr marL="0" indent="0">
              <a:buNone/>
            </a:pPr>
            <a:endParaRPr lang="en-DE" sz="2000" b="1" dirty="0"/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228405B-E1A0-4F41-9CC0-4B0EC14D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50" y="1613438"/>
            <a:ext cx="4324709" cy="4479389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1716A72-EC44-4BDB-AAFB-E8F5826F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2B3091-5402-4C0E-9B9F-2756E8112F36}"/>
                  </a:ext>
                </a:extLst>
              </p14:cNvPr>
              <p14:cNvContentPartPr/>
              <p14:nvPr/>
            </p14:nvContentPartPr>
            <p14:xfrm>
              <a:off x="6223634" y="4417885"/>
              <a:ext cx="1069920" cy="26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2B3091-5402-4C0E-9B9F-2756E8112F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634" y="4310245"/>
                <a:ext cx="1177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6724A2-F2E9-44BD-A61F-830DC8C29C9A}"/>
                  </a:ext>
                </a:extLst>
              </p14:cNvPr>
              <p14:cNvContentPartPr/>
              <p14:nvPr/>
            </p14:nvContentPartPr>
            <p14:xfrm>
              <a:off x="6247394" y="4907845"/>
              <a:ext cx="870480" cy="20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6724A2-F2E9-44BD-A61F-830DC8C29C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3394" y="4800205"/>
                <a:ext cx="978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F3C5E2-6BF6-4144-B093-6DADDBC6C1AF}"/>
                  </a:ext>
                </a:extLst>
              </p14:cNvPr>
              <p14:cNvContentPartPr/>
              <p14:nvPr/>
            </p14:nvContentPartPr>
            <p14:xfrm>
              <a:off x="6205634" y="5066965"/>
              <a:ext cx="4248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F3C5E2-6BF6-4144-B093-6DADDBC6C1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51994" y="4959325"/>
                <a:ext cx="532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17B2A5-57BF-4960-A08D-C25FBF103D46}"/>
                  </a:ext>
                </a:extLst>
              </p14:cNvPr>
              <p14:cNvContentPartPr/>
              <p14:nvPr/>
            </p14:nvContentPartPr>
            <p14:xfrm>
              <a:off x="6306074" y="4860325"/>
              <a:ext cx="780840" cy="6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17B2A5-57BF-4960-A08D-C25FBF103D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2434" y="4752685"/>
                <a:ext cx="888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22330B-C70F-450D-88DB-D0F628FF8FC9}"/>
                  </a:ext>
                </a:extLst>
              </p14:cNvPr>
              <p14:cNvContentPartPr/>
              <p14:nvPr/>
            </p14:nvContentPartPr>
            <p14:xfrm>
              <a:off x="6565634" y="5066605"/>
              <a:ext cx="477000" cy="12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22330B-C70F-450D-88DB-D0F628FF8F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1994" y="4958965"/>
                <a:ext cx="58464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64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d ▷h</a:t>
            </a:r>
            <a:r>
              <a:rPr lang="en-US" sz="2000" dirty="0">
                <a:ea typeface="+mn-lt"/>
                <a:cs typeface="+mn-lt"/>
              </a:rPr>
              <a:t>   :  sibling</a:t>
            </a:r>
          </a:p>
          <a:p>
            <a:r>
              <a:rPr lang="en-US" sz="2000" b="1" dirty="0">
                <a:ea typeface="+mn-lt"/>
                <a:cs typeface="+mn-lt"/>
              </a:rPr>
              <a:t>h ▷h </a:t>
            </a:r>
            <a:r>
              <a:rPr lang="en-US" sz="2000" dirty="0">
                <a:ea typeface="+mn-lt"/>
                <a:cs typeface="+mn-lt"/>
              </a:rPr>
              <a:t>  : grandparent, grandchild</a:t>
            </a:r>
          </a:p>
          <a:p>
            <a:r>
              <a:rPr lang="en-US" sz="2000" b="1" dirty="0" err="1">
                <a:ea typeface="+mn-lt"/>
                <a:cs typeface="+mn-lt"/>
              </a:rPr>
              <a:t>hd</a:t>
            </a:r>
            <a:r>
              <a:rPr lang="en-US" sz="2000" b="1" dirty="0">
                <a:ea typeface="+mn-lt"/>
                <a:cs typeface="+mn-lt"/>
              </a:rPr>
              <a:t> ▷h</a:t>
            </a:r>
            <a:r>
              <a:rPr lang="en-US" sz="2000" dirty="0">
                <a:ea typeface="+mn-lt"/>
                <a:cs typeface="+mn-lt"/>
              </a:rPr>
              <a:t> : sibling, grandparent, grandchild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hd</a:t>
            </a:r>
            <a:r>
              <a:rPr lang="en-US" sz="2000" dirty="0">
                <a:ea typeface="+mn-lt"/>
                <a:cs typeface="+mn-lt"/>
              </a:rPr>
              <a:t> ▷h has better LAS.</a:t>
            </a:r>
          </a:p>
          <a:p>
            <a:r>
              <a:rPr lang="en-DE" sz="2000" dirty="0">
                <a:ea typeface="+mn-lt"/>
                <a:cs typeface="+mn-lt"/>
              </a:rPr>
              <a:t>U</a:t>
            </a:r>
            <a:r>
              <a:rPr lang="en-US" sz="2000" dirty="0">
                <a:ea typeface="+mn-lt"/>
                <a:cs typeface="+mn-lt"/>
              </a:rPr>
              <a:t>AS is not sensitive to aggregation.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AD28AC5-BF62-4512-A1ED-160ABC5C6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80" y="1797626"/>
            <a:ext cx="4899803" cy="3823465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0037F5-2985-4467-B43B-33E57C00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Performance increases until second layer.</a:t>
            </a:r>
          </a:p>
          <a:p>
            <a:r>
              <a:rPr lang="en-DE" sz="2000" dirty="0">
                <a:ea typeface="+mn-lt"/>
                <a:cs typeface="+mn-lt"/>
              </a:rPr>
              <a:t>Layer-wise loss: </a:t>
            </a:r>
            <a:r>
              <a:rPr lang="en-US" sz="2000" dirty="0">
                <a:ea typeface="+mn-lt"/>
                <a:cs typeface="+mn-lt"/>
              </a:rPr>
              <a:t>L3 &lt; L2 &lt; L1</a:t>
            </a:r>
          </a:p>
          <a:p>
            <a:r>
              <a:rPr lang="en-US" sz="2000" dirty="0">
                <a:ea typeface="+mn-lt"/>
                <a:cs typeface="+mn-lt"/>
              </a:rPr>
              <a:t>Adding one layer reduces the prediction time by 2.1%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8669B2D-1B0B-4F97-924B-7DCEAD09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4" y="3113923"/>
            <a:ext cx="5374256" cy="298804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9824457-10C4-4F86-91FE-5CA2825D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7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All = 1: Unweighted</a:t>
            </a:r>
            <a:r>
              <a:rPr lang="en-DE" sz="2000" dirty="0">
                <a:ea typeface="+mn-lt"/>
                <a:cs typeface="+mn-lt"/>
              </a:rPr>
              <a:t>. Similar to sentence embedding.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Hard-K: Consider top-k weights of node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K = 1: Greedy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K = sentence length: soft</a:t>
            </a:r>
          </a:p>
          <a:p>
            <a:pPr lvl="1"/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Score improve as k increases.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0B2A7B4-8053-4298-B14E-76ACEFEA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72" y="2685953"/>
            <a:ext cx="5978105" cy="292383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E976BDA-EAF9-4B57-9E58-ED9F5022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97784-4510-4264-BE5F-8229D0A4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9AA8-6D1C-43BC-90B2-224323E1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r>
              <a:rPr lang="en-US" sz="4000" b="1">
                <a:cs typeface="Calibri"/>
              </a:rPr>
              <a:t>ERROR ANALYSIS</a:t>
            </a: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238656-62B9-40EC-9DFA-88A22956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51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Error Analysis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Gains come from the difficult cases.</a:t>
            </a:r>
          </a:p>
          <a:p>
            <a:r>
              <a:rPr lang="en-US" sz="2000" b="1">
                <a:ea typeface="+mn-lt"/>
                <a:cs typeface="+mn-lt"/>
              </a:rPr>
              <a:t>Sentence Length</a:t>
            </a:r>
            <a:r>
              <a:rPr lang="en-US" sz="2000">
                <a:ea typeface="+mn-lt"/>
                <a:cs typeface="+mn-lt"/>
              </a:rPr>
              <a:t>: Better performance for large sentences.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Dependency length</a:t>
            </a:r>
            <a:r>
              <a:rPr lang="en-US" sz="2000">
                <a:ea typeface="+mn-lt"/>
                <a:cs typeface="+mn-lt"/>
              </a:rPr>
              <a:t>: Better precison and recall.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AC33910-62A6-41DA-BB37-7BD85666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10" y="3555719"/>
            <a:ext cx="7458973" cy="221947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44C32A7-B4C6-4B93-BC3B-1AA341D0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Root distance: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Better recall, precision decreases as distance increases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BAA4C87-1E3F-4C82-B3DC-04B920EB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63" y="3237038"/>
            <a:ext cx="5848709" cy="2612418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4635824-C0D8-43EC-9159-FF3DD241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64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r>
              <a:rPr lang="en-US" sz="4000" b="1">
                <a:cs typeface="Calibri"/>
              </a:rPr>
              <a:t>CONCLUSION</a:t>
            </a:r>
            <a:endParaRPr lang="en-US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7EF07DB-1E31-4CC6-BBC3-3FDEA092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r>
              <a:rPr lang="en-US" sz="4000" b="1">
                <a:cs typeface="Calibri"/>
              </a:rPr>
              <a:t>INTRODUCTION</a:t>
            </a:r>
          </a:p>
          <a:p>
            <a:pPr marL="0" indent="0" algn="ctr">
              <a:buNone/>
            </a:pPr>
            <a:endParaRPr lang="en-US" sz="20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070998-D704-4260-B77D-9ADE025A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55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Better Node Representation leads to better results.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Graph Attention Network</a:t>
            </a:r>
          </a:p>
          <a:p>
            <a:pPr lvl="1"/>
            <a:r>
              <a:rPr lang="en-US" sz="1600" dirty="0">
                <a:cs typeface="Calibri"/>
              </a:rPr>
              <a:t>Naturally incorporate some high order features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Performance increases until second layer.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High order features improve results by adding more structural information.</a:t>
            </a:r>
          </a:p>
          <a:p>
            <a:pPr lvl="1"/>
            <a:r>
              <a:rPr lang="en-US" sz="1600" dirty="0">
                <a:cs typeface="Calibri"/>
              </a:rPr>
              <a:t>Improvement in difficult cases.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6BC574-3FAE-4733-9D6A-B792A4B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0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r>
              <a:rPr lang="en-US" sz="4000" b="1">
                <a:cs typeface="Calibri"/>
              </a:rPr>
              <a:t>Thanks for listening.</a:t>
            </a:r>
            <a:endParaRPr lang="en-US" sz="4000" b="1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21A8D00-E8D7-4BFF-BAA6-726AF6B3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0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08266-E79E-40E9-A731-5318BAC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References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53F3-5122-41E6-99DB-143DB2F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Ji et al. (2019) Graph-based Dependency Parsing with Graph Neural Networks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Veličković et </a:t>
            </a:r>
            <a:r>
              <a:rPr lang="en-US"/>
              <a:t>al. (</a:t>
            </a:r>
            <a:r>
              <a:rPr lang="en-US">
                <a:ea typeface="+mn-lt"/>
                <a:cs typeface="+mn-lt"/>
              </a:rPr>
              <a:t>2018)</a:t>
            </a:r>
            <a:r>
              <a:rPr lang="en-US"/>
              <a:t> Graph Attention Networks.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E21FCF-3C8F-44AB-8FE0-64EC14D5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3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Node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Effective encoding for dependency tree nodes.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Better node representation -&gt; better edge scores -&gt; better parser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37D8903-C310-49FA-9D70-CADB022B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4" descr="Diagram&#10;&#10;Description automatically generated">
            <a:extLst>
              <a:ext uri="{FF2B5EF4-FFF2-40B4-BE49-F238E27FC236}">
                <a16:creationId xmlns:a16="http://schemas.microsoft.com/office/drawing/2014/main" id="{44A17566-B84D-4093-8B98-2BC5CFFA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476" y="3775869"/>
            <a:ext cx="2590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6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Effective Node Representation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Incorporating high-order features.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Adding </a:t>
            </a:r>
            <a:r>
              <a:rPr lang="en-US" sz="2000">
                <a:ea typeface="+mn-lt"/>
                <a:cs typeface="+mn-lt"/>
              </a:rPr>
              <a:t>siblings, grandchild, grandparent relation yield better result.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18B14A-E51B-4743-A3EB-E25C956D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82" y="3575126"/>
            <a:ext cx="4842294" cy="186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845ACA-860F-410A-A9B3-FBC7724C9C25}"/>
              </a:ext>
            </a:extLst>
          </p:cNvPr>
          <p:cNvSpPr txBox="1"/>
          <p:nvPr/>
        </p:nvSpPr>
        <p:spPr>
          <a:xfrm>
            <a:off x="4666891" y="5428891"/>
            <a:ext cx="32320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Figure: High order features </a:t>
            </a:r>
            <a:r>
              <a:rPr lang="en-US" baseline="30000" dirty="0">
                <a:cs typeface="Calibri"/>
              </a:rPr>
              <a:t>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DE0072-6B80-4FCB-9210-33B2BE55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830" y="6365704"/>
            <a:ext cx="4114800" cy="365125"/>
          </a:xfrm>
        </p:spPr>
        <p:txBody>
          <a:bodyPr/>
          <a:lstStyle/>
          <a:p>
            <a:r>
              <a:rPr lang="en-US" dirty="0">
                <a:cs typeface="Calibri"/>
              </a:rPr>
              <a:t>1  </a:t>
            </a:r>
            <a:r>
              <a:rPr lang="en-US" dirty="0">
                <a:ea typeface="+mn-lt"/>
                <a:cs typeface="+mn-lt"/>
              </a:rPr>
              <a:t>https://www.aclweb.org/anthology/Y15-1014.pdf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82A1F29-E347-4FA2-A109-5F18A4D8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Previous Work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Recurrent neural networks (RNNs)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Good for sentence level information 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No dependency structure information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Biaffine mappings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Dependency structure information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Head and dependent representations of nodes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Only parent-child relation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No high-order relations</a:t>
            </a:r>
            <a:endParaRPr lang="en-DE" sz="2000" dirty="0">
              <a:ea typeface="+mn-lt"/>
              <a:cs typeface="+mn-lt"/>
            </a:endParaRPr>
          </a:p>
          <a:p>
            <a:pPr lvl="1"/>
            <a:r>
              <a:rPr lang="en-DE" sz="2000" dirty="0">
                <a:ea typeface="+mn-lt"/>
                <a:cs typeface="+mn-lt"/>
              </a:rPr>
              <a:t>Baseline for this work.</a:t>
            </a:r>
            <a:endParaRPr lang="en-US" sz="2000" dirty="0">
              <a:ea typeface="+mn-lt"/>
              <a:cs typeface="+mn-lt"/>
            </a:endParaRPr>
          </a:p>
          <a:p>
            <a:pPr lvl="1"/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1010945-2887-4F20-B4E8-E490C59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6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DE" sz="3600" dirty="0">
                <a:ea typeface="+mj-lt"/>
                <a:cs typeface="+mj-lt"/>
              </a:rPr>
              <a:t>Adding High-order features</a:t>
            </a:r>
            <a:endParaRPr lang="en-US" sz="36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Previous work</a:t>
            </a:r>
            <a:r>
              <a:rPr lang="en-DE" sz="2000" b="1" dirty="0">
                <a:ea typeface="+mn-lt"/>
                <a:cs typeface="+mn-lt"/>
              </a:rPr>
              <a:t>(</a:t>
            </a:r>
            <a:r>
              <a:rPr lang="de-DE" sz="1400" dirty="0"/>
              <a:t>Zheng</a:t>
            </a:r>
            <a:r>
              <a:rPr lang="en-DE" sz="1400" dirty="0"/>
              <a:t> et. al.(2017)</a:t>
            </a:r>
            <a:r>
              <a:rPr lang="en-DE" sz="2000" b="1" dirty="0">
                <a:ea typeface="+mn-lt"/>
                <a:cs typeface="+mn-lt"/>
              </a:rPr>
              <a:t>)</a:t>
            </a:r>
            <a:r>
              <a:rPr lang="en-US" sz="2000" b="1" dirty="0">
                <a:ea typeface="+mn-lt"/>
                <a:cs typeface="+mn-lt"/>
              </a:rPr>
              <a:t>:</a:t>
            </a:r>
          </a:p>
          <a:p>
            <a:r>
              <a:rPr lang="en-US" sz="2000" dirty="0">
                <a:ea typeface="+mn-lt"/>
                <a:cs typeface="+mn-lt"/>
              </a:rPr>
              <a:t>Incremental manner: New representation based on previous output.</a:t>
            </a:r>
          </a:p>
          <a:p>
            <a:r>
              <a:rPr lang="en-US" sz="2000" dirty="0">
                <a:ea typeface="+mn-lt"/>
                <a:cs typeface="+mn-lt"/>
              </a:rPr>
              <a:t>Only one intermediated tree.</a:t>
            </a: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This work: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Incremental manner</a:t>
            </a:r>
          </a:p>
          <a:p>
            <a:r>
              <a:rPr lang="en-US" sz="2000" dirty="0">
                <a:ea typeface="+mn-lt"/>
                <a:cs typeface="+mn-lt"/>
              </a:rPr>
              <a:t>Use all intermediate trees.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6A1F09E-42E7-4CBE-BDC7-74132C5F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7" y="3087140"/>
            <a:ext cx="8335990" cy="1172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75A6A-7D87-44C2-8CC9-AB8FA2CDA6CB}"/>
              </a:ext>
            </a:extLst>
          </p:cNvPr>
          <p:cNvSpPr txBox="1"/>
          <p:nvPr/>
        </p:nvSpPr>
        <p:spPr>
          <a:xfrm>
            <a:off x="2754703" y="4249947"/>
            <a:ext cx="5848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Figure: Usage to intermediate tree for high order features </a:t>
            </a:r>
            <a:r>
              <a:rPr lang="en-US" baseline="30000">
                <a:cs typeface="Calibri"/>
              </a:rPr>
              <a:t>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CA61F6-E2E9-40E0-9EAC-D983C0B1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502" y="6353703"/>
            <a:ext cx="6882319" cy="365125"/>
          </a:xfrm>
        </p:spPr>
        <p:txBody>
          <a:bodyPr/>
          <a:lstStyle/>
          <a:p>
            <a:r>
              <a:rPr lang="en-US" baseline="30000" dirty="0">
                <a:ea typeface="+mn-lt"/>
                <a:cs typeface="+mn-lt"/>
              </a:rPr>
              <a:t>1 </a:t>
            </a:r>
            <a:r>
              <a:rPr lang="en-US" dirty="0">
                <a:ea typeface="+mn-lt"/>
                <a:cs typeface="+mn-lt"/>
              </a:rPr>
              <a:t>Incremental Graph-based Neural Dependency Parsing Presentation by Ching-Yi Chen and Wei-Chun Kao 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8D471C7-8126-4161-92D4-74B048E7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endParaRPr lang="en-US" sz="4000" b="1" dirty="0">
              <a:cs typeface="Calibri"/>
            </a:endParaRPr>
          </a:p>
          <a:p>
            <a:pPr marL="0" indent="0" algn="ctr">
              <a:buNone/>
            </a:pPr>
            <a:r>
              <a:rPr lang="en-US" sz="4000" b="1">
                <a:cs typeface="Calibri"/>
              </a:rPr>
              <a:t>METHODOLOGY</a:t>
            </a:r>
            <a:endParaRPr lang="en-US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50B283E-244A-414A-AF58-B4916E52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355C-DE2D-4741-8163-0842CB6A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Standard Parser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FEB-6AC4-48A5-8D14-7B84CAB7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Sentence -&gt; graph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Word(node): A vector representation from NN.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Scores: Inner product of node vectors.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A9624F1-15E6-4EE8-B57D-64B05228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1" y="3668390"/>
            <a:ext cx="9759350" cy="136152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A925086-8B79-4AA6-81C3-79C230D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Widescreen</PresentationFormat>
  <Paragraphs>246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Graph-based Dependency Parsing with Graph Neural Networks. </vt:lpstr>
      <vt:lpstr>PowerPoint Presentation</vt:lpstr>
      <vt:lpstr>PowerPoint Presentation</vt:lpstr>
      <vt:lpstr>Node Representation</vt:lpstr>
      <vt:lpstr>Effective Node Representation</vt:lpstr>
      <vt:lpstr>Previous Work</vt:lpstr>
      <vt:lpstr>Adding High-order features</vt:lpstr>
      <vt:lpstr>PowerPoint Presentation</vt:lpstr>
      <vt:lpstr>Standard Parser</vt:lpstr>
      <vt:lpstr>Overview</vt:lpstr>
      <vt:lpstr>Graph Attention Network</vt:lpstr>
      <vt:lpstr>Graph Attention Network</vt:lpstr>
      <vt:lpstr>Basic Node Representation</vt:lpstr>
      <vt:lpstr>Basic Node Representation</vt:lpstr>
      <vt:lpstr>High Order Features</vt:lpstr>
      <vt:lpstr>High Order Features</vt:lpstr>
      <vt:lpstr>Graph Weights</vt:lpstr>
      <vt:lpstr>Loss</vt:lpstr>
      <vt:lpstr>Overview</vt:lpstr>
      <vt:lpstr>PowerPoint Presentation</vt:lpstr>
      <vt:lpstr>Experiment Setup</vt:lpstr>
      <vt:lpstr>Results</vt:lpstr>
      <vt:lpstr>Results</vt:lpstr>
      <vt:lpstr>Results</vt:lpstr>
      <vt:lpstr>Results</vt:lpstr>
      <vt:lpstr>PowerPoint Presentation</vt:lpstr>
      <vt:lpstr>Error Analysis</vt:lpstr>
      <vt:lpstr>Error Analysis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Graph-based Dependency Parsing with Graph Neural Networks. </dc:title>
  <dc:creator>Faizan E Mustafa</dc:creator>
  <cp:lastModifiedBy>Faizan E Mustafa</cp:lastModifiedBy>
  <cp:revision>6</cp:revision>
  <dcterms:created xsi:type="dcterms:W3CDTF">2021-02-12T13:58:35Z</dcterms:created>
  <dcterms:modified xsi:type="dcterms:W3CDTF">2021-02-12T14:15:36Z</dcterms:modified>
</cp:coreProperties>
</file>