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6:23:34.0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1242 0,'-19'1,"0"1,0 1,0 1,0 0,1 1,0 1,0 1,0 1,1 0,0 1,-17 13,-22 17,-88 82,140-118,-411 397,380-364,1 2,1 1,2 2,2 1,-43 84,54-84,1 1,3 0,1 1,2 1,-8 67,-2 37,-10 95,21 524,13-449,-3-317,4 154,-2-126,2 1,1-1,10 30,98 282,-13-42,-50-142,131 277,-163-398,89 164,-80-156,1-2,49 55,-51-68,-1 1,-1 1,-2 0,-2 2,-1 1,-1 0,20 61,-30-62,-3-1,0 1,-2 0,-2 0,-4 45,2-37,1 0,10 76,17 9,11 66,-23 2,4 30,-14-199,1-1,18 44,-14-41,13 52,2 25,-14-62,12 85,-18-78,-3 0,-2 1,-2-1,-2 0,-18 86,11-96,-86 304,82-293,2 1,2 1,-4 66,10-86,-17 62,14-63,-10 67,13-36,1-11,-10 53,-3-12,5 1,-2 152,17 275,-3-505,0 1,2 0,0 0,0-1,2 0,0 1,1-1,1-1,0 1,1-1,1 0,0 0,1-1,21 25,9 10,-2 1,43 77,-30-52,-35-55,-1 0,-1 1,20 44,-18-23,5 12,49 95,-16-60,4-3,100 117,-157-203,20 24,29 41,-44-57,-1 0,1 0,-2 0,1 1,-1-1,0 1,-1 0,0 0,2 19,-6 205,0-82,-4-9,-37 217,34-274,4 0,6 92,0-78,2-60,1 0,2 0,13 46,-9-44,-2 0,5 65,-13-95,1-1,1 1,0-1,0 0,1 0,1 0,-1-1,1 1,1-1,0 0,0 0,1 0,10 12,-8-11,-1 1,-1 0,0 1,0-1,-1 1,4 15,13 75,-8-31,28 180,-41-243,1 0,1 0,-1 0,1 0,1 0,7 13,-6-12,0 1,0 0,3 12,-2 8,-2-1,-1 1,-2 0,-3 57,0-25,2-41,-19 362,5-237,11-134,0-1,-1 1,0-1,-1 0,0 0,0-1,-2 1,-8 12,-21 37,18-17,-26 93,0 53,22-86,-3 44,4-20,-16 153,36-270,-3 24,-2-1,-1 0,-22 62,20-70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6:26:50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1 159,'40'0,"240"-4,-1-23,-21-23,23-5,-206 45,138-2,-111 16,0 4,102 23,198 65,430 79,10-60,-642-90,43 5,777 105,-520-54,-443-75,86-3,5 0,633 88,-468-48,33 12,-115-16,-173-33,0-2,80-6,-51 0,565-2,-609 2,-1-3,0-1,65-19,-18 3,484-117,-302 72,-191 52,115-7,255 21,-219 4,-32-2,313-3,-427-4,118-23,-118 14,-2 7,0 3,93 6,-73 1,34-1,184-2,-275-3,88-21,-81 14,61-6,308 11,-237 8,2840-2,-2643 23,-360-21,16 2,0 2,72 21,-72-15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5A1C9-85AD-4964-93AA-43213744D9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175D8-3A43-4C03-B4D2-155D14CF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1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175D8-3A43-4C03-B4D2-155D14CF8A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6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175D8-3A43-4C03-B4D2-155D14CF8A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0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175D8-3A43-4C03-B4D2-155D14CF8A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13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175D8-3A43-4C03-B4D2-155D14CF8A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2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3223-D2AF-3396-9148-A3AF7465B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655CB-B1F5-18FA-2E5E-250D8CA44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5D5EF-9BE5-78BC-4F0D-830CA4C3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2636-38A0-4A49-92CD-D83A60EC95C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AB90E-CD58-ACEC-A888-9508C3BD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CF964-C707-019A-D3B7-508C3AE9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7B13-F603-4786-9EC2-0D90337C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9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D0B6-EBE9-553F-2B7E-87101A8F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E2E96-4F93-E1F1-6DDA-7DB45E5E8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0A2A5-FE96-7006-E275-3E024985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2636-38A0-4A49-92CD-D83A60EC95C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B724A-8EDB-65C7-7B5A-AC2820F7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95281-890D-45F5-0953-E3E7019C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7B13-F603-4786-9EC2-0D90337C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9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1E3E7-E1E4-55FC-9BBD-3512B4483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77169-038C-9633-89AE-51F5DDA20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D460-DF4C-34CE-B6D8-8BFB158F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2636-38A0-4A49-92CD-D83A60EC95C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B47E1-CFE4-A210-B721-8592F4DB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D142F-7CF7-52B6-E532-A5AF48A8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7B13-F603-4786-9EC2-0D90337C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7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2C03-1793-6DAB-DF04-AA23A88A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9376-4CF6-8C02-8BA0-685518B3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2E528-23D9-CB05-2F37-1A0B30AA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2636-38A0-4A49-92CD-D83A60EC95C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477FE-F9CF-3C46-7406-5E0754F1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034FC-9EBC-F6DC-4759-DD13700A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7B13-F603-4786-9EC2-0D90337C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5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EAD2-0D8D-7F19-488E-2D3F63C7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1497E-23C4-000A-38E6-50798523B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36F03-4F4E-5BDD-C214-D804813F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2636-38A0-4A49-92CD-D83A60EC95C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6EBC-B84B-4BDB-C80F-91F56207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F2002-BF30-B19D-2E16-0DECDB48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7B13-F603-4786-9EC2-0D90337C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0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48A3-04B3-296D-4602-01CAD865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0172E-240B-D187-5BD5-D0D8EB74B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711A-0E82-47B3-F404-4DFF42836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A7811-9195-9356-2586-F22803EB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2636-38A0-4A49-92CD-D83A60EC95C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AE840-1E41-767D-090E-4B4FDDBE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AF8DC-1774-ACB7-F2E3-721A43DD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7B13-F603-4786-9EC2-0D90337C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3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5E83-921E-CEC7-385E-C751E82B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5A061-516D-E08E-192D-19482C991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ED972-4C70-18FE-FC62-46D18822C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56141-A168-ADDF-D0C5-C36A20995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64030-5827-2AFA-9F95-26BC79820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4155C-8FF9-967F-0A59-2174DAA4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2636-38A0-4A49-92CD-D83A60EC95C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29E63-2054-A603-16BA-EF8265DD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89650-2228-D80E-3870-73D98668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7B13-F603-4786-9EC2-0D90337C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CF49-079A-7BA7-2FCD-802FA833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A7F3F-1A0D-65E9-FDDA-D3BF00F8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2636-38A0-4A49-92CD-D83A60EC95C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6117D-6CFB-6355-D7E8-8F661F5E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C312-3FCB-8598-B2BA-FD123BDC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7B13-F603-4786-9EC2-0D90337C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CFF17-381E-E94C-569B-8FF0EC4F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2636-38A0-4A49-92CD-D83A60EC95C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594F3-5C82-A0D9-9AAE-9BCAD232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CB9D0-E9DB-6474-F7A9-0CEC6337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7B13-F603-4786-9EC2-0D90337C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9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C7C7-4221-7003-A62C-88178D2B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2E41-ECCB-7A8B-34F6-C9DA598CB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2E1CB-06F4-17BE-E870-D8F320C0B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DAC99-434B-6ADF-D6BA-C9DA30E2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2636-38A0-4A49-92CD-D83A60EC95C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2DFF5-86C4-87F5-9F97-F5151659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79549-DB98-D3E9-9E92-4D3F7F63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7B13-F603-4786-9EC2-0D90337C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671C-B49C-65EE-1016-C4C01964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33C49-6EA9-C22A-A379-8F995E594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64935-EB7C-70AE-F05E-6318969A6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C529F-F82A-9AF9-33B8-9F7A0D72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2636-38A0-4A49-92CD-D83A60EC95C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A9303-0523-BB9F-45E8-83C02A4C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B78D5-DD03-14F7-20AD-EB8C0574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7B13-F603-4786-9EC2-0D90337C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268E5-3D76-CF4D-D43D-FF60BF57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208A-23F6-A2CF-5BC3-D5426CA22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ED88D-5D45-4B52-443E-CC0B4F61C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C2636-38A0-4A49-92CD-D83A60EC95C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7D081-A590-8CF5-223B-2A021FE49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EED8-52BC-ECA7-A8F7-68DC00010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7B13-F603-4786-9EC2-0D90337C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5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22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0082" y="2852058"/>
            <a:ext cx="5251448" cy="8388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Digital Image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2960" y="4013210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altLang="en-US" sz="2000" dirty="0">
                <a:solidFill>
                  <a:schemeClr val="tx2"/>
                </a:solidFill>
                <a:latin typeface="Verdana" panose="020B0604030504040204" pitchFamily="34" charset="0"/>
              </a:rPr>
              <a:t>Dr. Mubashir Ahmad (Ph.D.)</a:t>
            </a:r>
          </a:p>
          <a:p>
            <a:pPr algn="l"/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Camera">
            <a:extLst>
              <a:ext uri="{FF2B5EF4-FFF2-40B4-BE49-F238E27FC236}">
                <a16:creationId xmlns:a16="http://schemas.microsoft.com/office/drawing/2014/main" id="{037B83B5-3751-FDA7-F99F-88FAB64F9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763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AD4E-2417-9D20-0134-144F9590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6370320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The review of vectors and matrices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FB41-D3FB-296D-4838-7B0FDC0B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81943"/>
            <a:ext cx="6989281" cy="4050688"/>
          </a:xfrm>
        </p:spPr>
        <p:txBody>
          <a:bodyPr>
            <a:normAutofit/>
          </a:bodyPr>
          <a:lstStyle/>
          <a:p>
            <a:r>
              <a:rPr lang="en-US" altLang="en-US" sz="2200" dirty="0">
                <a:solidFill>
                  <a:srgbClr val="009900"/>
                </a:solidFill>
              </a:rPr>
              <a:t>Condition B:</a:t>
            </a:r>
            <a:r>
              <a:rPr lang="en-US" altLang="en-US" sz="2200" dirty="0"/>
              <a:t>  There is in </a:t>
            </a:r>
            <a:r>
              <a:rPr lang="en-US" altLang="en-US" sz="2200" i="1" dirty="0"/>
              <a:t>V</a:t>
            </a:r>
            <a:r>
              <a:rPr lang="en-US" altLang="en-US" sz="2200" dirty="0"/>
              <a:t> an operation called </a:t>
            </a:r>
            <a:r>
              <a:rPr lang="en-US" altLang="en-US" sz="2200" i="1" dirty="0"/>
              <a:t>multiplication by a scalar</a:t>
            </a:r>
            <a:r>
              <a:rPr lang="en-US" altLang="en-US" sz="2200" dirty="0"/>
              <a:t> that associates with each scalar </a:t>
            </a:r>
            <a:r>
              <a:rPr lang="en-US" altLang="en-US" sz="2200" i="1" dirty="0"/>
              <a:t>c</a:t>
            </a:r>
            <a:r>
              <a:rPr lang="en-US" altLang="en-US" sz="2200" dirty="0"/>
              <a:t> and each vector </a:t>
            </a:r>
            <a:r>
              <a:rPr lang="en-US" altLang="en-US" sz="2200" b="1" dirty="0"/>
              <a:t>x</a:t>
            </a:r>
            <a:r>
              <a:rPr lang="en-US" altLang="en-US" sz="2200" dirty="0"/>
              <a:t> in </a:t>
            </a:r>
            <a:r>
              <a:rPr lang="en-US" altLang="en-US" sz="2200" i="1" dirty="0"/>
              <a:t>V</a:t>
            </a:r>
            <a:r>
              <a:rPr lang="en-US" altLang="en-US" sz="2200" dirty="0"/>
              <a:t> a unique vector called the </a:t>
            </a:r>
            <a:r>
              <a:rPr lang="en-US" altLang="en-US" sz="2200" i="1" dirty="0"/>
              <a:t>product</a:t>
            </a:r>
            <a:r>
              <a:rPr lang="en-US" altLang="en-US" sz="2200" dirty="0"/>
              <a:t> of </a:t>
            </a:r>
            <a:r>
              <a:rPr lang="en-US" altLang="en-US" sz="2200" i="1" dirty="0"/>
              <a:t>c</a:t>
            </a:r>
            <a:r>
              <a:rPr lang="en-US" altLang="en-US" sz="2200" dirty="0"/>
              <a:t> and </a:t>
            </a:r>
            <a:r>
              <a:rPr lang="en-US" altLang="en-US" sz="2200" b="1" dirty="0"/>
              <a:t>x</a:t>
            </a:r>
            <a:r>
              <a:rPr lang="en-US" altLang="en-US" sz="2200" dirty="0"/>
              <a:t>, denoted by </a:t>
            </a:r>
            <a:r>
              <a:rPr lang="en-US" altLang="en-US" sz="2200" i="1" dirty="0"/>
              <a:t>c</a:t>
            </a:r>
            <a:r>
              <a:rPr lang="en-US" altLang="en-US" sz="2200" b="1" dirty="0"/>
              <a:t>x</a:t>
            </a:r>
            <a:r>
              <a:rPr lang="en-US" altLang="en-US" sz="2200" dirty="0"/>
              <a:t> and </a:t>
            </a:r>
            <a:r>
              <a:rPr lang="en-US" altLang="en-US" sz="2200" b="1" dirty="0"/>
              <a:t>x</a:t>
            </a:r>
            <a:r>
              <a:rPr lang="en-US" altLang="en-US" sz="2200" i="1" dirty="0"/>
              <a:t>c</a:t>
            </a:r>
            <a:r>
              <a:rPr lang="en-US" altLang="en-US" sz="2200" dirty="0"/>
              <a:t>, and which satisfies:</a:t>
            </a:r>
          </a:p>
          <a:p>
            <a:r>
              <a:rPr lang="en-US" altLang="en-US" sz="2200" dirty="0"/>
              <a:t>1. </a:t>
            </a:r>
            <a:r>
              <a:rPr lang="en-US" altLang="en-US" sz="2200" i="1" dirty="0"/>
              <a:t>c</a:t>
            </a:r>
            <a:r>
              <a:rPr lang="en-US" altLang="en-US" sz="2200" dirty="0"/>
              <a:t>(</a:t>
            </a:r>
            <a:r>
              <a:rPr lang="en-US" altLang="en-US" sz="2200" i="1" dirty="0"/>
              <a:t>d</a:t>
            </a:r>
            <a:r>
              <a:rPr lang="en-US" altLang="en-US" sz="2200" b="1" dirty="0"/>
              <a:t>x</a:t>
            </a:r>
            <a:r>
              <a:rPr lang="en-US" altLang="en-US" sz="2200" dirty="0"/>
              <a:t>) = (</a:t>
            </a:r>
            <a:r>
              <a:rPr lang="en-US" altLang="en-US" sz="2200" i="1" dirty="0"/>
              <a:t>cd</a:t>
            </a:r>
            <a:r>
              <a:rPr lang="en-US" altLang="en-US" sz="2200" dirty="0"/>
              <a:t>)</a:t>
            </a:r>
            <a:r>
              <a:rPr lang="en-US" altLang="en-US" sz="2200" b="1" dirty="0"/>
              <a:t>x</a:t>
            </a:r>
            <a:r>
              <a:rPr lang="en-US" altLang="en-US" sz="2200" dirty="0"/>
              <a:t> for all scalars </a:t>
            </a:r>
            <a:r>
              <a:rPr lang="en-US" altLang="en-US" sz="2200" i="1" dirty="0"/>
              <a:t>c</a:t>
            </a:r>
            <a:r>
              <a:rPr lang="en-US" altLang="en-US" sz="2200" dirty="0"/>
              <a:t> and </a:t>
            </a:r>
            <a:r>
              <a:rPr lang="en-US" altLang="en-US" sz="2200" i="1" dirty="0"/>
              <a:t>d</a:t>
            </a:r>
            <a:r>
              <a:rPr lang="en-US" altLang="en-US" sz="2200" dirty="0"/>
              <a:t>, and all vectors </a:t>
            </a:r>
            <a:r>
              <a:rPr lang="en-US" altLang="en-US" sz="2200" b="1" dirty="0"/>
              <a:t>x</a:t>
            </a:r>
            <a:r>
              <a:rPr lang="en-US" altLang="en-US" sz="2200" dirty="0"/>
              <a:t>. </a:t>
            </a:r>
          </a:p>
          <a:p>
            <a:r>
              <a:rPr lang="en-US" altLang="en-US" sz="2200" dirty="0"/>
              <a:t>2. (</a:t>
            </a:r>
            <a:r>
              <a:rPr lang="en-US" altLang="en-US" sz="2200" i="1" dirty="0"/>
              <a:t>c</a:t>
            </a:r>
            <a:r>
              <a:rPr lang="en-US" altLang="en-US" sz="2200" dirty="0"/>
              <a:t> + </a:t>
            </a:r>
            <a:r>
              <a:rPr lang="en-US" altLang="en-US" sz="2200" i="1" dirty="0"/>
              <a:t>d</a:t>
            </a:r>
            <a:r>
              <a:rPr lang="en-US" altLang="en-US" sz="2200" dirty="0"/>
              <a:t>)</a:t>
            </a:r>
            <a:r>
              <a:rPr lang="en-US" altLang="en-US" sz="2200" b="1" dirty="0"/>
              <a:t>x</a:t>
            </a:r>
            <a:r>
              <a:rPr lang="en-US" altLang="en-US" sz="2200" dirty="0"/>
              <a:t> = c</a:t>
            </a:r>
            <a:r>
              <a:rPr lang="en-US" altLang="en-US" sz="2200" b="1" dirty="0"/>
              <a:t>x</a:t>
            </a:r>
            <a:r>
              <a:rPr lang="en-US" altLang="en-US" sz="2200" dirty="0"/>
              <a:t> + d</a:t>
            </a:r>
            <a:r>
              <a:rPr lang="en-US" altLang="en-US" sz="2200" b="1" dirty="0"/>
              <a:t>x</a:t>
            </a:r>
            <a:r>
              <a:rPr lang="en-US" altLang="en-US" sz="2200" dirty="0"/>
              <a:t> for all scalars </a:t>
            </a:r>
            <a:r>
              <a:rPr lang="en-US" altLang="en-US" sz="2200" i="1" dirty="0"/>
              <a:t>c</a:t>
            </a:r>
            <a:r>
              <a:rPr lang="en-US" altLang="en-US" sz="2200" dirty="0"/>
              <a:t> and </a:t>
            </a:r>
            <a:r>
              <a:rPr lang="en-US" altLang="en-US" sz="2200" i="1" dirty="0"/>
              <a:t>d</a:t>
            </a:r>
            <a:r>
              <a:rPr lang="en-US" altLang="en-US" sz="2200" dirty="0"/>
              <a:t>, and all vectors </a:t>
            </a:r>
            <a:r>
              <a:rPr lang="en-US" altLang="en-US" sz="2200" b="1" dirty="0"/>
              <a:t>x</a:t>
            </a:r>
            <a:r>
              <a:rPr lang="en-US" altLang="en-US" sz="2200" dirty="0"/>
              <a:t>. </a:t>
            </a:r>
          </a:p>
          <a:p>
            <a:r>
              <a:rPr lang="en-US" altLang="en-US" sz="2200" dirty="0"/>
              <a:t>3. c(</a:t>
            </a:r>
            <a:r>
              <a:rPr lang="en-US" altLang="en-US" sz="2200" b="1" dirty="0"/>
              <a:t>x</a:t>
            </a:r>
            <a:r>
              <a:rPr lang="en-US" altLang="en-US" sz="2200" dirty="0"/>
              <a:t> + </a:t>
            </a:r>
            <a:r>
              <a:rPr lang="en-US" altLang="en-US" sz="2200" b="1" dirty="0"/>
              <a:t>y</a:t>
            </a:r>
            <a:r>
              <a:rPr lang="en-US" altLang="en-US" sz="2200" dirty="0"/>
              <a:t>) = c</a:t>
            </a:r>
            <a:r>
              <a:rPr lang="en-US" altLang="en-US" sz="2200" b="1" dirty="0"/>
              <a:t>x</a:t>
            </a:r>
            <a:r>
              <a:rPr lang="en-US" altLang="en-US" sz="2200" dirty="0"/>
              <a:t> + c</a:t>
            </a:r>
            <a:r>
              <a:rPr lang="en-US" altLang="en-US" sz="2200" b="1" dirty="0"/>
              <a:t>y</a:t>
            </a:r>
            <a:r>
              <a:rPr lang="en-US" altLang="en-US" sz="2200" dirty="0"/>
              <a:t> for all scalars </a:t>
            </a:r>
            <a:r>
              <a:rPr lang="en-US" altLang="en-US" sz="2200" i="1" dirty="0"/>
              <a:t>c</a:t>
            </a:r>
            <a:r>
              <a:rPr lang="en-US" altLang="en-US" sz="2200" dirty="0"/>
              <a:t> and all vectors </a:t>
            </a:r>
            <a:r>
              <a:rPr lang="en-US" altLang="en-US" sz="2200" b="1" dirty="0"/>
              <a:t>x</a:t>
            </a:r>
            <a:r>
              <a:rPr lang="en-US" altLang="en-US" sz="2200" dirty="0"/>
              <a:t> and </a:t>
            </a:r>
            <a:r>
              <a:rPr lang="en-US" altLang="en-US" sz="2200" b="1" dirty="0"/>
              <a:t>y</a:t>
            </a:r>
            <a:r>
              <a:rPr lang="en-US" altLang="en-US" sz="2200" dirty="0"/>
              <a:t>.</a:t>
            </a:r>
          </a:p>
          <a:p>
            <a:r>
              <a:rPr lang="en-US" altLang="en-US" sz="2200" dirty="0">
                <a:solidFill>
                  <a:srgbClr val="009900"/>
                </a:solidFill>
              </a:rPr>
              <a:t>Condition C</a:t>
            </a:r>
            <a:r>
              <a:rPr lang="en-US" altLang="en-US" sz="2200" dirty="0"/>
              <a:t>:  1</a:t>
            </a:r>
            <a:r>
              <a:rPr lang="en-US" altLang="en-US" sz="2200" b="1" dirty="0"/>
              <a:t>x </a:t>
            </a:r>
            <a:r>
              <a:rPr lang="en-US" altLang="en-US" sz="2200" dirty="0"/>
              <a:t>= </a:t>
            </a:r>
            <a:r>
              <a:rPr lang="en-US" altLang="en-US" sz="2200" b="1" dirty="0"/>
              <a:t>x</a:t>
            </a:r>
            <a:r>
              <a:rPr lang="en-US" altLang="en-US" sz="2200" dirty="0"/>
              <a:t> for all vectors </a:t>
            </a:r>
            <a:r>
              <a:rPr lang="en-US" altLang="en-US" sz="2200" b="1" dirty="0"/>
              <a:t>x</a:t>
            </a:r>
            <a:r>
              <a:rPr lang="en-US" altLang="en-US" sz="2200" dirty="0"/>
              <a:t>.</a:t>
            </a:r>
          </a:p>
          <a:p>
            <a:endParaRPr lang="en-US" altLang="en-US" sz="2000" dirty="0"/>
          </a:p>
        </p:txBody>
      </p:sp>
      <p:pic>
        <p:nvPicPr>
          <p:cNvPr id="13" name="Picture 4" descr="A top view of wooden blocks on a white background">
            <a:extLst>
              <a:ext uri="{FF2B5EF4-FFF2-40B4-BE49-F238E27FC236}">
                <a16:creationId xmlns:a16="http://schemas.microsoft.com/office/drawing/2014/main" id="{852168E5-222F-EDFF-7CBF-9B2059863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7630886" y="10"/>
            <a:ext cx="455959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659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AD4E-2417-9D20-0134-144F9590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6370320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The review of vectors and matrices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FB41-D3FB-296D-4838-7B0FDC0B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81943"/>
            <a:ext cx="6989281" cy="4050688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We are interested particularly in real vector spaces of real </a:t>
            </a:r>
            <a:r>
              <a:rPr lang="en-US" altLang="en-US" sz="2200" i="1" dirty="0"/>
              <a:t>m</a:t>
            </a:r>
            <a:r>
              <a:rPr lang="en-US" altLang="en-US" sz="2200" dirty="0"/>
              <a:t>×1 column matrices. We denote such spaces by </a:t>
            </a:r>
            <a:r>
              <a:rPr lang="en-US" altLang="en-US" sz="2200" dirty="0">
                <a:sym typeface="Symbol" panose="05050102010706020507" pitchFamily="18" charset="2"/>
              </a:rPr>
              <a:t></a:t>
            </a:r>
            <a:r>
              <a:rPr lang="en-US" altLang="en-US" sz="2200" i="1" baseline="30000" dirty="0"/>
              <a:t>m</a:t>
            </a:r>
            <a:r>
              <a:rPr lang="en-US" altLang="en-US" sz="2200" dirty="0"/>
              <a:t> , with vector addition and multiplication by scalars being as defined earlier for matrices. Vectors (column matrices) in </a:t>
            </a:r>
            <a:r>
              <a:rPr lang="en-US" altLang="en-US" sz="2200" dirty="0">
                <a:sym typeface="Symbol" panose="05050102010706020507" pitchFamily="18" charset="2"/>
              </a:rPr>
              <a:t></a:t>
            </a:r>
            <a:r>
              <a:rPr lang="en-US" altLang="en-US" sz="2200" i="1" baseline="30000" dirty="0"/>
              <a:t>m</a:t>
            </a:r>
            <a:r>
              <a:rPr lang="en-US" altLang="en-US" sz="2200" dirty="0"/>
              <a:t> are written as</a:t>
            </a:r>
          </a:p>
          <a:p>
            <a:endParaRPr lang="en-US" altLang="en-US" sz="2000" dirty="0"/>
          </a:p>
        </p:txBody>
      </p:sp>
      <p:pic>
        <p:nvPicPr>
          <p:cNvPr id="13" name="Picture 4" descr="A top view of wooden blocks on a white background">
            <a:extLst>
              <a:ext uri="{FF2B5EF4-FFF2-40B4-BE49-F238E27FC236}">
                <a16:creationId xmlns:a16="http://schemas.microsoft.com/office/drawing/2014/main" id="{852168E5-222F-EDFF-7CBF-9B2059863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7630886" y="10"/>
            <a:ext cx="455959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EB49FDD7-5C9D-3A6E-81D7-4B50A729E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003922"/>
              </p:ext>
            </p:extLst>
          </p:nvPr>
        </p:nvGraphicFramePr>
        <p:xfrm>
          <a:off x="1076552" y="4240893"/>
          <a:ext cx="1477962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3" imgW="1478095" imgH="1699048" progId="CorelPhotoPaint.Image.8">
                  <p:embed/>
                </p:oleObj>
              </mc:Choice>
              <mc:Fallback>
                <p:oleObj name="CorelPhotoPaint.Image.8" r:id="rId3" imgW="1478095" imgH="1699048" progId="CorelPhotoPaint.Image.8">
                  <p:embed/>
                  <p:pic>
                    <p:nvPicPr>
                      <p:cNvPr id="13316" name="Object 6">
                        <a:extLst>
                          <a:ext uri="{FF2B5EF4-FFF2-40B4-BE49-F238E27FC236}">
                            <a16:creationId xmlns:a16="http://schemas.microsoft.com/office/drawing/2014/main" id="{E521FB83-B4AE-BE32-64B1-E2F59A6924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552" y="4240893"/>
                        <a:ext cx="1477962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92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AD4E-2417-9D20-0134-144F9590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6370320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The review of vectors and matrices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FB41-D3FB-296D-4838-7B0FDC0B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81943"/>
            <a:ext cx="6989281" cy="4050688"/>
          </a:xfrm>
        </p:spPr>
        <p:txBody>
          <a:bodyPr>
            <a:normAutofit/>
          </a:bodyPr>
          <a:lstStyle/>
          <a:p>
            <a:r>
              <a:rPr lang="en-US" altLang="en-US" sz="1800" b="1"/>
              <a:t>Example</a:t>
            </a:r>
            <a:r>
              <a:rPr lang="en-US" altLang="en-US" sz="1800"/>
              <a:t> </a:t>
            </a:r>
          </a:p>
          <a:p>
            <a:r>
              <a:rPr lang="en-US" altLang="en-US" sz="1800"/>
              <a:t>The vector space with which we are most familiar is the two-dimensional real vector space </a:t>
            </a:r>
            <a:r>
              <a:rPr lang="en-US" altLang="en-US" sz="1800">
                <a:sym typeface="Symbol" panose="05050102010706020507" pitchFamily="18" charset="2"/>
              </a:rPr>
              <a:t></a:t>
            </a:r>
            <a:r>
              <a:rPr lang="en-US" altLang="en-US" sz="1800" baseline="30000"/>
              <a:t>2</a:t>
            </a:r>
            <a:r>
              <a:rPr lang="en-US" altLang="en-US" sz="1800"/>
              <a:t> , in which we make frequent use of graphical representations for operations such as vector addition, subtraction, and multiplication by a scalar.  For instance, consider the two vectors</a:t>
            </a:r>
          </a:p>
          <a:p>
            <a:endParaRPr lang="en-US" altLang="en-US" sz="2000" dirty="0"/>
          </a:p>
        </p:txBody>
      </p:sp>
      <p:pic>
        <p:nvPicPr>
          <p:cNvPr id="13" name="Picture 4" descr="A top view of wooden blocks on a white background">
            <a:extLst>
              <a:ext uri="{FF2B5EF4-FFF2-40B4-BE49-F238E27FC236}">
                <a16:creationId xmlns:a16="http://schemas.microsoft.com/office/drawing/2014/main" id="{852168E5-222F-EDFF-7CBF-9B2059863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7630886" y="10"/>
            <a:ext cx="455959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766D058B-0E71-694D-2046-3D97F2866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505544"/>
              </p:ext>
            </p:extLst>
          </p:nvPr>
        </p:nvGraphicFramePr>
        <p:xfrm>
          <a:off x="1469344" y="4226832"/>
          <a:ext cx="1297247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3" imgW="1333333" imgH="891429" progId="CorelPhotoPaint.Image.8">
                  <p:embed/>
                </p:oleObj>
              </mc:Choice>
              <mc:Fallback>
                <p:oleObj name="CorelPhotoPaint.Image.8" r:id="rId3" imgW="1333333" imgH="891429" progId="CorelPhotoPaint.Image.8">
                  <p:embed/>
                  <p:pic>
                    <p:nvPicPr>
                      <p:cNvPr id="14340" name="Object 6">
                        <a:extLst>
                          <a:ext uri="{FF2B5EF4-FFF2-40B4-BE49-F238E27FC236}">
                            <a16:creationId xmlns:a16="http://schemas.microsoft.com/office/drawing/2014/main" id="{AA45F834-C2D6-610D-7D9E-5E69EC6436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344" y="4226832"/>
                        <a:ext cx="1297247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EC94A98D-5FF3-C186-F23C-6AC76EFF7B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344057"/>
              </p:ext>
            </p:extLst>
          </p:nvPr>
        </p:nvGraphicFramePr>
        <p:xfrm>
          <a:off x="3439432" y="4191907"/>
          <a:ext cx="127408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5" imgW="1310476" imgH="906475" progId="CorelPhotoPaint.Image.8">
                  <p:embed/>
                </p:oleObj>
              </mc:Choice>
              <mc:Fallback>
                <p:oleObj name="CorelPhotoPaint.Image.8" r:id="rId5" imgW="1310476" imgH="906475" progId="CorelPhotoPaint.Image.8">
                  <p:embed/>
                  <p:pic>
                    <p:nvPicPr>
                      <p:cNvPr id="14341" name="Object 7">
                        <a:extLst>
                          <a:ext uri="{FF2B5EF4-FFF2-40B4-BE49-F238E27FC236}">
                            <a16:creationId xmlns:a16="http://schemas.microsoft.com/office/drawing/2014/main" id="{6A9ADB23-7974-FD76-5A2D-55CD8F9E72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9432" y="4191907"/>
                        <a:ext cx="1274082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601C15-386B-752E-AE5E-232F510263F5}"/>
              </a:ext>
            </a:extLst>
          </p:cNvPr>
          <p:cNvSpPr txBox="1"/>
          <p:nvPr/>
        </p:nvSpPr>
        <p:spPr>
          <a:xfrm>
            <a:off x="638555" y="51324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Using the rules of matrix addition and subtraction we have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A866913-B1A3-5BB9-7FB8-6A70450D05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925202"/>
              </p:ext>
            </p:extLst>
          </p:nvPr>
        </p:nvGraphicFramePr>
        <p:xfrm>
          <a:off x="1060028" y="5563200"/>
          <a:ext cx="170656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7" imgW="1706667" imgH="906475" progId="CorelPhotoPaint.Image.8">
                  <p:embed/>
                </p:oleObj>
              </mc:Choice>
              <mc:Fallback>
                <p:oleObj name="CorelPhotoPaint.Image.8" r:id="rId7" imgW="1706667" imgH="906475" progId="CorelPhotoPaint.Image.8">
                  <p:embed/>
                  <p:pic>
                    <p:nvPicPr>
                      <p:cNvPr id="14342" name="Object 8">
                        <a:extLst>
                          <a:ext uri="{FF2B5EF4-FFF2-40B4-BE49-F238E27FC236}">
                            <a16:creationId xmlns:a16="http://schemas.microsoft.com/office/drawing/2014/main" id="{D752C1B9-5A16-F733-E7BA-FE92C9B748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028" y="5563200"/>
                        <a:ext cx="1706563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3DF9B54-42E1-3921-E364-69C755D502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698272"/>
              </p:ext>
            </p:extLst>
          </p:nvPr>
        </p:nvGraphicFramePr>
        <p:xfrm>
          <a:off x="3482553" y="5564788"/>
          <a:ext cx="184308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9" imgW="1843810" imgH="906475" progId="CorelPhotoPaint.Image.8">
                  <p:embed/>
                </p:oleObj>
              </mc:Choice>
              <mc:Fallback>
                <p:oleObj name="CorelPhotoPaint.Image.8" r:id="rId9" imgW="1843810" imgH="906475" progId="CorelPhotoPaint.Image.8">
                  <p:embed/>
                  <p:pic>
                    <p:nvPicPr>
                      <p:cNvPr id="14343" name="Object 9">
                        <a:extLst>
                          <a:ext uri="{FF2B5EF4-FFF2-40B4-BE49-F238E27FC236}">
                            <a16:creationId xmlns:a16="http://schemas.microsoft.com/office/drawing/2014/main" id="{3B693CCC-6C93-B627-D9D7-36849B1282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553" y="5564788"/>
                        <a:ext cx="1843088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312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AD4E-2417-9D20-0134-144F9590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6370320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The review of vectors and matrices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FB41-D3FB-296D-4838-7B0FDC0B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81943"/>
            <a:ext cx="6989281" cy="4050688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Consider two real vector spaces 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and </a:t>
            </a:r>
            <a:r>
              <a:rPr lang="en-US" altLang="en-US" sz="1800" i="1" dirty="0"/>
              <a:t>V</a:t>
            </a:r>
            <a:r>
              <a:rPr lang="en-US" altLang="en-US" sz="1800" dirty="0"/>
              <a:t> such that: </a:t>
            </a:r>
          </a:p>
          <a:p>
            <a:pPr>
              <a:buFontTx/>
              <a:buChar char="•"/>
            </a:pPr>
            <a:r>
              <a:rPr lang="en-US" altLang="en-US" sz="1800" dirty="0"/>
              <a:t>Each element of 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is also an element of </a:t>
            </a:r>
            <a:r>
              <a:rPr lang="en-US" altLang="en-US" sz="1800" i="1" dirty="0"/>
              <a:t>V</a:t>
            </a:r>
            <a:r>
              <a:rPr lang="en-US" altLang="en-US" sz="1800" dirty="0"/>
              <a:t> (i.e., 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is a </a:t>
            </a:r>
            <a:r>
              <a:rPr lang="en-US" altLang="en-US" sz="1800" i="1" dirty="0"/>
              <a:t>subset</a:t>
            </a:r>
            <a:r>
              <a:rPr lang="en-US" altLang="en-US" sz="1800" dirty="0"/>
              <a:t> of </a:t>
            </a:r>
            <a:r>
              <a:rPr lang="en-US" altLang="en-US" sz="1800" i="1" dirty="0"/>
              <a:t>V</a:t>
            </a:r>
            <a:r>
              <a:rPr lang="en-US" altLang="en-US" sz="1800" dirty="0"/>
              <a:t>). </a:t>
            </a:r>
          </a:p>
          <a:p>
            <a:pPr>
              <a:buFontTx/>
              <a:buChar char="•"/>
            </a:pPr>
            <a:r>
              <a:rPr lang="en-US" altLang="en-US" sz="1800" dirty="0"/>
              <a:t>Operations on elements of 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are the same as on elements of </a:t>
            </a:r>
            <a:r>
              <a:rPr lang="en-US" altLang="en-US" sz="1800" i="1" dirty="0"/>
              <a:t>V</a:t>
            </a:r>
            <a:r>
              <a:rPr lang="en-US" altLang="en-US" sz="1800" dirty="0"/>
              <a:t>.  Under these conditions, 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is said to be a </a:t>
            </a:r>
            <a:r>
              <a:rPr lang="en-US" altLang="en-US" sz="1800" b="1" i="1" dirty="0">
                <a:solidFill>
                  <a:srgbClr val="009900"/>
                </a:solidFill>
              </a:rPr>
              <a:t>subspace</a:t>
            </a:r>
            <a:r>
              <a:rPr lang="en-US" altLang="en-US" sz="1800" dirty="0"/>
              <a:t> of </a:t>
            </a:r>
            <a:r>
              <a:rPr lang="en-US" altLang="en-US" sz="1800" i="1" dirty="0"/>
              <a:t>V</a:t>
            </a:r>
            <a:r>
              <a:rPr lang="en-US" altLang="en-US" sz="1800" dirty="0"/>
              <a:t>.</a:t>
            </a:r>
            <a:endParaRPr lang="en-US" altLang="en-US" sz="2000" dirty="0"/>
          </a:p>
          <a:p>
            <a:pPr>
              <a:buFontTx/>
              <a:buChar char="•"/>
            </a:pPr>
            <a:r>
              <a:rPr lang="en-US" altLang="en-US" sz="1600" dirty="0"/>
              <a:t>A </a:t>
            </a:r>
            <a:r>
              <a:rPr lang="en-US" altLang="en-US" sz="1600" b="1" i="1" dirty="0">
                <a:solidFill>
                  <a:srgbClr val="009900"/>
                </a:solidFill>
              </a:rPr>
              <a:t>linear combination</a:t>
            </a:r>
            <a:r>
              <a:rPr lang="en-US" altLang="en-US" sz="1600" dirty="0"/>
              <a:t> of </a:t>
            </a:r>
            <a:r>
              <a:rPr lang="en-US" altLang="en-US" sz="1600" b="1" dirty="0"/>
              <a:t>v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,</a:t>
            </a:r>
            <a:r>
              <a:rPr lang="en-US" altLang="en-US" sz="1600" b="1" dirty="0"/>
              <a:t>v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,…,</a:t>
            </a:r>
            <a:r>
              <a:rPr lang="en-US" altLang="en-US" sz="1600" b="1" dirty="0" err="1"/>
              <a:t>v</a:t>
            </a:r>
            <a:r>
              <a:rPr lang="en-US" altLang="en-US" sz="1600" i="1" baseline="-25000" dirty="0" err="1"/>
              <a:t>n</a:t>
            </a:r>
            <a:r>
              <a:rPr lang="en-US" altLang="en-US" sz="1600" dirty="0"/>
              <a:t> is an expression of the form</a:t>
            </a:r>
          </a:p>
          <a:p>
            <a:pPr>
              <a:buFontTx/>
              <a:buChar char="•"/>
            </a:pPr>
            <a:endParaRPr lang="en-US" altLang="en-US" sz="1800" dirty="0"/>
          </a:p>
        </p:txBody>
      </p:sp>
      <p:pic>
        <p:nvPicPr>
          <p:cNvPr id="13" name="Picture 4" descr="A top view of wooden blocks on a white background">
            <a:extLst>
              <a:ext uri="{FF2B5EF4-FFF2-40B4-BE49-F238E27FC236}">
                <a16:creationId xmlns:a16="http://schemas.microsoft.com/office/drawing/2014/main" id="{852168E5-222F-EDFF-7CBF-9B2059863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7630886" y="10"/>
            <a:ext cx="455959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069BBDD0-11AC-A22F-248B-C137603D68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406484"/>
              </p:ext>
            </p:extLst>
          </p:nvPr>
        </p:nvGraphicFramePr>
        <p:xfrm>
          <a:off x="858157" y="4430768"/>
          <a:ext cx="38306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3" imgW="4215873" imgH="368254" progId="CorelPhotoPaint.Image.8">
                  <p:embed/>
                </p:oleObj>
              </mc:Choice>
              <mc:Fallback>
                <p:oleObj name="CorelPhotoPaint.Image.8" r:id="rId3" imgW="4215873" imgH="368254" progId="CorelPhotoPaint.Image.8">
                  <p:embed/>
                  <p:pic>
                    <p:nvPicPr>
                      <p:cNvPr id="16388" name="Object 8">
                        <a:extLst>
                          <a:ext uri="{FF2B5EF4-FFF2-40B4-BE49-F238E27FC236}">
                            <a16:creationId xmlns:a16="http://schemas.microsoft.com/office/drawing/2014/main" id="{F492D045-6CA3-DC80-4FD0-893A34298E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157" y="4430768"/>
                        <a:ext cx="383063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B9962B-7790-07A3-5FE1-EEDC31B0931A}"/>
              </a:ext>
            </a:extLst>
          </p:cNvPr>
          <p:cNvSpPr txBox="1"/>
          <p:nvPr/>
        </p:nvSpPr>
        <p:spPr>
          <a:xfrm>
            <a:off x="777240" y="5122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where the </a:t>
            </a:r>
            <a:r>
              <a:rPr lang="en-US" altLang="en-US" dirty="0">
                <a:sym typeface="Symbol" panose="05050102010706020507" pitchFamily="18" charset="2"/>
              </a:rPr>
              <a:t>’s are scalars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5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AD4E-2417-9D20-0134-144F9590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6370320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The review of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FB41-D3FB-296D-4838-7B0FDC0B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81943"/>
            <a:ext cx="6989281" cy="4050688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endParaRPr lang="en-US" altLang="en-US" sz="1800" dirty="0"/>
          </a:p>
        </p:txBody>
      </p:sp>
      <p:pic>
        <p:nvPicPr>
          <p:cNvPr id="13" name="Picture 4" descr="A top view of wooden blocks on a white background">
            <a:extLst>
              <a:ext uri="{FF2B5EF4-FFF2-40B4-BE49-F238E27FC236}">
                <a16:creationId xmlns:a16="http://schemas.microsoft.com/office/drawing/2014/main" id="{852168E5-222F-EDFF-7CBF-9B2059863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7630886" y="10"/>
            <a:ext cx="455959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9EE900-6D90-D5BD-2236-25F96914E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54" y="2368495"/>
            <a:ext cx="6878235" cy="19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0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AD4E-2417-9D20-0134-144F9590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6370320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The review of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FB41-D3FB-296D-4838-7B0FDC0B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81943"/>
            <a:ext cx="6989281" cy="4050688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endParaRPr lang="en-US" altLang="en-US" sz="1800" dirty="0"/>
          </a:p>
        </p:txBody>
      </p:sp>
      <p:pic>
        <p:nvPicPr>
          <p:cNvPr id="13" name="Picture 4" descr="A top view of wooden blocks on a white background">
            <a:extLst>
              <a:ext uri="{FF2B5EF4-FFF2-40B4-BE49-F238E27FC236}">
                <a16:creationId xmlns:a16="http://schemas.microsoft.com/office/drawing/2014/main" id="{852168E5-222F-EDFF-7CBF-9B2059863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7630886" y="10"/>
            <a:ext cx="455959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0F35C3-3464-924F-9EE0-669231D3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42" y="2412948"/>
            <a:ext cx="6265634" cy="367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94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AD4E-2417-9D20-0134-144F9590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6370320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The review of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FB41-D3FB-296D-4838-7B0FDC0B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81943"/>
            <a:ext cx="6989281" cy="4050688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endParaRPr lang="en-US" altLang="en-US" sz="1800" dirty="0"/>
          </a:p>
        </p:txBody>
      </p:sp>
      <p:pic>
        <p:nvPicPr>
          <p:cNvPr id="13" name="Picture 4" descr="A top view of wooden blocks on a white background">
            <a:extLst>
              <a:ext uri="{FF2B5EF4-FFF2-40B4-BE49-F238E27FC236}">
                <a16:creationId xmlns:a16="http://schemas.microsoft.com/office/drawing/2014/main" id="{852168E5-222F-EDFF-7CBF-9B2059863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7630886" y="10"/>
            <a:ext cx="455959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E9FBB3-BF7E-B750-DE13-248477FAA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55" y="2481943"/>
            <a:ext cx="6357444" cy="36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0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AD4E-2417-9D20-0134-144F9590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6370320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The review of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FB41-D3FB-296D-4838-7B0FDC0B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81943"/>
            <a:ext cx="6989281" cy="4050688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endParaRPr lang="en-US" altLang="en-US" sz="1800" dirty="0"/>
          </a:p>
        </p:txBody>
      </p:sp>
      <p:pic>
        <p:nvPicPr>
          <p:cNvPr id="13" name="Picture 4" descr="A top view of wooden blocks on a white background">
            <a:extLst>
              <a:ext uri="{FF2B5EF4-FFF2-40B4-BE49-F238E27FC236}">
                <a16:creationId xmlns:a16="http://schemas.microsoft.com/office/drawing/2014/main" id="{852168E5-222F-EDFF-7CBF-9B2059863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047" b="-1"/>
          <a:stretch/>
        </p:blipFill>
        <p:spPr>
          <a:xfrm>
            <a:off x="7630886" y="10"/>
            <a:ext cx="455959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DC355A-1661-6CDA-85E2-759892AA8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55" y="2481942"/>
            <a:ext cx="7050315" cy="291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78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AD4E-2417-9D20-0134-144F9590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6370320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The review of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FB41-D3FB-296D-4838-7B0FDC0B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81943"/>
            <a:ext cx="6989281" cy="4050688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endParaRPr lang="en-US" altLang="en-US" sz="1800" dirty="0"/>
          </a:p>
        </p:txBody>
      </p:sp>
      <p:pic>
        <p:nvPicPr>
          <p:cNvPr id="13" name="Picture 4" descr="A top view of wooden blocks on a white background">
            <a:extLst>
              <a:ext uri="{FF2B5EF4-FFF2-40B4-BE49-F238E27FC236}">
                <a16:creationId xmlns:a16="http://schemas.microsoft.com/office/drawing/2014/main" id="{852168E5-222F-EDFF-7CBF-9B2059863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047" b="-1"/>
          <a:stretch/>
        </p:blipFill>
        <p:spPr>
          <a:xfrm>
            <a:off x="7630886" y="10"/>
            <a:ext cx="455959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DC355A-1661-6CDA-85E2-759892AA8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55" y="2481942"/>
            <a:ext cx="7050315" cy="291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04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AD4E-2417-9D20-0134-144F9590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31042"/>
            <a:ext cx="6370320" cy="643460"/>
          </a:xfrm>
        </p:spPr>
        <p:txBody>
          <a:bodyPr anchor="b">
            <a:normAutofit fontScale="90000"/>
          </a:bodyPr>
          <a:lstStyle/>
          <a:p>
            <a:r>
              <a:rPr lang="en-US" sz="4200" dirty="0"/>
              <a:t>The review of integrals</a:t>
            </a:r>
          </a:p>
        </p:txBody>
      </p:sp>
      <p:pic>
        <p:nvPicPr>
          <p:cNvPr id="5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F4D9D981-13C9-18C8-D426-00AF44C50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7" y="1066120"/>
            <a:ext cx="4006218" cy="5611598"/>
          </a:xfrm>
        </p:spPr>
      </p:pic>
      <p:pic>
        <p:nvPicPr>
          <p:cNvPr id="13" name="Picture 4" descr="A top view of wooden blocks on a white background">
            <a:extLst>
              <a:ext uri="{FF2B5EF4-FFF2-40B4-BE49-F238E27FC236}">
                <a16:creationId xmlns:a16="http://schemas.microsoft.com/office/drawing/2014/main" id="{852168E5-222F-EDFF-7CBF-9B2059863D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047" b="-1"/>
          <a:stretch/>
        </p:blipFill>
        <p:spPr>
          <a:xfrm>
            <a:off x="7630886" y="10"/>
            <a:ext cx="455959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2AD67-FCCE-5CDC-73B4-FA08A0609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643" y="1340864"/>
            <a:ext cx="2590842" cy="38273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EFF5576-7A75-AAE8-13C3-CF805888877C}"/>
                  </a:ext>
                </a:extLst>
              </p14:cNvPr>
              <p14:cNvContentPartPr/>
              <p14:nvPr/>
            </p14:nvContentPartPr>
            <p14:xfrm>
              <a:off x="4026617" y="1142880"/>
              <a:ext cx="711000" cy="5578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EFF5576-7A75-AAE8-13C3-CF80588887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72617" y="1034880"/>
                <a:ext cx="818640" cy="57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858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7AD4E-2417-9D20-0134-144F9590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69"/>
            <a:ext cx="6881949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The review of vectors and matrices 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FB41-D3FB-296D-4838-7B0FDC0B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5630091" cy="3320668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To provide background material in support of topics in </a:t>
            </a:r>
            <a:r>
              <a:rPr lang="en-US" altLang="en-US" sz="2200" b="1" i="1" dirty="0"/>
              <a:t>Digital Image Processing </a:t>
            </a:r>
            <a:r>
              <a:rPr lang="en-US" altLang="en-US" sz="2200" dirty="0"/>
              <a:t>that are based on matrices and/or vectors.</a:t>
            </a:r>
            <a:endParaRPr lang="en-US" altLang="en-US" sz="2200" dirty="0">
              <a:latin typeface="Verdana" panose="020B0604030504040204" pitchFamily="34" charset="0"/>
            </a:endParaRPr>
          </a:p>
          <a:p>
            <a:endParaRPr lang="en-US" sz="2200" dirty="0"/>
          </a:p>
        </p:txBody>
      </p:sp>
      <p:pic>
        <p:nvPicPr>
          <p:cNvPr id="13" name="Picture 4" descr="A top view of wooden blocks on a white background">
            <a:extLst>
              <a:ext uri="{FF2B5EF4-FFF2-40B4-BE49-F238E27FC236}">
                <a16:creationId xmlns:a16="http://schemas.microsoft.com/office/drawing/2014/main" id="{852168E5-222F-EDFF-7CBF-9B2059863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7609114" y="10"/>
            <a:ext cx="4581363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5186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AD4E-2417-9D20-0134-144F9590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31042"/>
            <a:ext cx="6370320" cy="643460"/>
          </a:xfrm>
        </p:spPr>
        <p:txBody>
          <a:bodyPr anchor="b">
            <a:normAutofit fontScale="90000"/>
          </a:bodyPr>
          <a:lstStyle/>
          <a:p>
            <a:r>
              <a:rPr lang="en-US" sz="4200" dirty="0"/>
              <a:t>The review of integrals</a:t>
            </a:r>
          </a:p>
        </p:txBody>
      </p:sp>
      <p:pic>
        <p:nvPicPr>
          <p:cNvPr id="13" name="Picture 4" descr="A top view of wooden blocks on a white background">
            <a:extLst>
              <a:ext uri="{FF2B5EF4-FFF2-40B4-BE49-F238E27FC236}">
                <a16:creationId xmlns:a16="http://schemas.microsoft.com/office/drawing/2014/main" id="{852168E5-222F-EDFF-7CBF-9B2059863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047" b="-1"/>
          <a:stretch/>
        </p:blipFill>
        <p:spPr>
          <a:xfrm>
            <a:off x="7630886" y="10"/>
            <a:ext cx="455959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B0951-9D5A-9A08-7B75-F95A55509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8E4625-FD82-9B7B-195E-78A1B6BA2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33" y="1144589"/>
            <a:ext cx="4471410" cy="1682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F125E8-1E31-5CF2-62C8-B833B085D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" y="3225283"/>
            <a:ext cx="6680543" cy="33085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7EB49DD-10F2-5773-76F0-8355660C4CB3}"/>
                  </a:ext>
                </a:extLst>
              </p14:cNvPr>
              <p14:cNvContentPartPr/>
              <p14:nvPr/>
            </p14:nvContentPartPr>
            <p14:xfrm>
              <a:off x="500417" y="2936760"/>
              <a:ext cx="6337080" cy="342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7EB49DD-10F2-5773-76F0-8355660C4C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777" y="2829120"/>
                <a:ext cx="6444720" cy="5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876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7AD4E-2417-9D20-0134-144F9590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69"/>
            <a:ext cx="6989281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The review of vectors and matrices 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FB41-D3FB-296D-4838-7B0FDC0B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6989281" cy="332066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An </a:t>
            </a:r>
            <a:r>
              <a:rPr lang="en-US" altLang="en-US" sz="2000" i="1" dirty="0" err="1"/>
              <a:t>m</a:t>
            </a:r>
            <a:r>
              <a:rPr lang="en-US" altLang="en-US" sz="2000" dirty="0" err="1"/>
              <a:t>×</a:t>
            </a:r>
            <a:r>
              <a:rPr lang="en-US" altLang="en-US" sz="2000" i="1" dirty="0" err="1"/>
              <a:t>n</a:t>
            </a:r>
            <a:r>
              <a:rPr lang="en-US" altLang="en-US" sz="2000" dirty="0"/>
              <a:t> (read "m by n") </a:t>
            </a:r>
            <a:r>
              <a:rPr lang="en-US" altLang="en-US" sz="2000" b="1" i="1" dirty="0">
                <a:solidFill>
                  <a:srgbClr val="009900"/>
                </a:solidFill>
              </a:rPr>
              <a:t>matrix</a:t>
            </a:r>
            <a:r>
              <a:rPr lang="en-US" altLang="en-US" sz="2000" dirty="0"/>
              <a:t>, denoted by </a:t>
            </a:r>
            <a:r>
              <a:rPr lang="en-US" altLang="en-US" sz="2000" b="1" dirty="0"/>
              <a:t>A</a:t>
            </a:r>
            <a:r>
              <a:rPr lang="en-US" altLang="en-US" sz="2000" dirty="0"/>
              <a:t>, is a rectangular array of entries or elements (numbers, or symbols representing numbers) enclosed typically by square brackets, where </a:t>
            </a:r>
            <a:r>
              <a:rPr lang="en-US" altLang="en-US" sz="2000" i="1" dirty="0"/>
              <a:t>m</a:t>
            </a:r>
            <a:r>
              <a:rPr lang="en-US" altLang="en-US" sz="2000" dirty="0"/>
              <a:t> is the number of rows and </a:t>
            </a:r>
            <a:r>
              <a:rPr lang="en-US" altLang="en-US" sz="2000" i="1" dirty="0"/>
              <a:t>n</a:t>
            </a:r>
            <a:r>
              <a:rPr lang="en-US" altLang="en-US" sz="2000" dirty="0"/>
              <a:t> the number of columns.</a:t>
            </a:r>
          </a:p>
          <a:p>
            <a:endParaRPr lang="en-US" sz="2200" dirty="0"/>
          </a:p>
        </p:txBody>
      </p:sp>
      <p:pic>
        <p:nvPicPr>
          <p:cNvPr id="13" name="Picture 4" descr="A top view of wooden blocks on a white background">
            <a:extLst>
              <a:ext uri="{FF2B5EF4-FFF2-40B4-BE49-F238E27FC236}">
                <a16:creationId xmlns:a16="http://schemas.microsoft.com/office/drawing/2014/main" id="{852168E5-222F-EDFF-7CBF-9B2059863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7630886" y="10"/>
            <a:ext cx="455959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4" name="Object 13">
            <a:extLst>
              <a:ext uri="{FF2B5EF4-FFF2-40B4-BE49-F238E27FC236}">
                <a16:creationId xmlns:a16="http://schemas.microsoft.com/office/drawing/2014/main" id="{B4B00258-9787-9733-2337-802AB4D0A2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885529"/>
              </p:ext>
            </p:extLst>
          </p:nvPr>
        </p:nvGraphicFramePr>
        <p:xfrm>
          <a:off x="1654629" y="4310743"/>
          <a:ext cx="38989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3" imgW="4507937" imgH="2349206" progId="CorelPhotoPaint.Image.8">
                  <p:embed/>
                </p:oleObj>
              </mc:Choice>
              <mc:Fallback>
                <p:oleObj name="CorelPhotoPaint.Image.8" r:id="rId3" imgW="4507937" imgH="2349206" progId="CorelPhotoPaint.Image.8">
                  <p:embed/>
                  <p:pic>
                    <p:nvPicPr>
                      <p:cNvPr id="5124" name="Object 13">
                        <a:extLst>
                          <a:ext uri="{FF2B5EF4-FFF2-40B4-BE49-F238E27FC236}">
                            <a16:creationId xmlns:a16="http://schemas.microsoft.com/office/drawing/2014/main" id="{7711D691-E73A-F4D2-BDAB-ECCFFC70B9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629" y="4310743"/>
                        <a:ext cx="38989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55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AD4E-2417-9D20-0134-144F9590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6370320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The review of vectors and matrices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FB41-D3FB-296D-4838-7B0FDC0B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81943"/>
            <a:ext cx="6989281" cy="3711624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1800" b="1" dirty="0"/>
              <a:t>A</a:t>
            </a:r>
            <a:r>
              <a:rPr lang="en-US" altLang="en-US" sz="1800" dirty="0"/>
              <a:t> is</a:t>
            </a:r>
            <a:r>
              <a:rPr lang="en-US" altLang="en-US" sz="1800" i="1" dirty="0"/>
              <a:t> </a:t>
            </a:r>
            <a:r>
              <a:rPr lang="en-US" altLang="en-US" sz="1800" b="1" i="1" dirty="0">
                <a:solidFill>
                  <a:srgbClr val="009900"/>
                </a:solidFill>
              </a:rPr>
              <a:t>square</a:t>
            </a:r>
            <a:r>
              <a:rPr lang="en-US" altLang="en-US" sz="1800" dirty="0"/>
              <a:t> if </a:t>
            </a:r>
            <a:r>
              <a:rPr lang="en-US" altLang="en-US" sz="1800" i="1" dirty="0"/>
              <a:t>m</a:t>
            </a:r>
            <a:r>
              <a:rPr lang="en-US" altLang="en-US" sz="1800" dirty="0"/>
              <a:t>= </a:t>
            </a:r>
            <a:r>
              <a:rPr lang="en-US" altLang="en-US" sz="1800" i="1" dirty="0"/>
              <a:t>n</a:t>
            </a:r>
            <a:r>
              <a:rPr lang="en-US" altLang="en-US" sz="1800" dirty="0"/>
              <a:t>.</a:t>
            </a:r>
          </a:p>
          <a:p>
            <a:pPr>
              <a:buFontTx/>
              <a:buChar char="•"/>
            </a:pPr>
            <a:r>
              <a:rPr lang="en-US" altLang="en-US" sz="1800" b="1" dirty="0"/>
              <a:t>A</a:t>
            </a:r>
            <a:r>
              <a:rPr lang="en-US" altLang="en-US" sz="1800" dirty="0"/>
              <a:t> is</a:t>
            </a:r>
            <a:r>
              <a:rPr lang="en-US" altLang="en-US" sz="1800" i="1" dirty="0"/>
              <a:t> </a:t>
            </a:r>
            <a:r>
              <a:rPr lang="en-US" altLang="en-US" sz="1800" b="1" i="1" dirty="0">
                <a:solidFill>
                  <a:srgbClr val="009900"/>
                </a:solidFill>
              </a:rPr>
              <a:t>diagonal</a:t>
            </a:r>
            <a:r>
              <a:rPr lang="en-US" altLang="en-US" sz="1800" dirty="0"/>
              <a:t> if all off-diagonal elements are 0, and not all diagonal elements are 0.</a:t>
            </a:r>
          </a:p>
          <a:p>
            <a:pPr>
              <a:buFontTx/>
              <a:buChar char="•"/>
            </a:pPr>
            <a:r>
              <a:rPr lang="en-US" altLang="en-US" sz="1800" b="1" dirty="0"/>
              <a:t>A</a:t>
            </a:r>
            <a:r>
              <a:rPr lang="en-US" altLang="en-US" sz="1800" dirty="0"/>
              <a:t> is the </a:t>
            </a:r>
            <a:r>
              <a:rPr lang="en-US" altLang="en-US" sz="1800" b="1" i="1" dirty="0">
                <a:solidFill>
                  <a:srgbClr val="009900"/>
                </a:solidFill>
              </a:rPr>
              <a:t>identity matrix</a:t>
            </a:r>
            <a:r>
              <a:rPr lang="en-US" altLang="en-US" sz="1800" dirty="0"/>
              <a:t> ( </a:t>
            </a:r>
            <a:r>
              <a:rPr lang="en-US" altLang="en-US" sz="1800" b="1" dirty="0"/>
              <a:t>I </a:t>
            </a:r>
            <a:r>
              <a:rPr lang="en-US" altLang="en-US" sz="1800" dirty="0"/>
              <a:t>) if it is diagonal and all diagonal elements are 1.</a:t>
            </a:r>
          </a:p>
          <a:p>
            <a:pPr>
              <a:buFontTx/>
              <a:buChar char="•"/>
            </a:pPr>
            <a:r>
              <a:rPr lang="en-US" altLang="en-US" sz="1800" b="1" dirty="0"/>
              <a:t>A</a:t>
            </a:r>
            <a:r>
              <a:rPr lang="en-US" altLang="en-US" sz="1800" dirty="0"/>
              <a:t> is the </a:t>
            </a:r>
            <a:r>
              <a:rPr lang="en-US" altLang="en-US" sz="1800" b="1" i="1" dirty="0">
                <a:solidFill>
                  <a:srgbClr val="009900"/>
                </a:solidFill>
              </a:rPr>
              <a:t>zero </a:t>
            </a:r>
            <a:r>
              <a:rPr lang="en-US" altLang="en-US" sz="1800" dirty="0"/>
              <a:t>or</a:t>
            </a:r>
            <a:r>
              <a:rPr lang="en-US" altLang="en-US" sz="1800" b="1" i="1" dirty="0">
                <a:solidFill>
                  <a:srgbClr val="009900"/>
                </a:solidFill>
              </a:rPr>
              <a:t> null matrix</a:t>
            </a:r>
            <a:r>
              <a:rPr lang="en-US" altLang="en-US" sz="1800" dirty="0"/>
              <a:t> ( </a:t>
            </a:r>
            <a:r>
              <a:rPr lang="en-US" altLang="en-US" sz="1800" b="1" dirty="0"/>
              <a:t>0</a:t>
            </a:r>
            <a:r>
              <a:rPr lang="en-US" altLang="en-US" sz="1800" dirty="0"/>
              <a:t> ) if all its elements are 0.</a:t>
            </a:r>
          </a:p>
          <a:p>
            <a:pPr>
              <a:buFontTx/>
              <a:buChar char="•"/>
            </a:pPr>
            <a:r>
              <a:rPr lang="en-US" altLang="en-US" sz="1800" dirty="0"/>
              <a:t>The </a:t>
            </a:r>
            <a:r>
              <a:rPr lang="en-US" altLang="en-US" sz="1800" b="1" i="1" dirty="0">
                <a:solidFill>
                  <a:srgbClr val="009900"/>
                </a:solidFill>
              </a:rPr>
              <a:t>trace</a:t>
            </a:r>
            <a:r>
              <a:rPr lang="en-US" altLang="en-US" sz="1800" dirty="0"/>
              <a:t> of </a:t>
            </a:r>
            <a:r>
              <a:rPr lang="en-US" altLang="en-US" sz="1800" b="1" dirty="0"/>
              <a:t>A</a:t>
            </a:r>
            <a:r>
              <a:rPr lang="en-US" altLang="en-US" sz="1800" dirty="0"/>
              <a:t> equals the sum of the elements along its main diagonal.</a:t>
            </a:r>
          </a:p>
          <a:p>
            <a:pPr>
              <a:buFontTx/>
              <a:buChar char="•"/>
            </a:pPr>
            <a:r>
              <a:rPr lang="en-US" altLang="en-US" sz="1800" dirty="0"/>
              <a:t>Two matrices </a:t>
            </a:r>
            <a:r>
              <a:rPr lang="en-US" altLang="en-US" sz="1800" b="1" dirty="0"/>
              <a:t>A</a:t>
            </a:r>
            <a:r>
              <a:rPr lang="en-US" altLang="en-US" sz="1800" dirty="0"/>
              <a:t> and </a:t>
            </a:r>
            <a:r>
              <a:rPr lang="en-US" altLang="en-US" sz="1800" b="1" dirty="0"/>
              <a:t>B</a:t>
            </a:r>
            <a:r>
              <a:rPr lang="en-US" altLang="en-US" sz="1800" dirty="0"/>
              <a:t> are </a:t>
            </a:r>
            <a:r>
              <a:rPr lang="en-US" altLang="en-US" sz="1800" b="1" i="1" dirty="0">
                <a:solidFill>
                  <a:srgbClr val="009900"/>
                </a:solidFill>
              </a:rPr>
              <a:t>equal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iff</a:t>
            </a:r>
            <a:r>
              <a:rPr lang="en-US" altLang="en-US" sz="1800" dirty="0"/>
              <a:t> the have the same number of rows and columns, and </a:t>
            </a:r>
            <a:r>
              <a:rPr lang="en-US" altLang="en-US" sz="1800" i="1" dirty="0" err="1"/>
              <a:t>a</a:t>
            </a:r>
            <a:r>
              <a:rPr lang="en-US" altLang="en-US" sz="1800" i="1" baseline="-25000" dirty="0" err="1"/>
              <a:t>ij</a:t>
            </a:r>
            <a:r>
              <a:rPr lang="en-US" altLang="en-US" sz="1800" i="1" baseline="-25000" dirty="0"/>
              <a:t> </a:t>
            </a:r>
            <a:r>
              <a:rPr lang="en-US" altLang="en-US" sz="1800" dirty="0"/>
              <a:t>= </a:t>
            </a:r>
            <a:r>
              <a:rPr lang="en-US" altLang="en-US" sz="1800" i="1" dirty="0" err="1"/>
              <a:t>b</a:t>
            </a:r>
            <a:r>
              <a:rPr lang="en-US" altLang="en-US" sz="1800" i="1" baseline="-25000" dirty="0" err="1"/>
              <a:t>ij</a:t>
            </a:r>
            <a:r>
              <a:rPr lang="en-US" altLang="en-US" sz="1800" i="1" dirty="0"/>
              <a:t> .</a:t>
            </a:r>
            <a:endParaRPr lang="en-US" altLang="en-US" sz="1800" dirty="0"/>
          </a:p>
          <a:p>
            <a:endParaRPr lang="en-US" sz="2200" dirty="0"/>
          </a:p>
        </p:txBody>
      </p:sp>
      <p:pic>
        <p:nvPicPr>
          <p:cNvPr id="13" name="Picture 4" descr="A top view of wooden blocks on a white background">
            <a:extLst>
              <a:ext uri="{FF2B5EF4-FFF2-40B4-BE49-F238E27FC236}">
                <a16:creationId xmlns:a16="http://schemas.microsoft.com/office/drawing/2014/main" id="{852168E5-222F-EDFF-7CBF-9B2059863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7630886" y="10"/>
            <a:ext cx="455959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586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AD4E-2417-9D20-0134-144F9590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6370320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The review of vectors and matrices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FB41-D3FB-296D-4838-7B0FDC0B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81943"/>
            <a:ext cx="6989281" cy="3711624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2000" dirty="0"/>
              <a:t>The </a:t>
            </a:r>
            <a:r>
              <a:rPr lang="en-US" altLang="en-US" sz="2000" b="1" i="1" dirty="0">
                <a:solidFill>
                  <a:srgbClr val="009900"/>
                </a:solidFill>
              </a:rPr>
              <a:t>transpose</a:t>
            </a:r>
            <a:r>
              <a:rPr lang="en-US" altLang="en-US" sz="2000" dirty="0"/>
              <a:t> </a:t>
            </a:r>
            <a:r>
              <a:rPr lang="en-US" altLang="en-US" sz="2000" b="1" dirty="0"/>
              <a:t>A</a:t>
            </a:r>
            <a:r>
              <a:rPr lang="en-US" altLang="en-US" sz="2000" i="1" baseline="30000" dirty="0"/>
              <a:t>T</a:t>
            </a:r>
            <a:r>
              <a:rPr lang="en-US" altLang="en-US" sz="2000" dirty="0"/>
              <a:t> of an </a:t>
            </a:r>
            <a:r>
              <a:rPr lang="en-US" altLang="en-US" sz="2000" i="1" dirty="0" err="1"/>
              <a:t>m</a:t>
            </a:r>
            <a:r>
              <a:rPr lang="en-US" altLang="en-US" sz="2000" dirty="0" err="1"/>
              <a:t>×</a:t>
            </a:r>
            <a:r>
              <a:rPr lang="en-US" altLang="en-US" sz="2000" i="1" dirty="0" err="1"/>
              <a:t>n</a:t>
            </a:r>
            <a:r>
              <a:rPr lang="en-US" altLang="en-US" sz="2000" dirty="0"/>
              <a:t> matrix </a:t>
            </a:r>
            <a:r>
              <a:rPr lang="en-US" altLang="en-US" sz="2000" b="1" dirty="0"/>
              <a:t>A </a:t>
            </a:r>
            <a:r>
              <a:rPr lang="en-US" altLang="en-US" sz="2000" dirty="0"/>
              <a:t>is an </a:t>
            </a:r>
            <a:r>
              <a:rPr lang="en-US" altLang="en-US" sz="2000" i="1" dirty="0" err="1"/>
              <a:t>n</a:t>
            </a:r>
            <a:r>
              <a:rPr lang="en-US" altLang="en-US" sz="2000" dirty="0" err="1"/>
              <a:t>×</a:t>
            </a:r>
            <a:r>
              <a:rPr lang="en-US" altLang="en-US" sz="2000" i="1" dirty="0" err="1"/>
              <a:t>m</a:t>
            </a:r>
            <a:r>
              <a:rPr lang="en-US" altLang="en-US" sz="2000" dirty="0"/>
              <a:t> matrix obtained by interchanging the rows and columns of </a:t>
            </a:r>
            <a:r>
              <a:rPr lang="en-US" altLang="en-US" sz="2000" b="1" dirty="0"/>
              <a:t>A</a:t>
            </a:r>
            <a:r>
              <a:rPr lang="en-US" altLang="en-US" sz="2000" dirty="0"/>
              <a:t>. </a:t>
            </a:r>
          </a:p>
          <a:p>
            <a:pPr>
              <a:buFontTx/>
              <a:buChar char="•"/>
            </a:pPr>
            <a:r>
              <a:rPr lang="en-US" altLang="en-US" sz="2000" dirty="0"/>
              <a:t>A square matrix for which </a:t>
            </a:r>
            <a:r>
              <a:rPr lang="en-US" altLang="en-US" sz="2000" b="1" dirty="0"/>
              <a:t>A</a:t>
            </a:r>
            <a:r>
              <a:rPr lang="en-US" altLang="en-US" sz="2000" i="1" baseline="30000" dirty="0"/>
              <a:t>T</a:t>
            </a:r>
            <a:r>
              <a:rPr lang="en-US" altLang="en-US" sz="2000" dirty="0"/>
              <a:t>=</a:t>
            </a:r>
            <a:r>
              <a:rPr lang="en-US" altLang="en-US" sz="2000" b="1" dirty="0"/>
              <a:t>A</a:t>
            </a:r>
            <a:r>
              <a:rPr lang="en-US" altLang="en-US" sz="2000" dirty="0"/>
              <a:t> is said to be </a:t>
            </a:r>
            <a:r>
              <a:rPr lang="en-US" altLang="en-US" sz="2000" b="1" i="1" dirty="0">
                <a:solidFill>
                  <a:srgbClr val="009900"/>
                </a:solidFill>
              </a:rPr>
              <a:t>symmetric</a:t>
            </a:r>
            <a:r>
              <a:rPr lang="en-US" altLang="en-US" sz="2000" dirty="0"/>
              <a:t>.</a:t>
            </a:r>
          </a:p>
          <a:p>
            <a:pPr>
              <a:buFontTx/>
              <a:buChar char="•"/>
            </a:pPr>
            <a:r>
              <a:rPr lang="en-US" altLang="en-US" sz="2000" dirty="0"/>
              <a:t>Any matrix X for which </a:t>
            </a:r>
            <a:r>
              <a:rPr lang="en-US" altLang="en-US" sz="2000" b="1" dirty="0"/>
              <a:t>XA</a:t>
            </a:r>
            <a:r>
              <a:rPr lang="en-US" altLang="en-US" sz="2000" dirty="0"/>
              <a:t>=</a:t>
            </a:r>
            <a:r>
              <a:rPr lang="en-US" altLang="en-US" sz="2000" b="1" dirty="0"/>
              <a:t>I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AX</a:t>
            </a:r>
            <a:r>
              <a:rPr lang="en-US" altLang="en-US" sz="2000" dirty="0"/>
              <a:t>=</a:t>
            </a:r>
            <a:r>
              <a:rPr lang="en-US" altLang="en-US" sz="2000" b="1" dirty="0"/>
              <a:t>I</a:t>
            </a:r>
            <a:r>
              <a:rPr lang="en-US" altLang="en-US" sz="2000" dirty="0"/>
              <a:t> is called the </a:t>
            </a:r>
            <a:r>
              <a:rPr lang="en-US" altLang="en-US" sz="2000" b="1" i="1" dirty="0">
                <a:solidFill>
                  <a:srgbClr val="009900"/>
                </a:solidFill>
              </a:rPr>
              <a:t>inverse</a:t>
            </a:r>
            <a:r>
              <a:rPr lang="en-US" altLang="en-US" sz="2000" dirty="0"/>
              <a:t> of </a:t>
            </a:r>
            <a:r>
              <a:rPr lang="en-US" altLang="en-US" sz="2000" b="1" dirty="0"/>
              <a:t>A</a:t>
            </a:r>
            <a:r>
              <a:rPr lang="en-US" altLang="en-US" sz="2000" dirty="0"/>
              <a:t>. </a:t>
            </a:r>
          </a:p>
          <a:p>
            <a:pPr>
              <a:buFontTx/>
              <a:buChar char="•"/>
            </a:pPr>
            <a:r>
              <a:rPr lang="en-US" altLang="en-US" sz="2000" dirty="0"/>
              <a:t>Let </a:t>
            </a:r>
            <a:r>
              <a:rPr lang="en-US" altLang="en-US" sz="2000" i="1" dirty="0"/>
              <a:t>c</a:t>
            </a:r>
            <a:r>
              <a:rPr lang="en-US" altLang="en-US" sz="2000" dirty="0"/>
              <a:t> be a real or complex number (called a </a:t>
            </a:r>
            <a:r>
              <a:rPr lang="en-US" altLang="en-US" sz="2000" b="1" i="1" dirty="0">
                <a:solidFill>
                  <a:srgbClr val="009900"/>
                </a:solidFill>
              </a:rPr>
              <a:t>scalar</a:t>
            </a:r>
            <a:r>
              <a:rPr lang="en-US" altLang="en-US" sz="2000" dirty="0"/>
              <a:t>).  The </a:t>
            </a:r>
            <a:r>
              <a:rPr lang="en-US" altLang="en-US" sz="2000" b="1" i="1" dirty="0">
                <a:solidFill>
                  <a:srgbClr val="009900"/>
                </a:solidFill>
              </a:rPr>
              <a:t>scalar multiple</a:t>
            </a:r>
            <a:r>
              <a:rPr lang="en-US" altLang="en-US" sz="2000" dirty="0"/>
              <a:t> of </a:t>
            </a:r>
            <a:r>
              <a:rPr lang="en-US" altLang="en-US" sz="2000" i="1" dirty="0"/>
              <a:t>c</a:t>
            </a:r>
            <a:r>
              <a:rPr lang="en-US" altLang="en-US" sz="2000" dirty="0"/>
              <a:t> and matrix </a:t>
            </a:r>
            <a:r>
              <a:rPr lang="en-US" altLang="en-US" sz="2000" b="1" dirty="0"/>
              <a:t>A</a:t>
            </a:r>
            <a:r>
              <a:rPr lang="en-US" altLang="en-US" sz="2000" dirty="0"/>
              <a:t>, denoted </a:t>
            </a:r>
            <a:r>
              <a:rPr lang="en-US" altLang="en-US" sz="2000" i="1" dirty="0" err="1"/>
              <a:t>c</a:t>
            </a:r>
            <a:r>
              <a:rPr lang="en-US" altLang="en-US" sz="2000" b="1" dirty="0" err="1"/>
              <a:t>A</a:t>
            </a:r>
            <a:r>
              <a:rPr lang="en-US" altLang="en-US" sz="2000" dirty="0"/>
              <a:t>, is obtained by multiplying every elements of </a:t>
            </a:r>
            <a:r>
              <a:rPr lang="en-US" altLang="en-US" sz="2000" b="1" dirty="0"/>
              <a:t>A</a:t>
            </a:r>
            <a:r>
              <a:rPr lang="en-US" altLang="en-US" sz="2000" dirty="0"/>
              <a:t> by </a:t>
            </a:r>
            <a:r>
              <a:rPr lang="en-US" altLang="en-US" sz="2000" i="1" dirty="0"/>
              <a:t>c</a:t>
            </a:r>
            <a:r>
              <a:rPr lang="en-US" altLang="en-US" sz="2000" dirty="0"/>
              <a:t>. If </a:t>
            </a:r>
            <a:r>
              <a:rPr lang="en-US" altLang="en-US" sz="2000" i="1" dirty="0"/>
              <a:t>c</a:t>
            </a:r>
            <a:r>
              <a:rPr lang="en-US" altLang="en-US" sz="2000" dirty="0"/>
              <a:t> = </a:t>
            </a:r>
            <a:r>
              <a:rPr lang="en-US" altLang="en-US" sz="2000" dirty="0">
                <a:sym typeface="Symbol" panose="05050102010706020507" pitchFamily="18" charset="2"/>
              </a:rPr>
              <a:t></a:t>
            </a:r>
            <a:r>
              <a:rPr lang="en-US" altLang="en-US" sz="2000" dirty="0"/>
              <a:t>1, the scalar multiple is called the </a:t>
            </a:r>
            <a:r>
              <a:rPr lang="en-US" altLang="en-US" sz="2000" b="1" i="1" dirty="0">
                <a:solidFill>
                  <a:srgbClr val="009900"/>
                </a:solidFill>
              </a:rPr>
              <a:t>negative</a:t>
            </a:r>
            <a:r>
              <a:rPr lang="en-US" altLang="en-US" sz="2000" dirty="0"/>
              <a:t> of </a:t>
            </a:r>
            <a:r>
              <a:rPr lang="en-US" altLang="en-US" sz="2000" b="1" dirty="0"/>
              <a:t>A</a:t>
            </a:r>
            <a:r>
              <a:rPr lang="en-US" altLang="en-US" sz="2000" dirty="0"/>
              <a:t>.</a:t>
            </a:r>
          </a:p>
          <a:p>
            <a:endParaRPr lang="en-US" sz="2200" dirty="0"/>
          </a:p>
        </p:txBody>
      </p:sp>
      <p:pic>
        <p:nvPicPr>
          <p:cNvPr id="13" name="Picture 4" descr="A top view of wooden blocks on a white background">
            <a:extLst>
              <a:ext uri="{FF2B5EF4-FFF2-40B4-BE49-F238E27FC236}">
                <a16:creationId xmlns:a16="http://schemas.microsoft.com/office/drawing/2014/main" id="{852168E5-222F-EDFF-7CBF-9B2059863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7630886" y="10"/>
            <a:ext cx="455959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107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AD4E-2417-9D20-0134-144F9590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6370320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The review of vectors and matrices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FB41-D3FB-296D-4838-7B0FDC0B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81943"/>
            <a:ext cx="6989281" cy="3711624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A </a:t>
            </a:r>
            <a:r>
              <a:rPr lang="en-US" altLang="en-US" sz="1800" b="1" i="1" dirty="0">
                <a:solidFill>
                  <a:srgbClr val="009900"/>
                </a:solidFill>
              </a:rPr>
              <a:t>column vector</a:t>
            </a:r>
            <a:r>
              <a:rPr lang="en-US" altLang="en-US" sz="1800" dirty="0"/>
              <a:t> is an </a:t>
            </a:r>
            <a:r>
              <a:rPr lang="en-US" altLang="en-US" sz="1800" i="1" dirty="0"/>
              <a:t>m</a:t>
            </a:r>
            <a:r>
              <a:rPr lang="en-US" altLang="en-US" sz="1800" dirty="0"/>
              <a:t> × 1 matrix:</a:t>
            </a:r>
          </a:p>
          <a:p>
            <a:endParaRPr lang="en-US" altLang="en-US" sz="1800" dirty="0"/>
          </a:p>
          <a:p>
            <a:pPr algn="ctr"/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r>
              <a:rPr lang="en-US" altLang="en-US" sz="1800" dirty="0"/>
              <a:t>A </a:t>
            </a:r>
            <a:r>
              <a:rPr lang="en-US" altLang="en-US" sz="1800" b="1" i="1" dirty="0">
                <a:solidFill>
                  <a:srgbClr val="009900"/>
                </a:solidFill>
              </a:rPr>
              <a:t>row vector</a:t>
            </a:r>
            <a:r>
              <a:rPr lang="en-US" altLang="en-US" sz="1800" dirty="0"/>
              <a:t> is a 1 × </a:t>
            </a:r>
            <a:r>
              <a:rPr lang="en-US" altLang="en-US" sz="1800" i="1" dirty="0"/>
              <a:t>n</a:t>
            </a:r>
            <a:r>
              <a:rPr lang="en-US" altLang="en-US" sz="1800" dirty="0"/>
              <a:t> matrix:</a:t>
            </a:r>
          </a:p>
          <a:p>
            <a:endParaRPr lang="en-US" sz="2200" dirty="0"/>
          </a:p>
        </p:txBody>
      </p:sp>
      <p:pic>
        <p:nvPicPr>
          <p:cNvPr id="13" name="Picture 4" descr="A top view of wooden blocks on a white background">
            <a:extLst>
              <a:ext uri="{FF2B5EF4-FFF2-40B4-BE49-F238E27FC236}">
                <a16:creationId xmlns:a16="http://schemas.microsoft.com/office/drawing/2014/main" id="{852168E5-222F-EDFF-7CBF-9B2059863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7630886" y="10"/>
            <a:ext cx="455959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C83630C1-64C6-4330-18D2-223DA2345A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966830"/>
              </p:ext>
            </p:extLst>
          </p:nvPr>
        </p:nvGraphicFramePr>
        <p:xfrm>
          <a:off x="638555" y="2893041"/>
          <a:ext cx="1516062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3" imgW="1516190" imgH="1683810" progId="CorelPhotoPaint.Image.8">
                  <p:embed/>
                </p:oleObj>
              </mc:Choice>
              <mc:Fallback>
                <p:oleObj name="CorelPhotoPaint.Image.8" r:id="rId3" imgW="1516190" imgH="1683810" progId="CorelPhotoPaint.Image.8">
                  <p:embed/>
                  <p:pic>
                    <p:nvPicPr>
                      <p:cNvPr id="8196" name="Object 5">
                        <a:extLst>
                          <a:ext uri="{FF2B5EF4-FFF2-40B4-BE49-F238E27FC236}">
                            <a16:creationId xmlns:a16="http://schemas.microsoft.com/office/drawing/2014/main" id="{72F5A599-46E2-6904-3F45-55D6109BDE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55" y="2893041"/>
                        <a:ext cx="1516062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5F058A-1F19-ED22-1BE9-C38AFFABCE76}"/>
              </a:ext>
            </a:extLst>
          </p:cNvPr>
          <p:cNvSpPr txBox="1"/>
          <p:nvPr/>
        </p:nvSpPr>
        <p:spPr>
          <a:xfrm>
            <a:off x="638555" y="563685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A column vector can be expressed as a row vector by using</a:t>
            </a:r>
          </a:p>
          <a:p>
            <a:r>
              <a:rPr lang="en-US" altLang="en-US" dirty="0"/>
              <a:t>the transpose: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3C0C10B-2CAA-9A4D-8F91-67AD68FA3F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947462"/>
              </p:ext>
            </p:extLst>
          </p:nvPr>
        </p:nvGraphicFramePr>
        <p:xfrm>
          <a:off x="865414" y="5256796"/>
          <a:ext cx="18288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5" imgW="1828959" imgH="327619" progId="CorelPhotoPaint.Image.8">
                  <p:embed/>
                </p:oleObj>
              </mc:Choice>
              <mc:Fallback>
                <p:oleObj name="CorelPhotoPaint.Image.8" r:id="rId5" imgW="1828959" imgH="327619" progId="CorelPhotoPaint.Image.8">
                  <p:embed/>
                  <p:pic>
                    <p:nvPicPr>
                      <p:cNvPr id="8197" name="Object 6">
                        <a:extLst>
                          <a:ext uri="{FF2B5EF4-FFF2-40B4-BE49-F238E27FC236}">
                            <a16:creationId xmlns:a16="http://schemas.microsoft.com/office/drawing/2014/main" id="{2AF69D0F-AA0F-246D-12E6-8B25874B69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414" y="5256796"/>
                        <a:ext cx="18288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5848E294-97C4-27CE-531E-FD56CEB5A9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215273"/>
              </p:ext>
            </p:extLst>
          </p:nvPr>
        </p:nvGraphicFramePr>
        <p:xfrm>
          <a:off x="781277" y="6372809"/>
          <a:ext cx="2033587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7" imgW="2034286" imgH="304569" progId="CorelPhotoPaint.Image.8">
                  <p:embed/>
                </p:oleObj>
              </mc:Choice>
              <mc:Fallback>
                <p:oleObj name="CorelPhotoPaint.Image.8" r:id="rId7" imgW="2034286" imgH="304569" progId="CorelPhotoPaint.Image.8">
                  <p:embed/>
                  <p:pic>
                    <p:nvPicPr>
                      <p:cNvPr id="8199" name="Object 8">
                        <a:extLst>
                          <a:ext uri="{FF2B5EF4-FFF2-40B4-BE49-F238E27FC236}">
                            <a16:creationId xmlns:a16="http://schemas.microsoft.com/office/drawing/2014/main" id="{114EF729-63CE-9A89-A6FD-294BF69964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77" y="6372809"/>
                        <a:ext cx="2033587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54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AD4E-2417-9D20-0134-144F9590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6370320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The review of vectors and matrices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FB41-D3FB-296D-4838-7B0FDC0B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81943"/>
            <a:ext cx="6989281" cy="3711624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1800" dirty="0"/>
              <a:t>The </a:t>
            </a:r>
            <a:r>
              <a:rPr lang="en-US" altLang="en-US" sz="1800" b="1" i="1" dirty="0">
                <a:solidFill>
                  <a:srgbClr val="009900"/>
                </a:solidFill>
              </a:rPr>
              <a:t>sum</a:t>
            </a:r>
            <a:r>
              <a:rPr lang="en-US" altLang="en-US" sz="1800" dirty="0"/>
              <a:t> of two matrices </a:t>
            </a:r>
            <a:r>
              <a:rPr lang="en-US" altLang="en-US" sz="1800" b="1" dirty="0"/>
              <a:t>A</a:t>
            </a:r>
            <a:r>
              <a:rPr lang="en-US" altLang="en-US" sz="1800" dirty="0"/>
              <a:t> and </a:t>
            </a:r>
            <a:r>
              <a:rPr lang="en-US" altLang="en-US" sz="1800" b="1" dirty="0"/>
              <a:t>B </a:t>
            </a:r>
            <a:r>
              <a:rPr lang="en-US" altLang="en-US" sz="1800" dirty="0"/>
              <a:t>(of equal dimension), denoted </a:t>
            </a:r>
            <a:r>
              <a:rPr lang="en-US" altLang="en-US" sz="1800" b="1" dirty="0"/>
              <a:t>A </a:t>
            </a:r>
            <a:r>
              <a:rPr lang="en-US" altLang="en-US" sz="1800" dirty="0"/>
              <a:t>+ </a:t>
            </a:r>
            <a:r>
              <a:rPr lang="en-US" altLang="en-US" sz="1800" b="1" dirty="0"/>
              <a:t>B</a:t>
            </a:r>
            <a:r>
              <a:rPr lang="en-US" altLang="en-US" sz="1800" dirty="0"/>
              <a:t>, is the matrix with elements </a:t>
            </a:r>
            <a:r>
              <a:rPr lang="en-US" altLang="en-US" sz="1800" i="1" dirty="0" err="1"/>
              <a:t>a</a:t>
            </a:r>
            <a:r>
              <a:rPr lang="en-US" altLang="en-US" sz="1800" i="1" baseline="-25000" dirty="0" err="1"/>
              <a:t>ij</a:t>
            </a:r>
            <a:r>
              <a:rPr lang="en-US" altLang="en-US" sz="1800" dirty="0"/>
              <a:t> + </a:t>
            </a:r>
            <a:r>
              <a:rPr lang="en-US" altLang="en-US" sz="1800" i="1" dirty="0" err="1"/>
              <a:t>b</a:t>
            </a:r>
            <a:r>
              <a:rPr lang="en-US" altLang="en-US" sz="1800" i="1" baseline="-25000" dirty="0" err="1"/>
              <a:t>ij</a:t>
            </a:r>
            <a:r>
              <a:rPr lang="en-US" altLang="en-US" sz="1800" dirty="0"/>
              <a:t>.</a:t>
            </a:r>
          </a:p>
          <a:p>
            <a:pPr>
              <a:buFontTx/>
              <a:buChar char="•"/>
            </a:pPr>
            <a:r>
              <a:rPr lang="en-US" altLang="en-US" sz="1800" dirty="0"/>
              <a:t>The </a:t>
            </a:r>
            <a:r>
              <a:rPr lang="en-US" altLang="en-US" sz="1800" b="1" i="1" dirty="0">
                <a:solidFill>
                  <a:srgbClr val="009900"/>
                </a:solidFill>
              </a:rPr>
              <a:t>difference</a:t>
            </a:r>
            <a:r>
              <a:rPr lang="en-US" altLang="en-US" sz="1800" dirty="0"/>
              <a:t> of two matrices, </a:t>
            </a:r>
            <a:r>
              <a:rPr lang="en-US" altLang="en-US" sz="1800" b="1" dirty="0"/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 </a:t>
            </a:r>
            <a:r>
              <a:rPr lang="en-US" altLang="en-US" sz="1800" b="1" dirty="0"/>
              <a:t>B</a:t>
            </a:r>
            <a:r>
              <a:rPr lang="en-US" altLang="en-US" sz="1800" dirty="0"/>
              <a:t>, has elements </a:t>
            </a:r>
            <a:r>
              <a:rPr lang="en-US" altLang="en-US" sz="1800" i="1" dirty="0" err="1"/>
              <a:t>a</a:t>
            </a:r>
            <a:r>
              <a:rPr lang="en-US" altLang="en-US" sz="1800" i="1" baseline="-25000" dirty="0" err="1"/>
              <a:t>ij</a:t>
            </a:r>
            <a:r>
              <a:rPr lang="en-US" altLang="en-US" sz="1800" i="1" baseline="-250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 </a:t>
            </a:r>
            <a:r>
              <a:rPr lang="en-US" altLang="en-US" sz="1800" i="1" dirty="0" err="1"/>
              <a:t>b</a:t>
            </a:r>
            <a:r>
              <a:rPr lang="en-US" altLang="en-US" sz="1800" i="1" baseline="-25000" dirty="0" err="1"/>
              <a:t>ij</a:t>
            </a:r>
            <a:r>
              <a:rPr lang="en-US" altLang="en-US" sz="1800" i="1" dirty="0"/>
              <a:t>.</a:t>
            </a:r>
          </a:p>
          <a:p>
            <a:pPr>
              <a:buFontTx/>
              <a:buChar char="•"/>
            </a:pPr>
            <a:r>
              <a:rPr lang="en-US" altLang="en-US" sz="1800" dirty="0"/>
              <a:t>The </a:t>
            </a:r>
            <a:r>
              <a:rPr lang="en-US" altLang="en-US" sz="1800" b="1" i="1" dirty="0">
                <a:solidFill>
                  <a:srgbClr val="009900"/>
                </a:solidFill>
              </a:rPr>
              <a:t>product</a:t>
            </a:r>
            <a:r>
              <a:rPr lang="en-US" altLang="en-US" sz="1800" dirty="0"/>
              <a:t>, </a:t>
            </a:r>
            <a:r>
              <a:rPr lang="en-US" altLang="en-US" sz="1800" b="1" dirty="0"/>
              <a:t>AB</a:t>
            </a:r>
            <a:r>
              <a:rPr lang="en-US" altLang="en-US" sz="1800" dirty="0"/>
              <a:t>, of </a:t>
            </a:r>
            <a:r>
              <a:rPr lang="en-US" altLang="en-US" sz="1800" i="1" dirty="0" err="1"/>
              <a:t>m</a:t>
            </a:r>
            <a:r>
              <a:rPr lang="en-US" altLang="en-US" sz="1800" dirty="0" err="1"/>
              <a:t>×</a:t>
            </a:r>
            <a:r>
              <a:rPr lang="en-US" altLang="en-US" sz="1800" i="1" dirty="0" err="1"/>
              <a:t>n</a:t>
            </a:r>
            <a:r>
              <a:rPr lang="en-US" altLang="en-US" sz="1800" dirty="0"/>
              <a:t> matrix </a:t>
            </a:r>
            <a:r>
              <a:rPr lang="en-US" altLang="en-US" sz="1800" b="1" dirty="0"/>
              <a:t>A</a:t>
            </a:r>
            <a:r>
              <a:rPr lang="en-US" altLang="en-US" sz="1800" dirty="0"/>
              <a:t> and </a:t>
            </a:r>
            <a:r>
              <a:rPr lang="en-US" altLang="en-US" sz="1800" i="1" dirty="0" err="1"/>
              <a:t>p</a:t>
            </a:r>
            <a:r>
              <a:rPr lang="en-US" altLang="en-US" sz="1800" dirty="0" err="1"/>
              <a:t>×</a:t>
            </a:r>
            <a:r>
              <a:rPr lang="en-US" altLang="en-US" sz="1800" i="1" dirty="0" err="1"/>
              <a:t>q</a:t>
            </a:r>
            <a:r>
              <a:rPr lang="en-US" altLang="en-US" sz="1800" dirty="0"/>
              <a:t> matrix </a:t>
            </a:r>
            <a:r>
              <a:rPr lang="en-US" altLang="en-US" sz="1800" b="1" dirty="0"/>
              <a:t>B</a:t>
            </a:r>
            <a:r>
              <a:rPr lang="en-US" altLang="en-US" sz="1800" dirty="0"/>
              <a:t>, is an </a:t>
            </a:r>
            <a:r>
              <a:rPr lang="en-US" altLang="en-US" sz="1800" i="1" dirty="0" err="1"/>
              <a:t>m</a:t>
            </a:r>
            <a:r>
              <a:rPr lang="en-US" altLang="en-US" sz="1800" dirty="0" err="1"/>
              <a:t>×</a:t>
            </a:r>
            <a:r>
              <a:rPr lang="en-US" altLang="en-US" sz="1800" i="1" dirty="0" err="1"/>
              <a:t>q</a:t>
            </a:r>
            <a:r>
              <a:rPr lang="en-US" altLang="en-US" sz="1800" dirty="0"/>
              <a:t> matrix </a:t>
            </a:r>
            <a:r>
              <a:rPr lang="en-US" altLang="en-US" sz="1800" b="1" dirty="0"/>
              <a:t>C</a:t>
            </a:r>
            <a:r>
              <a:rPr lang="en-US" altLang="en-US" sz="1800" dirty="0"/>
              <a:t> whose (</a:t>
            </a:r>
            <a:r>
              <a:rPr lang="en-US" altLang="en-US" sz="1800" i="1" dirty="0" err="1"/>
              <a:t>i</a:t>
            </a:r>
            <a:r>
              <a:rPr lang="en-US" altLang="en-US" sz="1800" dirty="0" err="1"/>
              <a:t>,</a:t>
            </a:r>
            <a:r>
              <a:rPr lang="en-US" altLang="en-US" sz="1800" i="1" dirty="0" err="1"/>
              <a:t>j</a:t>
            </a:r>
            <a:r>
              <a:rPr lang="en-US" altLang="en-US" sz="1800" dirty="0"/>
              <a:t>)-</a:t>
            </a:r>
            <a:r>
              <a:rPr lang="en-US" altLang="en-US" sz="1800" dirty="0" err="1"/>
              <a:t>th</a:t>
            </a:r>
            <a:r>
              <a:rPr lang="en-US" altLang="en-US" sz="1800" dirty="0"/>
              <a:t> element is formed by multiplying the entries across the </a:t>
            </a:r>
            <a:r>
              <a:rPr lang="en-US" altLang="en-US" sz="1800" i="1" dirty="0" err="1"/>
              <a:t>i</a:t>
            </a:r>
            <a:r>
              <a:rPr lang="en-US" altLang="en-US" sz="1800" dirty="0" err="1"/>
              <a:t>th</a:t>
            </a:r>
            <a:r>
              <a:rPr lang="en-US" altLang="en-US" sz="1800" dirty="0"/>
              <a:t> row of </a:t>
            </a:r>
            <a:r>
              <a:rPr lang="en-US" altLang="en-US" sz="1800" b="1" dirty="0"/>
              <a:t>A</a:t>
            </a:r>
            <a:r>
              <a:rPr lang="en-US" altLang="en-US" sz="1800" dirty="0"/>
              <a:t> times the entries down the </a:t>
            </a:r>
            <a:r>
              <a:rPr lang="en-US" altLang="en-US" sz="1800" i="1" dirty="0" err="1"/>
              <a:t>j</a:t>
            </a:r>
            <a:r>
              <a:rPr lang="en-US" altLang="en-US" sz="1800" dirty="0" err="1"/>
              <a:t>th</a:t>
            </a:r>
            <a:r>
              <a:rPr lang="en-US" altLang="en-US" sz="1800" dirty="0"/>
              <a:t> column of </a:t>
            </a:r>
            <a:r>
              <a:rPr lang="en-US" altLang="en-US" sz="1800" b="1" dirty="0"/>
              <a:t>B</a:t>
            </a:r>
            <a:r>
              <a:rPr lang="en-US" altLang="en-US" sz="1800" dirty="0"/>
              <a:t>;  that is,</a:t>
            </a:r>
            <a:endParaRPr lang="en-US" altLang="en-US" sz="1800" b="1" dirty="0"/>
          </a:p>
          <a:p>
            <a:endParaRPr lang="en-US" sz="2200" dirty="0"/>
          </a:p>
        </p:txBody>
      </p:sp>
      <p:pic>
        <p:nvPicPr>
          <p:cNvPr id="13" name="Picture 4" descr="A top view of wooden blocks on a white background">
            <a:extLst>
              <a:ext uri="{FF2B5EF4-FFF2-40B4-BE49-F238E27FC236}">
                <a16:creationId xmlns:a16="http://schemas.microsoft.com/office/drawing/2014/main" id="{852168E5-222F-EDFF-7CBF-9B2059863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7630886" y="10"/>
            <a:ext cx="455959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4" name="Picture 9">
            <a:extLst>
              <a:ext uri="{FF2B5EF4-FFF2-40B4-BE49-F238E27FC236}">
                <a16:creationId xmlns:a16="http://schemas.microsoft.com/office/drawing/2014/main" id="{CC37CA1E-4E13-3674-3E5B-0D5398642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4847545"/>
            <a:ext cx="458152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38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AD4E-2417-9D20-0134-144F9590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6370320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The review of vectors and matrices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FB41-D3FB-296D-4838-7B0FDC0B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81943"/>
            <a:ext cx="6989281" cy="3711624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The</a:t>
            </a:r>
            <a:r>
              <a:rPr lang="en-US" altLang="en-US" sz="1600" b="1" i="1" dirty="0">
                <a:solidFill>
                  <a:srgbClr val="009900"/>
                </a:solidFill>
              </a:rPr>
              <a:t> inner product</a:t>
            </a:r>
            <a:r>
              <a:rPr lang="en-US" altLang="en-US" sz="1600" dirty="0"/>
              <a:t> (also called </a:t>
            </a:r>
            <a:r>
              <a:rPr lang="en-US" altLang="en-US" sz="1600" b="1" i="1" dirty="0">
                <a:solidFill>
                  <a:srgbClr val="009900"/>
                </a:solidFill>
              </a:rPr>
              <a:t>dot product</a:t>
            </a:r>
            <a:r>
              <a:rPr lang="en-US" altLang="en-US" sz="1600" dirty="0"/>
              <a:t>) of two vectors</a:t>
            </a:r>
          </a:p>
          <a:p>
            <a:endParaRPr lang="en-US" sz="2200" dirty="0"/>
          </a:p>
        </p:txBody>
      </p:sp>
      <p:pic>
        <p:nvPicPr>
          <p:cNvPr id="13" name="Picture 4" descr="A top view of wooden blocks on a white background">
            <a:extLst>
              <a:ext uri="{FF2B5EF4-FFF2-40B4-BE49-F238E27FC236}">
                <a16:creationId xmlns:a16="http://schemas.microsoft.com/office/drawing/2014/main" id="{852168E5-222F-EDFF-7CBF-9B2059863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7630886" y="10"/>
            <a:ext cx="455959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E770DB0F-6FC9-164D-ACCB-B3BD2E609C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189510"/>
              </p:ext>
            </p:extLst>
          </p:nvPr>
        </p:nvGraphicFramePr>
        <p:xfrm>
          <a:off x="858611" y="2934138"/>
          <a:ext cx="1516063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3" imgW="1516190" imgH="1683810" progId="CorelPhotoPaint.Image.8">
                  <p:embed/>
                </p:oleObj>
              </mc:Choice>
              <mc:Fallback>
                <p:oleObj name="CorelPhotoPaint.Image.8" r:id="rId3" imgW="1516190" imgH="1683810" progId="CorelPhotoPaint.Image.8">
                  <p:embed/>
                  <p:pic>
                    <p:nvPicPr>
                      <p:cNvPr id="10243" name="Object 5">
                        <a:extLst>
                          <a:ext uri="{FF2B5EF4-FFF2-40B4-BE49-F238E27FC236}">
                            <a16:creationId xmlns:a16="http://schemas.microsoft.com/office/drawing/2014/main" id="{E67BA30F-797B-89BB-832A-0DA9AEDFEC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611" y="2934138"/>
                        <a:ext cx="1516063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FE207D35-F52E-8C6C-3E82-D3A0F711E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057245"/>
              </p:ext>
            </p:extLst>
          </p:nvPr>
        </p:nvGraphicFramePr>
        <p:xfrm>
          <a:off x="2836636" y="2926200"/>
          <a:ext cx="14859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5" imgW="1485714" imgH="1676190" progId="CorelPhotoPaint.Image.8">
                  <p:embed/>
                </p:oleObj>
              </mc:Choice>
              <mc:Fallback>
                <p:oleObj name="CorelPhotoPaint.Image.8" r:id="rId5" imgW="1485714" imgH="1676190" progId="CorelPhotoPaint.Image.8">
                  <p:embed/>
                  <p:pic>
                    <p:nvPicPr>
                      <p:cNvPr id="10244" name="Object 6">
                        <a:extLst>
                          <a:ext uri="{FF2B5EF4-FFF2-40B4-BE49-F238E27FC236}">
                            <a16:creationId xmlns:a16="http://schemas.microsoft.com/office/drawing/2014/main" id="{28E96494-43C6-A68A-D840-B60B8529E2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636" y="2926200"/>
                        <a:ext cx="14859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BCB09-D383-E8FC-194B-A20E2D601B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470299"/>
              </p:ext>
            </p:extLst>
          </p:nvPr>
        </p:nvGraphicFramePr>
        <p:xfrm>
          <a:off x="831624" y="5243950"/>
          <a:ext cx="40005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7" imgW="4000000" imgH="1150476" progId="CorelPhotoPaint.Image.8">
                  <p:embed/>
                </p:oleObj>
              </mc:Choice>
              <mc:Fallback>
                <p:oleObj name="CorelPhotoPaint.Image.8" r:id="rId7" imgW="4000000" imgH="1150476" progId="CorelPhotoPaint.Image.8">
                  <p:embed/>
                  <p:pic>
                    <p:nvPicPr>
                      <p:cNvPr id="10245" name="Object 7">
                        <a:extLst>
                          <a:ext uri="{FF2B5EF4-FFF2-40B4-BE49-F238E27FC236}">
                            <a16:creationId xmlns:a16="http://schemas.microsoft.com/office/drawing/2014/main" id="{3EFECCBA-F0A7-822A-7477-60F2AC57FC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24" y="5243950"/>
                        <a:ext cx="40005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DAA8005-F78F-B733-F089-A65D59EDD75A}"/>
              </a:ext>
            </a:extLst>
          </p:cNvPr>
          <p:cNvSpPr txBox="1"/>
          <p:nvPr/>
        </p:nvSpPr>
        <p:spPr>
          <a:xfrm>
            <a:off x="777240" y="47314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is defined 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F1306-FAEC-B664-90BB-D0496B9CD261}"/>
              </a:ext>
            </a:extLst>
          </p:cNvPr>
          <p:cNvSpPr txBox="1"/>
          <p:nvPr/>
        </p:nvSpPr>
        <p:spPr>
          <a:xfrm>
            <a:off x="777240" y="64531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Note that the inner product is a scalar</a:t>
            </a:r>
          </a:p>
        </p:txBody>
      </p:sp>
    </p:spTree>
    <p:extLst>
      <p:ext uri="{BB962C8B-B14F-4D97-AF65-F5344CB8AC3E}">
        <p14:creationId xmlns:p14="http://schemas.microsoft.com/office/powerpoint/2010/main" val="17463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AD4E-2417-9D20-0134-144F9590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6370320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The review of vectors and matrices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FB41-D3FB-296D-4838-7B0FDC0B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81943"/>
            <a:ext cx="6989281" cy="405068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000" dirty="0"/>
              <a:t>A </a:t>
            </a:r>
            <a:r>
              <a:rPr lang="en-US" altLang="en-US" sz="2000" b="1" i="1" dirty="0">
                <a:solidFill>
                  <a:srgbClr val="009900"/>
                </a:solidFill>
              </a:rPr>
              <a:t>vector space</a:t>
            </a:r>
            <a:r>
              <a:rPr lang="en-US" altLang="en-US" sz="2000" dirty="0"/>
              <a:t> is defined as a nonempty set </a:t>
            </a:r>
            <a:r>
              <a:rPr lang="en-US" altLang="en-US" sz="2000" i="1" dirty="0"/>
              <a:t>V</a:t>
            </a:r>
            <a:r>
              <a:rPr lang="en-US" altLang="en-US" sz="2000" dirty="0"/>
              <a:t> of entities called </a:t>
            </a:r>
            <a:r>
              <a:rPr lang="en-US" altLang="en-US" sz="2000" i="1" dirty="0"/>
              <a:t>vectors</a:t>
            </a:r>
            <a:r>
              <a:rPr lang="en-US" altLang="en-US" sz="2000" dirty="0"/>
              <a:t> and associated scalars that satisfy the conditions outlined in A through C below.  A vector space is </a:t>
            </a:r>
            <a:r>
              <a:rPr lang="en-US" altLang="en-US" sz="2000" i="1" dirty="0"/>
              <a:t>real</a:t>
            </a:r>
            <a:r>
              <a:rPr lang="en-US" altLang="en-US" sz="2000" dirty="0"/>
              <a:t> if the scalars are real numbers; it is </a:t>
            </a:r>
            <a:r>
              <a:rPr lang="en-US" altLang="en-US" sz="2000" i="1" dirty="0"/>
              <a:t>complex</a:t>
            </a:r>
            <a:r>
              <a:rPr lang="en-US" altLang="en-US" sz="2000" dirty="0"/>
              <a:t> if the scalars are complex numbers.</a:t>
            </a:r>
          </a:p>
          <a:p>
            <a:r>
              <a:rPr lang="en-US" altLang="en-US" sz="2000" dirty="0">
                <a:solidFill>
                  <a:srgbClr val="009900"/>
                </a:solidFill>
              </a:rPr>
              <a:t>Condition A</a:t>
            </a:r>
            <a:r>
              <a:rPr lang="en-US" altLang="en-US" sz="2000" dirty="0"/>
              <a:t>:  There is in </a:t>
            </a:r>
            <a:r>
              <a:rPr lang="en-US" altLang="en-US" sz="2000" i="1" dirty="0"/>
              <a:t>V</a:t>
            </a:r>
            <a:r>
              <a:rPr lang="en-US" altLang="en-US" sz="2000" dirty="0"/>
              <a:t> an operation called </a:t>
            </a:r>
            <a:r>
              <a:rPr lang="en-US" altLang="en-US" sz="2000" i="1" dirty="0"/>
              <a:t>vector addition</a:t>
            </a:r>
            <a:r>
              <a:rPr lang="en-US" altLang="en-US" sz="2000" dirty="0"/>
              <a:t>, denoted </a:t>
            </a:r>
            <a:r>
              <a:rPr lang="en-US" altLang="en-US" sz="2000" b="1" dirty="0"/>
              <a:t>x</a:t>
            </a:r>
            <a:r>
              <a:rPr lang="en-US" altLang="en-US" sz="2000" dirty="0"/>
              <a:t> + </a:t>
            </a:r>
            <a:r>
              <a:rPr lang="en-US" altLang="en-US" sz="2000" b="1" dirty="0"/>
              <a:t>y</a:t>
            </a:r>
            <a:r>
              <a:rPr lang="en-US" altLang="en-US" sz="2000" dirty="0"/>
              <a:t>, that satisfies:</a:t>
            </a:r>
          </a:p>
          <a:p>
            <a:r>
              <a:rPr lang="en-US" altLang="en-US" sz="2000" dirty="0"/>
              <a:t>1. 	</a:t>
            </a:r>
            <a:r>
              <a:rPr lang="en-US" altLang="en-US" sz="2000" b="1" dirty="0"/>
              <a:t>x </a:t>
            </a:r>
            <a:r>
              <a:rPr lang="en-US" altLang="en-US" sz="2000" dirty="0"/>
              <a:t>+ </a:t>
            </a:r>
            <a:r>
              <a:rPr lang="en-US" altLang="en-US" sz="2000" b="1" dirty="0"/>
              <a:t>y</a:t>
            </a:r>
            <a:r>
              <a:rPr lang="en-US" altLang="en-US" sz="2000" dirty="0"/>
              <a:t> = </a:t>
            </a:r>
            <a:r>
              <a:rPr lang="en-US" altLang="en-US" sz="2000" b="1" dirty="0"/>
              <a:t>y</a:t>
            </a:r>
            <a:r>
              <a:rPr lang="en-US" altLang="en-US" sz="2000" dirty="0"/>
              <a:t> +</a:t>
            </a:r>
            <a:r>
              <a:rPr lang="en-US" altLang="en-US" sz="2000" b="1" dirty="0"/>
              <a:t> x</a:t>
            </a:r>
            <a:r>
              <a:rPr lang="en-US" altLang="en-US" sz="2000" dirty="0"/>
              <a:t> for all vectors </a:t>
            </a:r>
            <a:r>
              <a:rPr lang="en-US" altLang="en-US" sz="2000" b="1" dirty="0"/>
              <a:t>x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y</a:t>
            </a:r>
            <a:r>
              <a:rPr lang="en-US" altLang="en-US" sz="2000" dirty="0"/>
              <a:t> in the space. </a:t>
            </a:r>
          </a:p>
          <a:p>
            <a:r>
              <a:rPr lang="en-US" altLang="en-US" sz="2000" dirty="0"/>
              <a:t>2. 	</a:t>
            </a:r>
            <a:r>
              <a:rPr lang="en-US" altLang="en-US" sz="2000" b="1" dirty="0"/>
              <a:t>x</a:t>
            </a:r>
            <a:r>
              <a:rPr lang="en-US" altLang="en-US" sz="2000" dirty="0"/>
              <a:t> + (</a:t>
            </a:r>
            <a:r>
              <a:rPr lang="en-US" altLang="en-US" sz="2000" b="1" dirty="0"/>
              <a:t>y</a:t>
            </a:r>
            <a:r>
              <a:rPr lang="en-US" altLang="en-US" sz="2000" dirty="0"/>
              <a:t> + </a:t>
            </a:r>
            <a:r>
              <a:rPr lang="en-US" altLang="en-US" sz="2000" b="1" dirty="0"/>
              <a:t>z</a:t>
            </a:r>
            <a:r>
              <a:rPr lang="en-US" altLang="en-US" sz="2000" dirty="0"/>
              <a:t>) = (</a:t>
            </a:r>
            <a:r>
              <a:rPr lang="en-US" altLang="en-US" sz="2000" b="1" dirty="0"/>
              <a:t>x</a:t>
            </a:r>
            <a:r>
              <a:rPr lang="en-US" altLang="en-US" sz="2000" dirty="0"/>
              <a:t> + </a:t>
            </a:r>
            <a:r>
              <a:rPr lang="en-US" altLang="en-US" sz="2000" b="1" dirty="0"/>
              <a:t>y</a:t>
            </a:r>
            <a:r>
              <a:rPr lang="en-US" altLang="en-US" sz="2000" dirty="0"/>
              <a:t>) +</a:t>
            </a:r>
            <a:r>
              <a:rPr lang="en-US" altLang="en-US" sz="2000" b="1" dirty="0"/>
              <a:t> z</a:t>
            </a:r>
            <a:r>
              <a:rPr lang="en-US" altLang="en-US" sz="2000" dirty="0"/>
              <a:t> for all </a:t>
            </a:r>
            <a:r>
              <a:rPr lang="en-US" altLang="en-US" sz="2000" b="1" dirty="0"/>
              <a:t>x</a:t>
            </a:r>
            <a:r>
              <a:rPr lang="en-US" altLang="en-US" sz="2000" dirty="0"/>
              <a:t>, </a:t>
            </a:r>
            <a:r>
              <a:rPr lang="en-US" altLang="en-US" sz="2000" b="1" dirty="0"/>
              <a:t>y</a:t>
            </a:r>
            <a:r>
              <a:rPr lang="en-US" altLang="en-US" sz="2000" dirty="0"/>
              <a:t>, and </a:t>
            </a:r>
            <a:r>
              <a:rPr lang="en-US" altLang="en-US" sz="2000" b="1" dirty="0"/>
              <a:t>z</a:t>
            </a:r>
            <a:r>
              <a:rPr lang="en-US" altLang="en-US" sz="2000" dirty="0"/>
              <a:t>.</a:t>
            </a:r>
          </a:p>
          <a:p>
            <a:r>
              <a:rPr lang="en-US" altLang="en-US" sz="2000" dirty="0"/>
              <a:t>3. 	There exists in </a:t>
            </a:r>
            <a:r>
              <a:rPr lang="en-US" altLang="en-US" sz="2000" i="1" dirty="0"/>
              <a:t>V</a:t>
            </a:r>
            <a:r>
              <a:rPr lang="en-US" altLang="en-US" sz="2000" dirty="0"/>
              <a:t> a unique vector, called the </a:t>
            </a:r>
            <a:r>
              <a:rPr lang="en-US" altLang="en-US" sz="2000" i="1" dirty="0"/>
              <a:t>zero vector</a:t>
            </a:r>
            <a:r>
              <a:rPr lang="en-US" altLang="en-US" sz="2000" dirty="0"/>
              <a:t>, and denoted </a:t>
            </a:r>
            <a:r>
              <a:rPr lang="en-US" altLang="en-US" sz="2000" b="1" dirty="0"/>
              <a:t>0</a:t>
            </a:r>
            <a:r>
              <a:rPr lang="en-US" altLang="en-US" sz="2000" dirty="0"/>
              <a:t>, such that </a:t>
            </a:r>
            <a:r>
              <a:rPr lang="en-US" altLang="en-US" sz="2000" b="1" dirty="0"/>
              <a:t>x</a:t>
            </a:r>
            <a:r>
              <a:rPr lang="en-US" altLang="en-US" sz="2000" dirty="0"/>
              <a:t> + </a:t>
            </a:r>
            <a:r>
              <a:rPr lang="en-US" altLang="en-US" sz="2000" b="1" dirty="0"/>
              <a:t>0 </a:t>
            </a:r>
            <a:r>
              <a:rPr lang="en-US" altLang="en-US" sz="2000" dirty="0"/>
              <a:t>= </a:t>
            </a:r>
            <a:r>
              <a:rPr lang="en-US" altLang="en-US" sz="2000" b="1" dirty="0"/>
              <a:t>x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0</a:t>
            </a:r>
            <a:r>
              <a:rPr lang="en-US" altLang="en-US" sz="2000" dirty="0"/>
              <a:t> + </a:t>
            </a:r>
            <a:r>
              <a:rPr lang="en-US" altLang="en-US" sz="2000" b="1" dirty="0"/>
              <a:t>x</a:t>
            </a:r>
            <a:r>
              <a:rPr lang="en-US" altLang="en-US" sz="2000" dirty="0"/>
              <a:t> = </a:t>
            </a:r>
            <a:r>
              <a:rPr lang="en-US" altLang="en-US" sz="2000" b="1" dirty="0"/>
              <a:t>x</a:t>
            </a:r>
            <a:r>
              <a:rPr lang="en-US" altLang="en-US" sz="2000" dirty="0"/>
              <a:t>  for all vectors </a:t>
            </a:r>
            <a:r>
              <a:rPr lang="en-US" altLang="en-US" sz="2000" b="1" dirty="0"/>
              <a:t>x</a:t>
            </a:r>
            <a:r>
              <a:rPr lang="en-US" altLang="en-US" sz="2000" dirty="0"/>
              <a:t>.</a:t>
            </a:r>
          </a:p>
          <a:p>
            <a:r>
              <a:rPr lang="en-US" altLang="en-US" sz="2000" dirty="0"/>
              <a:t>4.	For each vector </a:t>
            </a:r>
            <a:r>
              <a:rPr lang="en-US" altLang="en-US" sz="2000" b="1" dirty="0"/>
              <a:t>x</a:t>
            </a:r>
            <a:r>
              <a:rPr lang="en-US" altLang="en-US" sz="2000" dirty="0"/>
              <a:t> in </a:t>
            </a:r>
            <a:r>
              <a:rPr lang="en-US" altLang="en-US" sz="2000" i="1" dirty="0"/>
              <a:t>V</a:t>
            </a:r>
            <a:r>
              <a:rPr lang="en-US" altLang="en-US" sz="2000" dirty="0"/>
              <a:t>, there is a unique vector in </a:t>
            </a:r>
            <a:r>
              <a:rPr lang="en-US" altLang="en-US" sz="2000" i="1" dirty="0"/>
              <a:t>V</a:t>
            </a:r>
            <a:r>
              <a:rPr lang="en-US" altLang="en-US" sz="2000" dirty="0"/>
              <a:t>, called the </a:t>
            </a:r>
            <a:r>
              <a:rPr lang="en-US" altLang="en-US" sz="2000" i="1" dirty="0"/>
              <a:t>negation</a:t>
            </a:r>
            <a:r>
              <a:rPr lang="en-US" altLang="en-US" sz="2000" dirty="0"/>
              <a:t> of </a:t>
            </a:r>
            <a:r>
              <a:rPr lang="en-US" altLang="en-US" sz="2000" b="1" dirty="0"/>
              <a:t>x</a:t>
            </a:r>
            <a:r>
              <a:rPr lang="en-US" altLang="en-US" sz="2000" dirty="0"/>
              <a:t>, and denoted </a:t>
            </a:r>
            <a:r>
              <a:rPr lang="en-US" altLang="en-US" sz="2000" dirty="0">
                <a:sym typeface="Symbol" panose="05050102010706020507" pitchFamily="18" charset="2"/>
              </a:rPr>
              <a:t></a:t>
            </a:r>
            <a:r>
              <a:rPr lang="en-US" altLang="en-US" sz="2000" b="1" dirty="0"/>
              <a:t>x</a:t>
            </a:r>
            <a:r>
              <a:rPr lang="en-US" altLang="en-US" sz="2000" dirty="0"/>
              <a:t>, such that </a:t>
            </a:r>
            <a:r>
              <a:rPr lang="en-US" altLang="en-US" sz="2000" b="1" dirty="0"/>
              <a:t>x </a:t>
            </a:r>
            <a:r>
              <a:rPr lang="en-US" altLang="en-US" sz="2000" dirty="0"/>
              <a:t>+ (</a:t>
            </a:r>
            <a:r>
              <a:rPr lang="en-US" altLang="en-US" sz="2000" dirty="0">
                <a:sym typeface="Symbol" panose="05050102010706020507" pitchFamily="18" charset="2"/>
              </a:rPr>
              <a:t></a:t>
            </a:r>
            <a:r>
              <a:rPr lang="en-US" altLang="en-US" sz="2000" b="1" dirty="0"/>
              <a:t> x</a:t>
            </a:r>
            <a:r>
              <a:rPr lang="en-US" altLang="en-US" sz="2000" dirty="0"/>
              <a:t>) = </a:t>
            </a:r>
            <a:r>
              <a:rPr lang="en-US" altLang="en-US" sz="2000" b="1" dirty="0"/>
              <a:t>0</a:t>
            </a:r>
            <a:r>
              <a:rPr lang="en-US" altLang="en-US" sz="2000" dirty="0"/>
              <a:t> and  (</a:t>
            </a:r>
            <a:r>
              <a:rPr lang="en-US" altLang="en-US" sz="2000" dirty="0">
                <a:sym typeface="Symbol" panose="05050102010706020507" pitchFamily="18" charset="2"/>
              </a:rPr>
              <a:t></a:t>
            </a:r>
            <a:r>
              <a:rPr lang="en-US" altLang="en-US" sz="2000" dirty="0"/>
              <a:t> </a:t>
            </a:r>
            <a:r>
              <a:rPr lang="en-US" altLang="en-US" sz="2000" b="1" dirty="0"/>
              <a:t>x</a:t>
            </a:r>
            <a:r>
              <a:rPr lang="en-US" altLang="en-US" sz="2000" dirty="0"/>
              <a:t>) + </a:t>
            </a:r>
            <a:r>
              <a:rPr lang="en-US" altLang="en-US" sz="2000" b="1" dirty="0"/>
              <a:t>x </a:t>
            </a:r>
            <a:r>
              <a:rPr lang="en-US" altLang="en-US" sz="2000" dirty="0"/>
              <a:t>= </a:t>
            </a:r>
            <a:r>
              <a:rPr lang="en-US" altLang="en-US" sz="2000" b="1" dirty="0"/>
              <a:t>0</a:t>
            </a:r>
            <a:r>
              <a:rPr lang="en-US" altLang="en-US" sz="2000" dirty="0"/>
              <a:t>.</a:t>
            </a:r>
          </a:p>
        </p:txBody>
      </p:sp>
      <p:pic>
        <p:nvPicPr>
          <p:cNvPr id="13" name="Picture 4" descr="A top view of wooden blocks on a white background">
            <a:extLst>
              <a:ext uri="{FF2B5EF4-FFF2-40B4-BE49-F238E27FC236}">
                <a16:creationId xmlns:a16="http://schemas.microsoft.com/office/drawing/2014/main" id="{852168E5-222F-EDFF-7CBF-9B2059863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7630886" y="10"/>
            <a:ext cx="455959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1066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1085</Words>
  <Application>Microsoft Office PowerPoint</Application>
  <PresentationFormat>Widescreen</PresentationFormat>
  <Paragraphs>72</Paragraphs>
  <Slides>20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Verdana</vt:lpstr>
      <vt:lpstr>Office Theme</vt:lpstr>
      <vt:lpstr>CorelPhotoPaint.Image.8</vt:lpstr>
      <vt:lpstr>Digital Image Processing</vt:lpstr>
      <vt:lpstr>The review of vectors and matrices </vt:lpstr>
      <vt:lpstr>The review of vectors and matrices </vt:lpstr>
      <vt:lpstr>The review of vectors and matrices </vt:lpstr>
      <vt:lpstr>The review of vectors and matrices </vt:lpstr>
      <vt:lpstr>The review of vectors and matrices </vt:lpstr>
      <vt:lpstr>The review of vectors and matrices </vt:lpstr>
      <vt:lpstr>The review of vectors and matrices </vt:lpstr>
      <vt:lpstr>The review of vectors and matrices </vt:lpstr>
      <vt:lpstr>The review of vectors and matrices </vt:lpstr>
      <vt:lpstr>The review of vectors and matrices </vt:lpstr>
      <vt:lpstr>The review of vectors and matrices </vt:lpstr>
      <vt:lpstr>The review of vectors and matrices </vt:lpstr>
      <vt:lpstr>The review of derivatives</vt:lpstr>
      <vt:lpstr>The review of derivatives</vt:lpstr>
      <vt:lpstr>The review of derivatives</vt:lpstr>
      <vt:lpstr>The review of derivatives</vt:lpstr>
      <vt:lpstr>The review of derivatives</vt:lpstr>
      <vt:lpstr>The review of integrals</vt:lpstr>
      <vt:lpstr>The review of integrals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</dc:title>
  <dc:creator>Dr.Mubashir Ahmad</dc:creator>
  <cp:lastModifiedBy>Dr.Mubashir Ahmad</cp:lastModifiedBy>
  <cp:revision>32</cp:revision>
  <dcterms:created xsi:type="dcterms:W3CDTF">2023-09-10T15:47:29Z</dcterms:created>
  <dcterms:modified xsi:type="dcterms:W3CDTF">2023-09-12T10:29:09Z</dcterms:modified>
</cp:coreProperties>
</file>