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59" r:id="rId3"/>
    <p:sldId id="257" r:id="rId4"/>
    <p:sldId id="258" r:id="rId5"/>
    <p:sldId id="260" r:id="rId6"/>
    <p:sldId id="262" r:id="rId7"/>
    <p:sldId id="263" r:id="rId8"/>
    <p:sldId id="280" r:id="rId9"/>
    <p:sldId id="281" r:id="rId10"/>
    <p:sldId id="282" r:id="rId11"/>
    <p:sldId id="284" r:id="rId12"/>
    <p:sldId id="283" r:id="rId13"/>
    <p:sldId id="264" r:id="rId14"/>
    <p:sldId id="265" r:id="rId15"/>
    <p:sldId id="268" r:id="rId16"/>
    <p:sldId id="273" r:id="rId17"/>
    <p:sldId id="269" r:id="rId18"/>
    <p:sldId id="285" r:id="rId19"/>
    <p:sldId id="272" r:id="rId20"/>
    <p:sldId id="274" r:id="rId21"/>
    <p:sldId id="276" r:id="rId22"/>
    <p:sldId id="286" r:id="rId23"/>
    <p:sldId id="287" r:id="rId24"/>
    <p:sldId id="288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09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24575,'0'5'0,"0"7"0,0 7 0,0 4 0,0 5 0,0 2 0,0 1 0,0 1 0,0-1 0,0 1 0,-5-1 0,-6-6 0,-8-6 0,-5-8 0,2-4-8191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09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9:17:12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 24575,'-17'0'0,"9"-1"0,-1 1 0,0 0 0,0 1 0,-11 2 0,17-2 0,1 0 0,0-1 0,-1 1 0,1 0 0,0 0 0,0 1 0,0-1 0,-1 0 0,1 1 0,1-1 0,-1 1 0,0 0 0,0 0 0,0-1 0,1 1 0,-1 0 0,1 0 0,0 1 0,0-1 0,-2 2 0,0 5 0,0 1 0,1-1 0,0 1 0,0-1 0,-1 19 0,4 53 0,0-50 0,5 1471 0,-8-874 0,2 802 0,-2-1406 0,0 0 0,-2-1 0,0 0 0,-13 37 0,8-30 0,-10 58 0,13 4 0,6 119 0,3-85 0,-3-82 0,1 7 0,-2-1 0,-11 74 0,1-44 0,4 1 0,5 111 0,3-155 0,-1-27 0,2 0 0,-1 0 0,1 0 0,1 0 0,-1-1 0,2 1 0,-1-1 0,2 0 0,-1 0 0,1 0 0,9 12 0,-1-4 0,0 0 0,1-1 0,1-1 0,23 19 0,-3-10-1365,-4-7-5461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9:17:15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24575,'5'0'0,"12"0"0,3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9:17:3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24575,'67'-1'0,"76"3"0,-140-2 0,0 0 0,0 1 0,-1-1 0,1 1 0,0-1 0,-1 1 0,1 0 0,0 0 0,-1 0 0,1 1 0,-1-1 0,0 1 0,1-1 0,-1 1 0,0 0 0,0 0 0,0-1 0,0 1 0,0 1 0,-1-1 0,1 0 0,-1 0 0,1 1 0,-1-1 0,1 4 0,1 3 0,0 1 0,-1 0 0,0 1 0,-1-1 0,1 15 0,0 12 0,12 109 0,-8 169 0,-6-292 0,0 3066 0,0-1548 0,1-1534 0,-2-1 0,1 1 0,-1 0 0,0-1 0,-2 8 0,3-12 0,-1 1 0,0-1 0,0-1 0,0 1 0,0 0 0,0 0 0,-1 0 0,1 0 0,0-1 0,-1 1 0,1-1 0,-1 1 0,0-1 0,1 1 0,-1-1 0,0 0 0,0 0 0,0 0 0,0 0 0,-2 1 0,-13 2-35,1-1 1,-1-1-1,0-1 0,0 0 0,0-1 0,-19-2 0,4 1-1086,-18 0-5705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9:17:4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EC7EB-2E37-4D4D-A8E1-E18D140C882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3C8E-ADE8-4047-BB38-A981142B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A29F-0FC4-AC65-786C-17A3DD5E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FE351-2FD7-962E-A551-CFEB2CC3A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6F2B-D884-35E9-7CDA-3D6F5F80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A535-E444-939C-3A80-5EB3C08C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6A5B-A500-7BDA-D05C-1C02D1F4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BB40-E888-A8B6-F150-C372D44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EBBC-E6D2-53DC-EFE4-488CB7A7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07813-32F6-4C58-3CE6-587BD22C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3A4E-76A6-9385-0CFC-0278496B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AD2F-5FE5-5D37-F831-536E1257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E8792-87D9-F636-37E0-8CCF0837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D233C-320C-809A-834B-A3B8B085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F425D-C729-66C2-3876-F438EE65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393-BDD7-522E-E749-AF3E2DFA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AC1E-926C-AC76-720B-0D0918F2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2E40-FA6E-1B15-E2E7-4FD5BBFE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BE00-F634-B64A-3C2A-E564152D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4878-841D-9653-EF41-613347E2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A69A-08CC-0B57-AE61-5030AC0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889A-C803-B58F-7AB8-0D649AB9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DAE-D4ED-77BD-D5A1-A941F6BB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25C5E-865E-F5EE-4379-D0021251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2749-0A67-1202-6235-59F6CC95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37A1-BD9B-DFED-3F28-8AAD5DC1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16302-73DE-D529-5263-386A025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E174-B884-7A87-8DE0-6CFC724C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F807-A05B-080A-C212-3AEDB9A83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8143B-F2D5-B1B0-1674-F1B7EC2D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E90D-AE31-4BE3-8370-8E4D3BEF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2E36-44D3-09B2-BE6A-FB295571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8CE57-E64E-7D28-37C8-05988DA3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5DA8-11BC-3CD2-DCE5-43644CF9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4479-BED5-496C-B3D1-CC6E88A0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8021A-E5F1-91FE-A189-9C9221F2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92FBD-0B95-3497-9CF2-2E73D1CDE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E1D12-D2CF-A290-AD3D-BF9B0BC2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1139D-086E-149A-4BDE-6EE5F298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615D5-2EF6-DB79-A483-A641B8F3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78AEA-AEFA-CCBB-B304-0EC5493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EC4F-C76E-C9BF-DFB7-DC809529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00F59-079F-41B2-5939-53A48023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E41B7-423A-FDEB-A116-674D24FA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2EE71-76D2-E771-0C36-8245740E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F14AA-BFAD-CAA1-1DDC-6019F56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37F98-D540-091D-6496-F7D0B5F4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D9C7-E060-EA15-283C-0686AC5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0B9B-74E5-BAB1-B57A-B60DC67A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77A2-AEE4-0965-9774-48473B9F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B8CA-FD48-734B-B277-EFC3B86D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70D-DA7C-3A9F-68FA-A882C29A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0B8C-28F3-C0D8-23B9-749C3B48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1F024-182C-C878-6CE0-59E09147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69-3E15-B63C-28BB-E546183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6C73B-A331-E54D-D6F7-6AD1D695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5709-94C1-CFE3-EEAE-99906B3F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F1D7-E423-6699-5ED8-8CA682DF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94797-E0B2-4031-99AA-87C1723C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393C-F13F-5991-CF0A-880DC655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9641F-3F7B-CD7E-66E2-C3E87426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65A5C-A4F5-76E1-862C-FD5C1A87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2112-C4A2-B48A-B19B-E40A246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CDD4-92A6-4C15-A137-0EBCE2D101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9EE2-8634-A862-DD6D-6DEC27BB2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0383-D62A-B76B-2A7C-2CBD0A0C2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CC2C-A842-4DCB-A337-77CA654B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3.png"/><Relationship Id="rId4" Type="http://schemas.openxmlformats.org/officeDocument/2006/relationships/customXml" Target="../ink/ink4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fh-berlin.de/~schwenk/hobby/fourier/Welco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4248" y="3003607"/>
            <a:ext cx="5350502" cy="8388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1333" y="404948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Dr. Mubashir Ahmad (Ph.D.)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037B83B5-3751-FDA7-F99F-88FAB64F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763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9623-4701-49C1-B22D-2F6324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don’t know which combination of frequencies.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FFDD-9E6D-E173-A131-88E6CE1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5F722-97AE-DA42-E90D-39FF407C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4" y="1610405"/>
            <a:ext cx="10716306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24A6-EF19-FAC3-D9B7-C5E60A2B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60CD-E7A0-7168-98D8-B4D7A243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CA413-27F7-08EA-B430-98B3443B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29446" cy="3587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BB393-D0EF-1535-B84B-3D2B54FF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35" y="3720647"/>
            <a:ext cx="1943100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40FB0A-B8EA-A356-4AAF-0A42625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03" y="3662306"/>
            <a:ext cx="4895850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54C058-0F92-4CD3-6C03-BC8E54FB8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218" y="5338734"/>
            <a:ext cx="2796385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1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2ACE-9897-6FFE-1E6B-3579664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 to get original image or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830C-74D1-F5BE-6346-86A91716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1A4A1-187B-B348-62EE-2F073519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25625"/>
            <a:ext cx="6180364" cy="4664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ACE85-E98F-BF67-6530-67F56581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314" y="2639219"/>
            <a:ext cx="373380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36B23-F63A-C0A7-73DF-7B7F83566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21" y="3881455"/>
            <a:ext cx="2619138" cy="9334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1B1C2F-1AA7-3B59-6167-5686F7D29B67}"/>
                  </a:ext>
                </a:extLst>
              </p14:cNvPr>
              <p14:cNvContentPartPr/>
              <p14:nvPr/>
            </p14:nvContentPartPr>
            <p14:xfrm>
              <a:off x="10018097" y="2916960"/>
              <a:ext cx="29520" cy="12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1B1C2F-1AA7-3B59-6167-5686F7D29B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9097" y="2908320"/>
                <a:ext cx="47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0240F4-0FC9-AF24-0F38-FDB60CD49543}"/>
                  </a:ext>
                </a:extLst>
              </p14:cNvPr>
              <p14:cNvContentPartPr/>
              <p14:nvPr/>
            </p14:nvContentPartPr>
            <p14:xfrm>
              <a:off x="10047257" y="28629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0240F4-0FC9-AF24-0F38-FDB60CD495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38257" y="2853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06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713-8695-F323-7736-ADAD3E2B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The Discrete Fourier Transform (DFT)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BC8A-6920-39C5-9022-0CFFE4DD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variations in X and Y 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254AC-35F0-3838-1842-1786B0F1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34" y="2494869"/>
            <a:ext cx="5685065" cy="40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C8D3-0247-6987-42A2-8A01BE76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The Discrete Fourier Transform (DFT)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6E3F-FBBB-0A26-DFC0-8A6AE391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E6BC0-ECF9-453F-0436-A487F497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3949"/>
            <a:ext cx="8610600" cy="46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6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21C0-0F4E-BB5A-3C91-CB65B9F0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2D DFT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F49F-14B4-1E26-79D9-15B78423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8089"/>
          </a:xfrm>
        </p:spPr>
        <p:txBody>
          <a:bodyPr/>
          <a:lstStyle/>
          <a:p>
            <a:r>
              <a:rPr lang="en-US" dirty="0"/>
              <a:t>F(x, y) is the original image.</a:t>
            </a:r>
          </a:p>
          <a:p>
            <a:r>
              <a:rPr lang="en-US" dirty="0"/>
              <a:t>F(u, v) is the Fourier transform.</a:t>
            </a:r>
          </a:p>
          <a:p>
            <a:r>
              <a:rPr lang="en-US" dirty="0"/>
              <a:t>F(u, v) = [kernel] * [f(x, y)] * </a:t>
            </a:r>
            <a:r>
              <a:rPr lang="en-US" dirty="0">
                <a:solidFill>
                  <a:srgbClr val="FF0000"/>
                </a:solidFill>
              </a:rPr>
              <a:t>Transpose([kernel]) </a:t>
            </a:r>
          </a:p>
          <a:p>
            <a:r>
              <a:rPr lang="en-US" dirty="0"/>
              <a:t>The above formula will calculate the 2D Fourier transform of an image.</a:t>
            </a:r>
          </a:p>
          <a:p>
            <a:r>
              <a:rPr lang="en-US" dirty="0"/>
              <a:t>We will use the following formula to calculate the kernel.</a:t>
            </a:r>
          </a:p>
          <a:p>
            <a:r>
              <a:rPr lang="en-US" dirty="0"/>
              <a:t>If we need 4*4 kernel then.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e</a:t>
            </a:r>
            <a:r>
              <a:rPr lang="en-US" sz="2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-j2</a:t>
            </a:r>
            <a:r>
              <a:rPr lang="en-US" sz="2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sz="2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7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2700" b="1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7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Cos(</a:t>
            </a:r>
            <a:r>
              <a:rPr lang="en-US" sz="27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θ) – j*Sin(θ)</a:t>
            </a:r>
          </a:p>
        </p:txBody>
      </p:sp>
    </p:spTree>
    <p:extLst>
      <p:ext uri="{BB962C8B-B14F-4D97-AF65-F5344CB8AC3E}">
        <p14:creationId xmlns:p14="http://schemas.microsoft.com/office/powerpoint/2010/main" val="403208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6067-1DB9-F387-28E7-68C4F61E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55EB-99D7-A690-6123-15A32BA7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DFT of the following 1D matrix </a:t>
            </a:r>
          </a:p>
          <a:p>
            <a:r>
              <a:rPr lang="en-US" dirty="0"/>
              <a:t>X(n) =  1 </a:t>
            </a:r>
          </a:p>
          <a:p>
            <a:pPr marL="0" indent="0">
              <a:buNone/>
            </a:pPr>
            <a:r>
              <a:rPr lang="en-US" dirty="0"/>
              <a:t>               0 </a:t>
            </a:r>
          </a:p>
          <a:p>
            <a:pPr marL="0" indent="0">
              <a:buNone/>
            </a:pPr>
            <a:r>
              <a:rPr lang="en-US" dirty="0"/>
              <a:t>               0 </a:t>
            </a:r>
          </a:p>
          <a:p>
            <a:pPr marL="0" indent="0">
              <a:buNone/>
            </a:pPr>
            <a:r>
              <a:rPr lang="en-US" dirty="0"/>
              <a:t>               1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1654EF-D1F3-92D9-4E82-131226765BA5}"/>
                  </a:ext>
                </a:extLst>
              </p14:cNvPr>
              <p14:cNvContentPartPr/>
              <p14:nvPr/>
            </p14:nvContentPartPr>
            <p14:xfrm>
              <a:off x="2067857" y="2372640"/>
              <a:ext cx="77040" cy="194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1654EF-D1F3-92D9-4E82-131226765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737" y="2366520"/>
                <a:ext cx="89280" cy="19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BE6D2C-C7FD-3628-2D60-083FB768A2FB}"/>
                  </a:ext>
                </a:extLst>
              </p14:cNvPr>
              <p14:cNvContentPartPr/>
              <p14:nvPr/>
            </p14:nvContentPartPr>
            <p14:xfrm>
              <a:off x="2122217" y="2405400"/>
              <a:ext cx="158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BE6D2C-C7FD-3628-2D60-083FB768A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097" y="2399280"/>
                <a:ext cx="28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1EAD4D-027A-768B-3374-A6222687CB8E}"/>
                  </a:ext>
                </a:extLst>
              </p14:cNvPr>
              <p14:cNvContentPartPr/>
              <p14:nvPr/>
            </p14:nvContentPartPr>
            <p14:xfrm>
              <a:off x="2361617" y="2339880"/>
              <a:ext cx="109800" cy="193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1EAD4D-027A-768B-3374-A6222687CB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5497" y="2333760"/>
                <a:ext cx="122040" cy="19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192898-1858-229A-B524-DC8654778C78}"/>
                  </a:ext>
                </a:extLst>
              </p14:cNvPr>
              <p14:cNvContentPartPr/>
              <p14:nvPr/>
            </p14:nvContentPartPr>
            <p14:xfrm>
              <a:off x="2166137" y="4343280"/>
              <a:ext cx="11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192898-1858-229A-B524-DC8654778C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17" y="4337160"/>
                <a:ext cx="234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51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FA85-51EC-3889-F315-A1561D1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4*4 kernel sketch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32EFD-274F-AF70-4538-211EC20D3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766257"/>
              </p:ext>
            </p:extLst>
          </p:nvPr>
        </p:nvGraphicFramePr>
        <p:xfrm>
          <a:off x="2808515" y="1690688"/>
          <a:ext cx="8371115" cy="4186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091026727"/>
                    </a:ext>
                  </a:extLst>
                </a:gridCol>
                <a:gridCol w="1704703">
                  <a:extLst>
                    <a:ext uri="{9D8B030D-6E8A-4147-A177-3AD203B41FA5}">
                      <a16:colId xmlns:a16="http://schemas.microsoft.com/office/drawing/2014/main" val="4131670692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380913130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916383004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3580437296"/>
                    </a:ext>
                  </a:extLst>
                </a:gridCol>
              </a:tblGrid>
              <a:tr h="889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661082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079088"/>
                  </a:ext>
                </a:extLst>
              </a:tr>
              <a:tr h="81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522043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932369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8847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A399C6-3252-1E22-EA1B-9C34370674D4}"/>
              </a:ext>
            </a:extLst>
          </p:cNvPr>
          <p:cNvSpPr txBox="1"/>
          <p:nvPr/>
        </p:nvSpPr>
        <p:spPr>
          <a:xfrm>
            <a:off x="925286" y="1318878"/>
            <a:ext cx="1796143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e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-j2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W4 = e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-j2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4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7CE4-A91A-D8DE-A8AC-EA34CE9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elements by formula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58390B-C51F-CF0D-77E1-B708E6CBE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3647"/>
              </p:ext>
            </p:extLst>
          </p:nvPr>
        </p:nvGraphicFramePr>
        <p:xfrm>
          <a:off x="838200" y="2090057"/>
          <a:ext cx="9535886" cy="3369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8048">
                  <a:extLst>
                    <a:ext uri="{9D8B030D-6E8A-4147-A177-3AD203B41FA5}">
                      <a16:colId xmlns:a16="http://schemas.microsoft.com/office/drawing/2014/main" val="2615429520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607048901"/>
                    </a:ext>
                  </a:extLst>
                </a:gridCol>
                <a:gridCol w="4090416">
                  <a:extLst>
                    <a:ext uri="{9D8B030D-6E8A-4147-A177-3AD203B41FA5}">
                      <a16:colId xmlns:a16="http://schemas.microsoft.com/office/drawing/2014/main" val="227841905"/>
                    </a:ext>
                  </a:extLst>
                </a:gridCol>
                <a:gridCol w="1514969">
                  <a:extLst>
                    <a:ext uri="{9D8B030D-6E8A-4147-A177-3AD203B41FA5}">
                      <a16:colId xmlns:a16="http://schemas.microsoft.com/office/drawing/2014/main" val="1526688565"/>
                    </a:ext>
                  </a:extLst>
                </a:gridCol>
              </a:tblGrid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0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-j2π/4 *0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 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405500"/>
                  </a:ext>
                </a:extLst>
              </a:tr>
              <a:tr h="47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W</a:t>
                      </a:r>
                      <a:r>
                        <a:rPr lang="en-US" sz="2600" kern="100" baseline="-25000">
                          <a:effectLst/>
                        </a:rPr>
                        <a:t>4</a:t>
                      </a:r>
                      <a:r>
                        <a:rPr lang="en-US" sz="2600" kern="100" baseline="30000">
                          <a:effectLst/>
                        </a:rPr>
                        <a:t>1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-j2π/4 *1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(Cos(2π/4) – j*Sin(2π/4)*1 )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-j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656900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W</a:t>
                      </a:r>
                      <a:r>
                        <a:rPr lang="en-US" sz="2600" kern="100" baseline="-25000">
                          <a:effectLst/>
                        </a:rPr>
                        <a:t>4</a:t>
                      </a:r>
                      <a:r>
                        <a:rPr lang="en-US" sz="2600" kern="100" baseline="30000">
                          <a:effectLst/>
                        </a:rPr>
                        <a:t>2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-j2π/4 *2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(Cos(π) – j*Sin(π)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976039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W</a:t>
                      </a:r>
                      <a:r>
                        <a:rPr lang="en-US" sz="2600" kern="100" baseline="-25000">
                          <a:effectLst/>
                        </a:rPr>
                        <a:t>4</a:t>
                      </a:r>
                      <a:r>
                        <a:rPr lang="en-US" sz="2600" kern="100" baseline="30000">
                          <a:effectLst/>
                        </a:rPr>
                        <a:t>3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e</a:t>
                      </a:r>
                      <a:r>
                        <a:rPr lang="en-US" sz="2600" kern="100" baseline="30000">
                          <a:effectLst/>
                        </a:rPr>
                        <a:t>-j2π/4 *3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>
                          <a:effectLst/>
                        </a:rPr>
                        <a:t>(Cos(3π/2) – j*Sin(3π/2) )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+j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768583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W</a:t>
                      </a:r>
                      <a:r>
                        <a:rPr lang="en-US" sz="2600" kern="100" baseline="-25000">
                          <a:effectLst/>
                        </a:rPr>
                        <a:t>4</a:t>
                      </a:r>
                      <a:r>
                        <a:rPr lang="en-US" sz="2600" kern="100" baseline="30000">
                          <a:effectLst/>
                        </a:rPr>
                        <a:t>4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e</a:t>
                      </a:r>
                      <a:r>
                        <a:rPr lang="en-US" sz="2600" kern="100" baseline="30000">
                          <a:effectLst/>
                        </a:rPr>
                        <a:t>-j2π/4 *4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>
                          <a:effectLst/>
                        </a:rPr>
                        <a:t>(Cos(2π) – j*Sin(2π) )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 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100020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6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e</a:t>
                      </a:r>
                      <a:r>
                        <a:rPr lang="en-US" sz="2600" kern="100" baseline="30000">
                          <a:effectLst/>
                        </a:rPr>
                        <a:t>-j2π/4 *6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>
                          <a:effectLst/>
                        </a:rPr>
                        <a:t>(Cos(3π) – j*Sin(3π) )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47143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9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e</a:t>
                      </a:r>
                      <a:r>
                        <a:rPr lang="en-US" sz="2600" kern="100" baseline="30000">
                          <a:effectLst/>
                        </a:rPr>
                        <a:t>-j2π/4 *9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>
                          <a:effectLst/>
                        </a:rPr>
                        <a:t>(Cos(9π/2) – j*Sin(9π/2) )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-j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1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3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FA85-51EC-3889-F315-A1561D1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Substituting the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32EFD-274F-AF70-4538-211EC20D3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61875"/>
              </p:ext>
            </p:extLst>
          </p:nvPr>
        </p:nvGraphicFramePr>
        <p:xfrm>
          <a:off x="1023258" y="1694090"/>
          <a:ext cx="8371115" cy="4125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091026727"/>
                    </a:ext>
                  </a:extLst>
                </a:gridCol>
                <a:gridCol w="1704703">
                  <a:extLst>
                    <a:ext uri="{9D8B030D-6E8A-4147-A177-3AD203B41FA5}">
                      <a16:colId xmlns:a16="http://schemas.microsoft.com/office/drawing/2014/main" val="4131670692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380913130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916383004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3580437296"/>
                    </a:ext>
                  </a:extLst>
                </a:gridCol>
              </a:tblGrid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661082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079088"/>
                  </a:ext>
                </a:extLst>
              </a:tr>
              <a:tr h="81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522043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932369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-j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88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7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0F91-00F0-E287-CCA0-E66CB3FB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58A0-BF4F-BE68-FE67-F30B5B33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In this lecture we will look at image enhancement in the frequency domain</a:t>
            </a:r>
          </a:p>
          <a:p>
            <a:pPr marL="827088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Jean Baptiste Joseph Fourier</a:t>
            </a:r>
          </a:p>
          <a:p>
            <a:pPr marL="827088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The Fourier series &amp; the Fourier transform</a:t>
            </a:r>
          </a:p>
          <a:p>
            <a:pPr marL="827088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Image Processing in the frequency domain</a:t>
            </a:r>
          </a:p>
          <a:p>
            <a:pPr marL="1235075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Image smoothing</a:t>
            </a:r>
          </a:p>
          <a:p>
            <a:pPr marL="1235075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Image sharpening</a:t>
            </a:r>
          </a:p>
          <a:p>
            <a:pPr marL="827088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Fast Fourier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C5C2-3CE3-BBBD-AF7F-6B9EB2EC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f(x, y) is converted to 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20CD-27C7-B3F8-5370-7D92005C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AF874-CDB5-2033-7737-4ECEF1A4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630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4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A65-383F-6987-0782-D11BB240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CD7D-B0A3-8A84-ABFC-B6826A03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It is really important to note that the Fourier transform is completely </a:t>
            </a:r>
            <a:r>
              <a:rPr lang="en-US" b="1" dirty="0"/>
              <a:t>reversible. </a:t>
            </a:r>
            <a:r>
              <a:rPr lang="en-US" dirty="0"/>
              <a:t>The inverse DFT is given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= e</a:t>
            </a:r>
            <a:r>
              <a:rPr lang="en-US" sz="2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j2</a:t>
            </a:r>
            <a:r>
              <a:rPr lang="en-US" sz="2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sz="2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</a:t>
            </a:r>
            <a:endParaRPr lang="en-US" b="1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= Cos(</a:t>
            </a:r>
            <a:r>
              <a:rPr lang="en-US" sz="2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θ) + j*Sin(θ)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7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FA85-51EC-3889-F315-A1561D1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4*4 kernel sketch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32EFD-274F-AF70-4538-211EC20D3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053635"/>
              </p:ext>
            </p:extLst>
          </p:nvPr>
        </p:nvGraphicFramePr>
        <p:xfrm>
          <a:off x="2808515" y="1690688"/>
          <a:ext cx="8371115" cy="4125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091026727"/>
                    </a:ext>
                  </a:extLst>
                </a:gridCol>
                <a:gridCol w="1704703">
                  <a:extLst>
                    <a:ext uri="{9D8B030D-6E8A-4147-A177-3AD203B41FA5}">
                      <a16:colId xmlns:a16="http://schemas.microsoft.com/office/drawing/2014/main" val="4131670692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380913130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916383004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3580437296"/>
                    </a:ext>
                  </a:extLst>
                </a:gridCol>
              </a:tblGrid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661082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079088"/>
                  </a:ext>
                </a:extLst>
              </a:tr>
              <a:tr h="81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522043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932369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W*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8847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A399C6-3252-1E22-EA1B-9C34370674D4}"/>
              </a:ext>
            </a:extLst>
          </p:cNvPr>
          <p:cNvSpPr txBox="1"/>
          <p:nvPr/>
        </p:nvSpPr>
        <p:spPr>
          <a:xfrm>
            <a:off x="925286" y="1318878"/>
            <a:ext cx="1796143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e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j2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W4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e</a:t>
            </a:r>
            <a:r>
              <a:rPr lang="en-US" sz="1800" b="1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j2</a:t>
            </a:r>
            <a:r>
              <a:rPr lang="en-US" sz="1800" b="1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8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7CE4-A91A-D8DE-A8AC-EA34CE9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elements by formula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58390B-C51F-CF0D-77E1-B708E6CBE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873820"/>
              </p:ext>
            </p:extLst>
          </p:nvPr>
        </p:nvGraphicFramePr>
        <p:xfrm>
          <a:off x="838200" y="2090057"/>
          <a:ext cx="9535886" cy="3369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8048">
                  <a:extLst>
                    <a:ext uri="{9D8B030D-6E8A-4147-A177-3AD203B41FA5}">
                      <a16:colId xmlns:a16="http://schemas.microsoft.com/office/drawing/2014/main" val="2615429520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607048901"/>
                    </a:ext>
                  </a:extLst>
                </a:gridCol>
                <a:gridCol w="4090416">
                  <a:extLst>
                    <a:ext uri="{9D8B030D-6E8A-4147-A177-3AD203B41FA5}">
                      <a16:colId xmlns:a16="http://schemas.microsoft.com/office/drawing/2014/main" val="227841905"/>
                    </a:ext>
                  </a:extLst>
                </a:gridCol>
                <a:gridCol w="1514969">
                  <a:extLst>
                    <a:ext uri="{9D8B030D-6E8A-4147-A177-3AD203B41FA5}">
                      <a16:colId xmlns:a16="http://schemas.microsoft.com/office/drawing/2014/main" val="1526688565"/>
                    </a:ext>
                  </a:extLst>
                </a:gridCol>
              </a:tblGrid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W*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0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*0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 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405500"/>
                  </a:ext>
                </a:extLst>
              </a:tr>
              <a:tr h="47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W*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(Cos(2π/4) + j*Sin(2π/4)*1 )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 j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656900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W*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2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*2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(Cos(π) + j*Sin(π)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-1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976039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W*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3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*3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(Cos(3π/2) + j*Sin(3π/2)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-j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768583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W*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4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*4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(Cos(2π) + j*Sin(2π)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 1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100020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W*</a:t>
                      </a:r>
                      <a:r>
                        <a:rPr lang="en-US" sz="2600" kern="100" baseline="-25000" dirty="0">
                          <a:effectLst/>
                        </a:rPr>
                        <a:t>4</a:t>
                      </a:r>
                      <a:r>
                        <a:rPr lang="en-US" sz="2600" kern="100" baseline="30000" dirty="0">
                          <a:effectLst/>
                        </a:rPr>
                        <a:t>6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*6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(Cos(3π) + j*Sin(3π)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-1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47143"/>
                  </a:ext>
                </a:extLst>
              </a:tr>
              <a:tr h="48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W*</a:t>
                      </a:r>
                      <a:r>
                        <a:rPr lang="en-US" sz="2600" kern="100" baseline="-25000">
                          <a:effectLst/>
                        </a:rPr>
                        <a:t>4</a:t>
                      </a:r>
                      <a:r>
                        <a:rPr lang="en-US" sz="2600" kern="100" baseline="30000">
                          <a:effectLst/>
                        </a:rPr>
                        <a:t>9</a:t>
                      </a:r>
                      <a:endParaRPr lang="en-US" sz="2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e</a:t>
                      </a:r>
                      <a:r>
                        <a:rPr lang="en-US" sz="2600" kern="100" baseline="30000" dirty="0">
                          <a:effectLst/>
                        </a:rPr>
                        <a:t>j2π/4 *9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baseline="30000" dirty="0">
                          <a:effectLst/>
                        </a:rPr>
                        <a:t>(Cos(9π/2) + j*Sin(9π/2) )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 j</a:t>
                      </a:r>
                      <a:endParaRPr lang="en-US" sz="2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1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09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FA85-51EC-3889-F315-A1561D1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Substituting the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32EFD-274F-AF70-4538-211EC20D3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273783"/>
              </p:ext>
            </p:extLst>
          </p:nvPr>
        </p:nvGraphicFramePr>
        <p:xfrm>
          <a:off x="1023258" y="1694090"/>
          <a:ext cx="8371115" cy="4125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091026727"/>
                    </a:ext>
                  </a:extLst>
                </a:gridCol>
                <a:gridCol w="1704703">
                  <a:extLst>
                    <a:ext uri="{9D8B030D-6E8A-4147-A177-3AD203B41FA5}">
                      <a16:colId xmlns:a16="http://schemas.microsoft.com/office/drawing/2014/main" val="4131670692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380913130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1916383004"/>
                    </a:ext>
                  </a:extLst>
                </a:gridCol>
                <a:gridCol w="1674223">
                  <a:extLst>
                    <a:ext uri="{9D8B030D-6E8A-4147-A177-3AD203B41FA5}">
                      <a16:colId xmlns:a16="http://schemas.microsoft.com/office/drawing/2014/main" val="3580437296"/>
                    </a:ext>
                  </a:extLst>
                </a:gridCol>
              </a:tblGrid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661082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079088"/>
                  </a:ext>
                </a:extLst>
              </a:tr>
              <a:tr h="81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-j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522043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932369"/>
                  </a:ext>
                </a:extLst>
              </a:tr>
              <a:tr h="828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88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79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F7DE-BD46-90D1-5F1E-F7D37974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C0FF-73D1-36E4-6736-6FD7A407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86"/>
            <a:ext cx="10308772" cy="4718277"/>
          </a:xfrm>
        </p:spPr>
        <p:txBody>
          <a:bodyPr/>
          <a:lstStyle/>
          <a:p>
            <a:r>
              <a:rPr lang="en-US" dirty="0"/>
              <a:t>Apply inverse Fourier transform on [2, 1+j, 0, 1-j]</a:t>
            </a:r>
          </a:p>
          <a:p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1/n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 n = 4,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 ×4 matrix,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 ×1 matrix.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068A3-1D78-8DF2-9A3A-E7B907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887436"/>
            <a:ext cx="8039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20E-5B6B-DC6F-91E6-3F262B6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C73E-99A8-7386-A2C4-8F12F929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53C05-A9FA-9876-05DF-CDAA59C2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9620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4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9C4-CF39-4F8C-401F-017C54F8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2E53-B4DD-AF04-E437-60A2C349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can say that Inverse Fourier transform = f(x, 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47765-3FA7-A0B4-EA8B-10A64C4D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23" y="2747962"/>
            <a:ext cx="9382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3D28-2B77-6486-0953-77CDCA03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 using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FD13-32D4-AB50-DBD5-6959D433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and frequency-domain linear filters are classified into four broad categories: lowpass and high pass filters, and bandpass and band reject filters, which we introduce in this section. </a:t>
            </a:r>
          </a:p>
        </p:txBody>
      </p:sp>
    </p:spTree>
    <p:extLst>
      <p:ext uri="{BB962C8B-B14F-4D97-AF65-F5344CB8AC3E}">
        <p14:creationId xmlns:p14="http://schemas.microsoft.com/office/powerpoint/2010/main" val="342978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67E7-FA2F-10BB-03C5-08FC7571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 using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171C-5CA5-1908-934E-043C2985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9D7B2-8FE2-632A-8B20-31638C37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1825625"/>
            <a:ext cx="9198429" cy="42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5FAC-26A1-1378-B474-8FFA98C6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Jean Baptiste Joseph Fourier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F99D-DCD2-705D-851B-4B8BF446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Fourier was born in Auxerre, 	</a:t>
            </a:r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	France in 1768</a:t>
            </a:r>
          </a:p>
          <a:p>
            <a:pPr marL="3313113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Most famous for his work “</a:t>
            </a:r>
            <a:r>
              <a:rPr lang="en-US" i="1" dirty="0"/>
              <a:t>La </a:t>
            </a:r>
            <a:r>
              <a:rPr lang="en-US" i="1" dirty="0" err="1"/>
              <a:t>Théorie</a:t>
            </a:r>
            <a:r>
              <a:rPr lang="en-US" i="1" dirty="0"/>
              <a:t> </a:t>
            </a:r>
            <a:r>
              <a:rPr lang="en-US" i="1" dirty="0" err="1"/>
              <a:t>Analitique</a:t>
            </a:r>
            <a:r>
              <a:rPr lang="en-US" i="1" dirty="0"/>
              <a:t> de la Chaleur”</a:t>
            </a:r>
            <a:r>
              <a:rPr lang="en-US" dirty="0"/>
              <a:t> published in 1822</a:t>
            </a:r>
          </a:p>
          <a:p>
            <a:pPr marL="3313113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Translated into English in 1878: “</a:t>
            </a:r>
            <a:r>
              <a:rPr lang="en-US" i="1" dirty="0"/>
              <a:t>The Analytic Theory of Heat”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Nobody paid much attention when the work was first published</a:t>
            </a:r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One of the most important mathematical theories in modern engineering</a:t>
            </a:r>
          </a:p>
          <a:p>
            <a:endParaRPr lang="en-US" dirty="0"/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99C83B35-2190-F313-4E12-4EBA075C8A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2439" y="2717913"/>
            <a:ext cx="2073275" cy="1908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69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dirty="0"/>
              <a:t>The Big Idea</a:t>
            </a:r>
            <a:endParaRPr dirty="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6381750" y="1357313"/>
            <a:ext cx="3308350" cy="3230562"/>
            <a:chOff x="3046" y="855"/>
            <a:chExt cx="1924" cy="2035"/>
          </a:xfrm>
        </p:grpSpPr>
        <p:pic>
          <p:nvPicPr>
            <p:cNvPr id="79" name="Google Shape;79;p16"/>
            <p:cNvPicPr preferRelativeResize="0"/>
            <p:nvPr/>
          </p:nvPicPr>
          <p:blipFill rotWithShape="1">
            <a:blip r:embed="rId3">
              <a:alphaModFix/>
            </a:blip>
            <a:srcRect l="23270" r="22223" b="45987"/>
            <a:stretch/>
          </p:blipFill>
          <p:spPr>
            <a:xfrm>
              <a:off x="3199" y="871"/>
              <a:ext cx="1771" cy="2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6"/>
            <p:cNvSpPr/>
            <p:nvPr/>
          </p:nvSpPr>
          <p:spPr>
            <a:xfrm>
              <a:off x="3046" y="855"/>
              <a:ext cx="192" cy="2035"/>
            </a:xfrm>
            <a:prstGeom prst="leftBrace">
              <a:avLst>
                <a:gd name="adj1" fmla="val 88325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23270" t="53607" r="22223" b="9456"/>
          <a:stretch/>
        </p:blipFill>
        <p:spPr>
          <a:xfrm>
            <a:off x="2403476" y="1885950"/>
            <a:ext cx="3046413" cy="21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622926" y="2560638"/>
            <a:ext cx="544513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I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638300" y="4683126"/>
            <a:ext cx="9410700" cy="21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I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function that periodically repeats itself can be expressed as a sum of sines and cosines of different frequencies each multiplied by a different coefficient – a </a:t>
            </a:r>
            <a:r>
              <a:rPr lang="en-IE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 series</a:t>
            </a: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85" name="Google Shape;85;p16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817914" y="-1"/>
            <a:ext cx="9231086" cy="1273629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dirty="0"/>
              <a:t>The Big Idea (</a:t>
            </a:r>
            <a:r>
              <a:rPr lang="en-IE" dirty="0" err="1"/>
              <a:t>cont</a:t>
            </a:r>
            <a:r>
              <a:rPr lang="en-IE" dirty="0"/>
              <a:t>…)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638300" y="4291014"/>
            <a:ext cx="8915400" cy="2566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/>
              <a:t>Notice how we get closer and closer to the original function as we add more and more frequencies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rot="-5400000">
            <a:off x="-1241425" y="4198938"/>
            <a:ext cx="5035550" cy="2730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ts val="1200"/>
            </a:pPr>
            <a:r>
              <a:rPr lang="en-I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Taken from </a:t>
            </a:r>
            <a:r>
              <a:rPr lang="en-IE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www.tfh-berlin.de/~schwenk/hobby/fourier/Welcome.html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 descr="fourier-an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2275" y="1519238"/>
            <a:ext cx="8853488" cy="240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7623A-2F2C-DC13-B661-27DA61B1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18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0E6-35C9-820D-8A96-D8C239B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C084-5897-6022-B766-33C9342C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E7310-48FB-7742-C421-44167253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44000" cy="63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1029</Words>
  <Application>Microsoft Office PowerPoint</Application>
  <PresentationFormat>Widescreen</PresentationFormat>
  <Paragraphs>266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Verdana</vt:lpstr>
      <vt:lpstr>Office Theme</vt:lpstr>
      <vt:lpstr>Digital Image Processing</vt:lpstr>
      <vt:lpstr>Contents</vt:lpstr>
      <vt:lpstr>Image enhancement using frequency domain</vt:lpstr>
      <vt:lpstr>Image enhancement using frequency domain</vt:lpstr>
      <vt:lpstr>Jean Baptiste Joseph Fourier</vt:lpstr>
      <vt:lpstr>The Big Idea</vt:lpstr>
      <vt:lpstr>The Big Idea (cont…)</vt:lpstr>
      <vt:lpstr>PowerPoint Presentation</vt:lpstr>
      <vt:lpstr>PowerPoint Presentation</vt:lpstr>
      <vt:lpstr>If we don’t know which combination of frequencies.</vt:lpstr>
      <vt:lpstr>PowerPoint Presentation</vt:lpstr>
      <vt:lpstr>Inverse Fourier transform to get original image or signal</vt:lpstr>
      <vt:lpstr>The Discrete Fourier Transform (DFT)</vt:lpstr>
      <vt:lpstr>The Discrete Fourier Transform (DFT)</vt:lpstr>
      <vt:lpstr>Compute 2D DFT Problem?</vt:lpstr>
      <vt:lpstr>Question?</vt:lpstr>
      <vt:lpstr>4*4 kernel sketch</vt:lpstr>
      <vt:lpstr>Calculate the elements by formula</vt:lpstr>
      <vt:lpstr>Substituting the values</vt:lpstr>
      <vt:lpstr>Final f(x, y) is converted to DFT</vt:lpstr>
      <vt:lpstr>Inverse Fourier Transform</vt:lpstr>
      <vt:lpstr>4*4 kernel sketch</vt:lpstr>
      <vt:lpstr>Calculate the elements by formula</vt:lpstr>
      <vt:lpstr>Substituting the values</vt:lpstr>
      <vt:lpstr>Inverse Fourier Transform</vt:lpstr>
      <vt:lpstr>Inverse Fourier Transform</vt:lpstr>
      <vt:lpstr>Inverse Fourier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Dr.Mubashir Ahmad</dc:creator>
  <cp:lastModifiedBy>Dr.Mubashir Ahmad</cp:lastModifiedBy>
  <cp:revision>107</cp:revision>
  <dcterms:created xsi:type="dcterms:W3CDTF">2023-03-30T14:20:32Z</dcterms:created>
  <dcterms:modified xsi:type="dcterms:W3CDTF">2024-04-26T09:32:52Z</dcterms:modified>
</cp:coreProperties>
</file>