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6" r:id="rId27"/>
    <p:sldId id="291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0T12:12:42.86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95,'154'0,"22"0,76 0,68 0,-264 0,1527-22,-1205 5,569-22,16 23,-278 17,1923 19,-2050-6,-51-3,-80-2,-91-2,1653-1,-1178-9,-506 3,-65 0,49 0,-259-1,-22 1,1-1,-1 1,0 1,1-1,-1 1,0 1,14 3,-20-3,1-1,0 1,-1 0,1 0,-1 1,0-1,0 0,0 1,0-1,0 1,0 0,0-1,-1 1,0 0,1 0,-1 0,0 0,1 6,-2-7,17 55,-3 1,7 63,-9-48,210 1129,-141-690,-78-499,-1 0,2 0,0 0,8 18,-8-22,0 0,-1 0,0 0,0 0,-1 1,0 0,-1-1,0 1,-1 11,0-18,0 0,-1 0,1 0,-1-1,0 1,0 0,0-1,-1 1,1 0,0-1,-1 0,0 1,1-1,-1 0,0 0,-5 4,1-1,-1-1,0 0,0 0,-1 0,-14 4,-10 1,-1-1,-39 5,-151 11,-85 0,-73 1,-66-1,-57 3,-2775 74,2862-100,67-2,71 0,-3751-4,2623 6,-693-1,2084 0,7 1,1-1,-1 0,-16-3,23 2,0 1,0-1,0 0,-1 0,1 1,0-2,0 1,0 0,0 0,1-1,-1 1,0-1,0 1,1-1,-1 0,1 1,0-1,-1 0,0-3,-2-4,1 0,0 0,0 0,1 0,1 0,-2-15,3-61,0 47,6-464,0-351,-6 839,0 1,-1-1,0 0,-1 1,-1-1,-7-21,-2-2,3 0,1-1,2 1,-3-69,7 68,-20-138,19 135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39:5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24575,'6'0'0,"6"0"0,7 0 0,4 0 0,5 0 0,2 0 0,1 0 0,0 0 0,1 5 0,-1 7 0,0 2 0,5-3 0,1-2 0,0-3 0,-1-2 0,-2-3 0,-7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39:5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24575,'-1'111'0,"3"123"0,-1-226 0,0 0 0,1-1 0,0 1 0,0-1 0,0 0 0,1 1 0,7 11 0,32 46 0,-17-29 0,-22-32 0,4 7 0,0 0 0,16 17 0,-23-28 0,1 1 0,-1-1 0,1 1 0,-1 0 0,1-1 0,-1 1 0,1-1 0,0 1 0,-1-1 0,1 0 0,0 1 0,-1-1 0,1 0 0,0 1 0,-1-1 0,1 0 0,0 0 0,0 1 0,-1-1 0,1 0 0,0 0 0,0 0 0,0 0 0,-1 0 0,1 0 0,0 0 0,0 0 0,-1-1 0,1 1 0,0 0 0,0 0 0,-1-1 0,1 1 0,0 0 0,-1-1 0,1 1 0,0-1 0,-1 1 0,1-1 0,-1 1 0,1-1 0,-1 1 0,1-1 0,-1 1 0,1-1 0,-1 0 0,1 1 0,-1-1 0,1-1 0,1-4 0,1 1 0,-1-1 0,-1 0 0,1 0 0,0-7 0,39-223 0,5 48-1365,-40 168-5461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39:5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24575,'6'0'0,"5"0"0,8 0 0,5 0 0,9 0 0,8 0 0,9 0 0,0 0 0,-8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39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24575,'5'5'0,"13"7"0,7 1 0,5-1 0,8-3 0,7-3 0,2-3 0,-3-1 0,-2-2 0,-5 0 0,-2 0 0,-8-1-8191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0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24575,'5'0'0,"7"0"0,12 0 0,12 0 0,5 0 0,0 0 0,-1 0 0,-2 0 0,-3 0 0,-2 0 0,-2 0 0,0 0 0,-1 0 0,0 0 0,-1 0 0,-4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0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24575,'0'6'0,"0"26"0,0 29 0,5 30 0,1 30 0,6 31 0,5 9 0,0 4 0,8-6 0,4-19 0,-3-29 0,-5-28 0,-6-23 0,-7-17 0,-3-15-8191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24575,'9'1'0,"0"1"0,0 0 0,0 0 0,-1 1 0,1 0 0,-1 1 0,1 0 0,9 6 0,8 3 0,-12-6 0,-1 1 0,0 0 0,0 1 0,-1 0 0,-1 1 0,16 16 0,-24-21 0,1 1 0,-1 0 0,0 0 0,0-1 0,-1 2 0,1-1 0,-1 0 0,-1 0 0,1 1 0,-1-1 0,0 1 0,0 7 0,5 26 0,7 14 0,-1-4 0,-1-1 0,6 96 0,-17 171 0,-2-129 0,2-179 0,0-1 0,0 0 0,-1 0 0,0 1 0,0-1 0,-1 0 0,0 0 0,0 0 0,-7 12 0,7-15 0,0-1 0,-1 1 0,0-1 0,0 0 0,0 0 0,0 0 0,0 0 0,0 0 0,-1-1 0,0 0 0,1 0 0,-1 0 0,0 0 0,0 0 0,0-1 0,0 1 0,0-1 0,-5 1 0,-13 1 0,-30 1 0,36-3 0,-1 0 0,1 1 0,-28 7 0,-29 14-1365,43-14-5461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0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24575,'0'636'0,"1"-620"0,1 0 0,1 0 0,0 0 0,1-1 0,1 0 0,8 20 0,-6-17 0,-1-1 0,0 1 0,-2 1 0,4 22 0,-8-34 0,1 1 0,0-1 0,1 0 0,0 0 0,0 0 0,0 0 0,1 0 0,0 0 0,0-1 0,1 1 0,5 7 0,4 8 0,18 40 0,-21-41 0,0 0 0,22 32 0,-12-28 0,0-1 0,1 0 0,32 26 0,-33-32-1365,-3-1-5461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1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24575,'-1'139'0,"3"155"0,-1-271 0,1 0 0,1 0 0,9 32 0,-11-49 0,1 0 0,0 0 0,0 0 0,1 0 0,0 0 0,0-1 0,0 1 0,1-1 0,0 1 0,0-1 0,0-1 0,0 1 0,1 0 0,0-1 0,0 0 0,10 6 0,-13-9 0,-1 0 0,1 0 0,-1-1 0,1 1 0,-1-1 0,1 1 0,0-1 0,-1 0 0,1 1 0,0-1 0,-1 0 0,1 0 0,0 0 0,-1 0 0,1 0 0,0-1 0,-1 1 0,1 0 0,-1-1 0,1 0 0,0 1 0,-1-1 0,1 0 0,-1 1 0,0-1 0,1 0 0,-1 0 0,0 0 0,1-1 0,-1 1 0,0 0 0,0 0 0,0-1 0,0 1 0,0 0 0,0-1 0,0 1 0,-1-1 0,1 1 0,0-1 0,0-1 0,3-10 0,0 0 0,0 0 0,-1 0 0,1-16 0,-1 14 0,4-43 0,-5 36 0,1 1 0,1 1 0,11-36 0,-6 34 0,0-1 0,-2-1 0,-1 1 0,-1-1 0,-1 0 0,2-45 0,-8-129-1365,1 165-5461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1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24575,'0'5'0,"5"12"0,7 9 0,1 4 0,-1 8 0,-3 8 0,-3 1 0,-3 2 0,-1-1 0,-1-4 0,-2-4 0,1-10-8191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12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0 24575,'-29'12'0,"-35"10"0,-17 7 0,47-14 0,0 1 0,2 2 0,0 2 0,1 0 0,1 2 0,-28 27 0,45-36 0,0 0 0,1 1 0,0 1 0,1 0 0,1 0 0,0 1 0,1 0 0,1 1 0,-11 30 0,-4 23 0,14-48 0,1 2 0,1-1 0,1 1 0,-3 32 0,5 289 0,6-193 0,-3 171 0,3 270 0,3-520 0,3 1 0,3-1 0,4-1 0,45 135 0,-8-17 0,-45-160 0,13 30 0,-12-38 0,-1 0 0,-1 1 0,3 24 0,-5 2 0,-5 67 0,2 14 0,0-119 0,1 0 0,1 0 0,0-1 0,0 1 0,1-1 0,9 17 0,-7-15 0,-1 0 0,0 0 0,-1 0 0,3 15 0,-4-12 0,0 0 0,1 0 0,1-1 0,0 0 0,1 0 0,0 0 0,11 17 0,-10-21 0,0 0 0,1-1 0,0 0 0,1 0 0,0-1 0,0 0 0,1-1 0,0 0 0,17 9 0,-3-4 0,1-2 0,0-1 0,45 10 0,36 14 0,-67-18 123,10 6-867,60 15 0,-74-28-6082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1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24575,'1'0'0,"1"1"0,-1-1 0,1 1 0,-1-1 0,0 1 0,1-1 0,-1 1 0,0 0 0,0-1 0,1 1 0,-1 0 0,0 0 0,0 0 0,0 0 0,0 0 0,0 0 0,1 2 0,15 23 0,-16-24 0,11 22 0,-1 0 0,11 39 0,-2-6 0,-3-12 0,-5-11 0,2 0 0,22 39 0,-36-71 0,1-1 0,-1 0 0,1 1 0,0-1 0,-1 0 0,1 1 0,0-1 0,0 0 0,0 0 0,0 0 0,0 0 0,0 0 0,1 0 0,-1 0 0,0 0 0,0 0 0,1-1 0,-1 1 0,0 0 0,1-1 0,-1 1 0,3 0 0,-3-2 0,0 1 0,-1 0 0,1 0 0,-1-1 0,1 1 0,0 0 0,-1-1 0,1 1 0,-1-1 0,1 1 0,-1-1 0,1 1 0,-1-1 0,1 1 0,-1-1 0,0 0 0,1 1 0,-1-2 0,8-23 0,-1-23 0,-2-1 0,-3-51 0,1 3 0,4-1 0,5 0 0,33-129 0,-29 172-1365,0 19-5461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24575,'1'37'0,"2"0"0,1-1 0,2 1 0,16 52 0,-20-83 0,29 102 0,19 130 0,-20-98 0,-20-101 0,-1 1 0,-2 0 0,2 52 0,-11 271 0,2-340-682,-6 40-1,-1-31-6143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41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24575,'5'0'0,"12"0"0,14 0 0,6 0 0,3 0 0,-1 0 0,-2 0 0,-2 0 0,-2 0 0,-1 0 0,-1 0 0,-6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13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2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0 24575,'-34'0'0,"-265"7"0,243-2 0,0 2 0,0 3 0,-68 20 0,90-20 0,18-7 0,0 2 0,-21 9 0,33-13 0,0 1 0,1 0 0,-1 0 0,1 0 0,0 0 0,-1 1 0,1 0 0,0-1 0,1 1 0,-1 0 0,0 0 0,1 1 0,0-1 0,-4 7 0,2 0 0,1 0 0,0 0 0,1 0 0,0 0 0,-1 19 0,3 57 0,0-54 0,8 2705 0,-9-1695 0,1-1035 0,0-1 0,1 1 0,-1 0 0,2-1 0,-1 1 0,1-1 0,0 1 0,5 11 0,-1-8 0,0 0 0,1 0 0,0-1 0,11 12 0,-16-19 0,9 10 0,-1 0 0,2-1 0,0 0 0,0-1 0,1-1 0,18 12 0,51 14 0,-62-28 0,1 2 0,-1 0 0,-1 1 0,0 0 0,0 2 0,20 16 0,-20-12 0,0-1 0,1-1 0,1-1 0,0-1 0,31 13 0,119 37 0,-103-44 23,0-3 0,83 8-1,-42-8-1455,-74-10-5393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2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24575,'8'0'0,"0"1"0,0 0 0,0 1 0,0-1 0,-1 2 0,1-1 0,-1 1 0,1 0 0,-1 1 0,8 5 0,10 7 0,32 28 0,-33-25 0,38 27 0,-27-21 0,61 58 0,-92-79 0,-1 0 0,1 1 0,-1-1 0,0 1 0,0 0 0,0 0 0,-1 1 0,0-1 0,0 0 0,0 1 0,1 9 0,-1 2 0,0 0 0,-2 27 0,-1-26 0,2 1 0,2 18 0,10 74 0,-3 204 0,-9-289 0,2 0 0,1 0 0,0 0 0,11 28 0,8 50 0,-13 3 0,-7 186 0,-5-173 0,1-51 0,-1-13 0,2 0 0,3 0 0,12 71 0,1-52 0,-3 2 0,4 149 0,-20 1456 0,5-1659 0,1 1 0,0-1 0,2 0 0,10 31 0,8 39 0,-18-62 0,-1 1 0,-2-1 0,-2 58 0,-1-85 0,0 0 0,0 0 0,0 0 0,0 0 0,-1 0 0,1-1 0,-1 1 0,0 0 0,0-1 0,-1 0 0,1 1 0,-1-1 0,1 0 0,-1 0 0,0 0 0,0-1 0,0 1 0,-1-1 0,1 0 0,-6 3 0,-6 3 0,-1-1 0,0-1 0,-24 7 0,36-12 0,-84 23 216,-123 41-1797,168-49-5245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2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24575,'5'0'0,"7"0"0,6 0 0,6 0 0,3 0 0,3 0 0,-4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2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24575,'5'0'0,"8"0"0,5 0 0,11 0 0,6 0 0,6 0 0,8 0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5 24575,'-63'-2'0,"35"0"0,0 2 0,0 1 0,-54 8 0,71-7 0,1 1 0,0 0 0,0 1 0,1 0 0,-1 0 0,1 1 0,0 0 0,0 1 0,0 0 0,1 0 0,0 1 0,0 0 0,1 1 0,-11 13 0,9-9 0,-1 0 0,0 0 0,-1-1 0,0-1 0,-20 16 0,23-20 0,0 0 0,1 1 0,0 0 0,0 0 0,1 1 0,0 0 0,0 0 0,1 0 0,0 1 0,0 0 0,1 0 0,1 0 0,-1 0 0,1 1 0,1-1 0,0 1 0,0-1 0,1 1 0,0 0 0,0 11 0,2 328 0,2-131 0,-4 41 0,3 266 0,12-301 0,1 22 0,-12 502 0,-5-387 0,2 1330 0,0-1691 0,0 8 0,0 0 0,0-1 0,4 16 0,-3-21 0,0 1 0,0 0 0,0 0 0,0 0 0,1-1 0,-1 1 0,1-1 0,0 1 0,-1-1 0,1 0 0,1 1 0,-1-1 0,4 2 0,6 5 0,0-1 0,1-1 0,0 0 0,0-1 0,18 6 0,74 19 0,-100-30 0,4 2-227,0-1-1,-1-1 1,1 0-1,0 0 1,11 0-1,2-4-6598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2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24575,'23'0'0,"1"2"0,-1 0 0,1 1 0,-1 2 0,33 10 0,-41-10 0,0 1 0,0 1 0,-1 0 0,0 1 0,0 1 0,-1 0 0,0 0 0,21 22 0,-20-18 0,-2 1 0,0 1 0,-1 0 0,12 21 0,-17-25 0,-1-1 0,-1 1 0,0 0 0,0 0 0,-1 0 0,-1 0 0,0 0 0,1 15 0,-2 311 0,-4-162 0,3-87 0,18 130 0,27 206 0,-37-346 0,24 102 0,-10-73 0,-21-99 0,118 587 0,36-92 0,-30-121 0,-106-315 0,41 159 0,-46-163 0,9 103 0,-24 24 0,-3-74 0,4 240 0,0-348 0,0 0 0,-1 0 0,0-1 0,0 1 0,-1-1 0,0 1 0,-1-1 0,-4 11 0,5-14 0,0 0 0,0 0 0,-1 0 0,0-1 0,0 1 0,0-1 0,0 1 0,0-1 0,-1 0 0,1 0 0,-1-1 0,0 1 0,0-1 0,0 1 0,-8 2 0,-39 10 0,-96 17 0,25-17-455,0-5 0,-144-7 0,229-4-6371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12:5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24575,'13'0'0,"0"0"0,1 0 0,-1 1 0,0 1 0,0 0 0,0 1 0,-1 1 0,1 0 0,-1 0 0,21 11 0,92 60 0,-118-71 0,-1 1 0,0 0 0,-1 0 0,1 0 0,-1 0 0,0 1 0,0 0 0,-1 0 0,1 0 0,-1 1 0,-1-1 0,1 1 0,3 10 0,1 6 0,-1-1 0,7 48 0,15 109 0,8 218 0,-36 209 0,-3-273 0,2-302 0,3 295 0,25-5 0,-11-170 0,-2 248 0,-14-241 0,-4 112 0,-25-70 0,27-197 0,1 1 0,-1-1 0,0 0 0,0 0 0,0 0 0,0 0 0,-1 0 0,1 0 0,-1 0 0,0 0 0,1-1 0,-1 1 0,-1-1 0,1 1 0,-4 3 0,2-4 0,0 1 0,0-1 0,-1 0 0,1 0 0,0-1 0,-1 1 0,1-1 0,-1 0 0,0 0 0,-6 0 0,-44 2 0,1-1 0,-92-11 0,76-5 13,47 9-1391,-2-1-5448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3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24575,'15'5'0,"16"7"0,7 1 0,3-1 0,5-3 0,4-3 0,-1-2 0,-3-3 0,-5 0 0,-10-1-8191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3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24575,'11'0'0,"18"0"0,19 0 0,8 0 0,4 0 0,2 0 0,-4 0 0,-7 0 0,-13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3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24575,'0'4'0,"0"13"0,0 14 0,0 11 0,0 4 0,0-1 0,0 3 0,0 3 0,0 3 0,0 2 0,0-2 0,0-6 0,0-6 0,0-4 0,0-4 0,0-3 0,0-7-8191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3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24575,'45'-2'0,"-29"1"0,0 0 0,-1 1 0,1 1 0,-1 0 0,29 7 0,-39-6 0,0 0 0,0 1 0,0 0 0,0 0 0,-1 0 0,1 0 0,-1 1 0,0 0 0,0 0 0,0 0 0,-1 0 0,1 0 0,-1 1 0,0 0 0,0-1 0,2 8 0,1 2 0,0 0 0,-1 1 0,0 0 0,3 23 0,-3 20 0,-5-47 0,1 0 0,-1 0 0,2 0 0,0-1 0,0 1 0,1 0 0,6 14 0,-2-10 0,0 1 0,-1 0 0,0 0 0,-2 1 0,0-1 0,0 1 0,-2 0 0,0 0 0,-1 21 0,0 5 0,1-18 0,-2 0 0,-1 1 0,-1-1 0,-6 30 0,6-49 0,0 0 0,-1 0 0,1-1 0,-1 1 0,-1-1 0,1 1 0,-1-1 0,1 0 0,-1-1 0,-1 1 0,1-1 0,-1 0 0,1 0 0,-1 0 0,-10 5 0,-7 3 0,0-1 0,-42 13 0,9-2 0,-12 4-1365,39-17-5461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4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24575,'-1'47'0,"-2"0"0,-2 0 0,-16 70 0,9-64 0,4 1 0,1 1 0,2 103 0,7 263 0,-2-415 0,0 1 0,0-1 0,1 0 0,0 0 0,0 1 0,0-1 0,1 0 0,4 9 0,-4-12 0,0 1 0,1 0 0,-1-1 0,1 1 0,0-1 0,0 0 0,0 0 0,0 0 0,1 0 0,-1 0 0,1-1 0,-1 0 0,6 3 0,42 24-1365,-31-14-5461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4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24575,'-1'76'0,"2"86"0,1-151 0,-1 0 0,1-1 0,1 1 0,0-1 0,6 15 0,-7-20 0,1 1 0,-1-1 0,1 0 0,0 0 0,0-1 0,1 1 0,-1-1 0,1 1 0,0-1 0,1 0 0,6 5 0,-10-8 0,0-1 0,0 1 0,0-1 0,0 1 0,0-1 0,0 1 0,0-1 0,0 0 0,0 1 0,0-1 0,0 0 0,0 0 0,0 0 0,0 0 0,0 0 0,0 0 0,0 0 0,0 0 0,0 0 0,0 0 0,0-1 0,0 1 0,0 0 0,0-1 0,0 1 0,1-1 0,0-1 0,0 0 0,-1 1 0,1-1 0,-1 0 0,0 1 0,0-1 0,1 0 0,-1 0 0,0 0 0,-1 0 0,2-4 0,2-6 0,-2 0 0,0 0 0,1-18 0,-3-131 79,-2 101-1523,2 29-5382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4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24575,'0'5'0,"0"7"0,5 11 0,2 8 0,-1 3 0,-1 1 0,-1 0 0,-2-2 0,-1 0 0,-1-6-8191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4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24575,'1'5'0,"-1"0"0,1-1 0,0 1 0,1 0 0,-1-1 0,1 1 0,0-1 0,0 0 0,4 7 0,6 15 0,23 69 0,31 75 0,31 65 0,-81-209 0,-16-26 0,0 1 0,1-1 0,-1 0 0,0 1 0,1-1 0,-1 0 0,1 1 0,-1-1 0,0 0 0,1 1 0,-1-1 0,1 0 0,-1 0 0,1 0 0,-1 0 0,1 1 0,-1-1 0,1 0 0,-1 0 0,1 0 0,0 0 0,0 0 0,-1-1 0,1 1 0,-1-1 0,1 1 0,-1-1 0,1 1 0,0-1 0,-1 1 0,0-1 0,1 1 0,-1-1 0,1 1 0,-1-1 0,0 0 0,1 1 0,-1-1 0,0 0 0,0 1 0,1-1 0,-1-1 0,5-21 0,-1-1 0,-1 0 0,-1 0 0,-3-44 0,1 0 0,2 36-170,0-1-1,3 1 0,0 0 1,2 0-1,1 1 0,2 0 1,16-36-1,-6 30-6655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37:4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24575,'8'8'0,"-2"0"0,1 1 0,-1-1 0,-1 2 0,1-1 0,4 15 0,3 2 0,31 60 0,-3 2 0,40 131 0,-75-190 0,0-1 0,-1 2 0,0 43 0,-8 91 0,-1-50 0,4 189-1365,0-273-5461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13:0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1 24575,'-440'0'0,"431"0"0,1 0 0,-1 1 0,0 0 0,0 0 0,0 1 0,1 0 0,-14 6 0,18-6 0,0 0 0,-1 0 0,1 1 0,0 0 0,0 0 0,1 0 0,-1 0 0,1 1 0,-1-1 0,1 1 0,0 0 0,1 0 0,-1 0 0,0 0 0,-2 8 0,-1 5 0,1 0 0,1 0 0,0 1 0,-2 34 0,0 2 0,-16 204 0,21 0 0,1-174 0,20 181 0,-10-166 0,16 61 0,1 0 0,-16 414 0,-13-366 0,2-182 0,-1 52 0,19 153 0,-16-215 0,16 81 0,7 182 0,-27-23 0,2-251 0,0-1 0,0 1 0,0-1 0,1 1 0,0-1 0,0 0 0,0 1 0,1-1 0,-1 0 0,3 5 0,-2-7 0,0 1 0,0-1 0,0 1 0,0-1 0,0 0 0,0 0 0,1 0 0,-1 0 0,1 0 0,0 0 0,-1-1 0,1 1 0,0-1 0,0 0 0,5 2 0,136 27 0,-93-21 0,61 6 304,-61-9-1138,65 17-1,-70-10-5991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13:0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24575,'32'2'0,"0"1"0,-1 2 0,1 1 0,-1 1 0,0 1 0,-1 2 0,0 2 0,-1 0 0,0 2 0,-1 1 0,32 23 0,-43-28 0,1-1 0,26 11 0,15 7 0,-56-25 0,1 1 0,-1-1 0,0 1 0,0 0 0,0 0 0,-1 0 0,1 0 0,-1 0 0,1 0 0,-1 1 0,0 0 0,-1-1 0,1 1 0,0 0 0,-1 0 0,0-1 0,0 1 0,1 7 0,0 8 0,0 0 0,-2 33 0,-1-33 0,-4 1799 0,6-1348 0,-1-447 0,1 0 0,1-1 0,1 0 0,1 1 0,1-1 0,10 28 0,-7-25 0,-1 0 0,-2 1 0,0 0 0,2 42 0,-7 106 0,-3-75 0,4-94 0,-1 1 0,-1-1 0,1 0 0,-1 0 0,0 1 0,0-1 0,-2 5 0,2-7 0,-1-1 0,1 0 0,0 1 0,-1-1 0,0 0 0,1 0 0,-1 0 0,0 0 0,0-1 0,0 1 0,0 0 0,0-1 0,-1 1 0,1-1 0,0 0 0,-5 2 0,-13 3 0,0-1 0,-1-1 0,1 0 0,-1-2 0,1 0 0,-33-2 0,-51 5 0,1 15 0,63-11 0,-56 6 0,37-11-1365,0-2-5461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13:0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24575,'-19'0'0,"0"1"0,0 0 0,1 1 0,-1 1 0,1 1 0,-27 9 0,37-10 0,1 0 0,-1 1 0,1 0 0,0 1 0,0-1 0,1 1 0,-1 0 0,1 1 0,0 0 0,0 0 0,1 0 0,0 0 0,0 1 0,0 0 0,1 0 0,0 1 0,-3 7 0,-20 38 0,17-38 0,2 2 0,-7 16 0,-10 27 0,17-44 0,1 0 0,1 1 0,0 0 0,-6 33 0,7 5 0,6 105 0,1-65 0,-3 144 0,3 206 0,15-138 0,-8-166 0,-2-76 0,3-1 0,26 88 0,-1-4 0,-28-113 0,4 16 0,7 92 0,-16 403 0,-4-271 0,2 346 0,2-602 0,0 0 0,1 0 0,1 0 0,1 0 0,13 30 0,-1 2 0,-8-28 0,0-1 0,2-1 0,0 1 0,22 29 0,19 36 0,29 85 0,-76-163 0,-1-1 0,1 0 0,0 0 0,1 0 0,0-1 0,0 0 0,1 0 0,0 0 0,0-1 0,0 0 0,1 0 0,0-1 0,0 0 0,12 5 0,10 3 0,0-2 0,57 14 0,-79-23 0,0 1 0,0 1 0,-1-1 0,1 1 0,12 10 0,24 11 0,-36-21-341,0 0 0,0 0-1,13 9 1,-4 2-6485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8:13:0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24575,'0'1'0,"0"1"0,1-1 0,0 1 0,-1 0 0,1-1 0,0 1 0,-1-1 0,1 0 0,0 1 0,0-1 0,0 0 0,1 1 0,-1-1 0,0 0 0,0 0 0,0 0 0,3 1 0,28 18 0,-27-17 0,270 130 0,6 3 0,-249-120 0,-26-13 0,1 0 0,-1 0 0,1 0 0,-1 1 0,0 0 0,0 0 0,-1 1 0,1-1 0,-1 1 0,0 1 0,0-1 0,-1 1 0,7 10 0,-5-4 0,-2 1 0,1 1 0,-1-1 0,-1 1 0,3 27 0,-4 70 0,-3-71 0,0 3988 0,1-4026 0,0 3 0,0 0 0,0 0 0,-1 0 0,1 0 0,-1 0 0,-2 6 0,2-9 0,0 0 0,0 0 0,0-1 0,0 1 0,0 0 0,-1 0 0,1-1 0,-1 1 0,1-1 0,-1 1 0,1-1 0,-1 0 0,0 0 0,0 0 0,0 0 0,0 0 0,0 0 0,-3 1 0,-18 4 0,-1-1 0,0-1 0,1 0 0,-1-2 0,-41-2 0,31 0 0,-373-2 314,111-1-1993,263 3-5147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39:5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24575,'-1'149'0,"3"172"0,13-164 0,0 12 0,-13-152 0,0 0 0,0 0 0,2-1 0,0 1 0,1-1 0,1 0 0,0 0 0,1-1 0,1 1 0,0-2 0,1 1 0,1-1 0,0 0 0,13 13 0,18 15 0,3-1 0,79 58 0,-119-95 0,14 9 0,53 39 0,-63-47 0,0-1 0,0 1 0,0-2 0,1 1 0,-1-1 0,1 0 0,10 1 0,-17-3 0,0-1 0,0 0 0,0 0 0,1 0 0,-1 0 0,0 0 0,0 0 0,0 0 0,0-1 0,-1 1 0,1-1 0,0 0 0,0 1 0,0-1 0,0 0 0,0 0 0,-1 0 0,1 0 0,2-2 0,-2 0 0,0 1 0,0-1 0,0 0 0,0 0 0,0 1 0,-1-1 0,1 0 0,-1 0 0,0 0 0,2-7 0,-1-5 0,0 0 0,0-1 0,-2 1 0,0-17 0,-1 22 0,-29-714 0,22 478 0,7 237 0,-1 0 0,0 0 0,-5-13 0,5 17 0,2 5 13,-1-1 0,1 1-1,0-1 1,0 1-1,0 0 1,-1-1 0,1 1-1,0-1 1,0 1 0,0 0-1,0-1 1,0 1 0,-1-1-1,1 1 1,0-1 0,0 1-1,0 0 1,0-1-1,0 1 1,0-1 0,1 1-1,-1-1 1,0 1 0,0 0-1,0-1 1,1 0 0,9 10-1720,7 11-5119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09:39:5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24575,'5'0'0,"12"0"0,19 0 0,28 0 0,20 0 0,10 0 0,0 0 0,-12 0 0,-13 0 0,-20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490E-215A-47E1-A25B-7CDC9E1BC58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919E8-D70E-4F35-BD68-706DCB0C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A05B-089B-CD3D-FDDD-82805588F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F4B75-AC36-F6A5-6E3B-2F6454F65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8D8-4857-7958-709D-9197A16C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B269-0288-40F3-5B44-1A38DFD4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FA664-C1C6-25A5-9E76-01A4D0FB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2FDA-6AF0-8BFE-4481-D1D0A925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20D97-AEA3-0865-A124-8F7D7D49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EC0A-0BA6-7662-D0FC-8C50B4EE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2FAF-180E-EF92-5358-F771E5E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9ACC3-7FB8-8208-0C24-DF616CD1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1AED1-1160-365A-CC79-21829B7F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44407-4E25-A97C-1E14-BD6FCAB1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DE6F-4665-2C37-CE75-B511F4F0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5910-FB4E-3F15-3A00-94C62CF9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8D87-2E7E-98A3-A0E3-864DFA5C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7D6-C0A8-F252-0198-9161268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D02B-3B04-C744-88BC-869A34F4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44E5-3E9A-59ED-E22E-B2A4F6E2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54E5-AB0F-964F-87A6-6B23B5E9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A825-1765-50DD-CED8-0B57C51E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A032-1000-AF67-0E51-983B9574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E4F4-385E-F12B-166F-0EA7B27A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4AC8-6004-C9B8-7662-8E219D8D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9979-3029-91EF-5999-FB55A96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2C50-D619-DC19-D895-94D28927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60B5-4857-208E-5615-0CD59108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19CA-FE6B-7DA7-37DF-F438C821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EDF57-B989-AA3F-E913-66802342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0228-DC26-8CCF-8DD6-F5D15F85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6A11-6CBA-5ECC-7541-574A9975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F00BD-CD2A-8085-9293-B48DAE89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E02-9379-BD1E-4CF8-6BF12B5B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84CF5-427F-3E7E-8A2B-C4970E3C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158B-EECC-CFA0-68D2-951DA212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DF870-C1DA-6BA8-5CD5-FAA2654E4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3B480-9A19-7D70-18E8-2A5DD500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B55C2-1CC5-7AEB-081D-1EF235E0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AF329-56AB-4FB6-31A4-9757F92A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C8D0A-6CA1-5E5A-B4D4-17EC493C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772D-3DD7-8C33-B665-CCEE93F6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E1CB-9C60-5C83-9065-1B3D417B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2853-5160-6F71-139F-0322F54A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3D4E-189F-326D-FA6A-1EC033E7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C3E99-23A5-C4DC-A7C4-C89C6A09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A882F-5602-ED07-7667-0F3C9A71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A186D-CE8D-E4C4-ABE0-436A6DA3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1FEC-A770-DE02-7569-C6C12F42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43CC-3DF6-84CD-4662-0DD2B4F0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AE49-8F4C-20EE-D090-84AC0E34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55901-CCA4-1B0C-5E5A-BAFEA607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6236C-FCDC-21A6-641B-6D7ED3E1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E410-5BB1-901A-9DBD-D3E69157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4BF7-5E67-4F7B-CE58-742E873B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9C94E-15A6-E950-4F82-88A6FC7FF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BD3E4-C705-694C-A120-15BEFB87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8141-82BA-4CF4-7D38-43DF1A34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A0E2-9B2E-C50B-AB0A-F72E9CE7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93B4-BD4E-E6A4-1985-C73D437C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8A4BF-3C5E-C393-3043-ED7EC2A1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A87C2-49AB-E4C3-832D-D8BD979D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F2E2-4DD3-D2D1-241E-11B2135F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1F3F-04C5-4848-AAEF-2BB4B1E3724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37DF-F8A2-A118-2151-3D232AEC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1120-F793-317F-A877-B46C19B4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5848-9B46-477A-A91F-A2BCA44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7" Type="http://schemas.openxmlformats.org/officeDocument/2006/relationships/customXml" Target="../ink/ink4.xml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6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19.xml"/><Relationship Id="rId40" Type="http://schemas.openxmlformats.org/officeDocument/2006/relationships/image" Target="../media/image41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43.png"/><Relationship Id="rId4" Type="http://schemas.openxmlformats.org/officeDocument/2006/relationships/image" Target="../media/image230.png"/><Relationship Id="rId9" Type="http://schemas.openxmlformats.org/officeDocument/2006/relationships/customXml" Target="../ink/ink5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14.xml"/><Relationship Id="rId30" Type="http://schemas.openxmlformats.org/officeDocument/2006/relationships/image" Target="../media/image36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image" Target="../media/image25.png"/><Relationship Id="rId3" Type="http://schemas.openxmlformats.org/officeDocument/2006/relationships/customXml" Target="../ink/ink2.xml"/><Relationship Id="rId12" Type="http://schemas.openxmlformats.org/officeDocument/2006/relationships/image" Target="../media/image2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customXml" Target="../ink/ink29.xml"/><Relationship Id="rId18" Type="http://schemas.openxmlformats.org/officeDocument/2006/relationships/image" Target="../media/image380.png"/><Relationship Id="rId26" Type="http://schemas.openxmlformats.org/officeDocument/2006/relationships/image" Target="../media/image420.png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7" Type="http://schemas.openxmlformats.org/officeDocument/2006/relationships/customXml" Target="../ink/ink26.xml"/><Relationship Id="rId12" Type="http://schemas.openxmlformats.org/officeDocument/2006/relationships/image" Target="../media/image350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2" Type="http://schemas.openxmlformats.org/officeDocument/2006/relationships/image" Target="../media/image44.png"/><Relationship Id="rId16" Type="http://schemas.openxmlformats.org/officeDocument/2006/relationships/image" Target="../media/image370.png"/><Relationship Id="rId20" Type="http://schemas.openxmlformats.org/officeDocument/2006/relationships/image" Target="../media/image390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customXml" Target="../ink/ink28.xml"/><Relationship Id="rId24" Type="http://schemas.openxmlformats.org/officeDocument/2006/relationships/image" Target="../media/image410.png"/><Relationship Id="rId32" Type="http://schemas.openxmlformats.org/officeDocument/2006/relationships/image" Target="../media/image45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430.png"/><Relationship Id="rId10" Type="http://schemas.openxmlformats.org/officeDocument/2006/relationships/image" Target="../media/image340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" Type="http://schemas.openxmlformats.org/officeDocument/2006/relationships/image" Target="../media/image310.png"/><Relationship Id="rId9" Type="http://schemas.openxmlformats.org/officeDocument/2006/relationships/customXml" Target="../ink/ink27.xml"/><Relationship Id="rId14" Type="http://schemas.openxmlformats.org/officeDocument/2006/relationships/image" Target="../media/image360.png"/><Relationship Id="rId22" Type="http://schemas.openxmlformats.org/officeDocument/2006/relationships/image" Target="../media/image400.png"/><Relationship Id="rId27" Type="http://schemas.openxmlformats.org/officeDocument/2006/relationships/customXml" Target="../ink/ink36.xml"/><Relationship Id="rId30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4248" y="3003607"/>
            <a:ext cx="5350502" cy="8388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1333" y="404948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Dr. Mubashir Ahmad (Ph.D.)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037B83B5-3751-FDA7-F99F-88FAB64F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763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The DFT and Image Processing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1638300" y="1504950"/>
            <a:ext cx="8915400" cy="2109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09600" indent="-60960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To filter an image in the frequency domain:</a:t>
            </a:r>
            <a:endParaRPr dirty="0"/>
          </a:p>
          <a:p>
            <a:pPr marL="1074738" lvl="1" indent="-5334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E" dirty="0"/>
              <a:t>Compute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E" dirty="0"/>
              <a:t> the DFT of the image</a:t>
            </a:r>
            <a:endParaRPr dirty="0"/>
          </a:p>
          <a:p>
            <a:pPr marL="1074738" lvl="1" indent="-5334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E" dirty="0"/>
              <a:t>Multiply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E" dirty="0"/>
              <a:t> by a filter function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H(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1074738" lvl="1" indent="-5334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E" dirty="0"/>
              <a:t>Compute the inverse DFT of the result</a:t>
            </a:r>
            <a:endParaRPr dirty="0"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9755"/>
          <a:stretch/>
        </p:blipFill>
        <p:spPr>
          <a:xfrm>
            <a:off x="2014538" y="3584575"/>
            <a:ext cx="7931150" cy="3303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7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200" name="Google Shape;200;p27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7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 sz="3600"/>
              <a:t>Some Basic Frequency Domain Filters</a:t>
            </a:r>
            <a:endParaRPr sz="3600"/>
          </a:p>
        </p:txBody>
      </p:sp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b="13080"/>
          <a:stretch/>
        </p:blipFill>
        <p:spPr>
          <a:xfrm>
            <a:off x="5330826" y="2025650"/>
            <a:ext cx="5307013" cy="398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1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232" name="Google Shape;232;p31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1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31"/>
          <p:cNvPicPr preferRelativeResize="0"/>
          <p:nvPr/>
        </p:nvPicPr>
        <p:blipFill rotWithShape="1">
          <a:blip r:embed="rId5">
            <a:alphaModFix/>
          </a:blip>
          <a:srcRect r="39714" b="50064"/>
          <a:stretch/>
        </p:blipFill>
        <p:spPr>
          <a:xfrm>
            <a:off x="1616076" y="2787650"/>
            <a:ext cx="3548063" cy="246538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6985001" y="1473201"/>
            <a:ext cx="2289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Pass Filter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910389" y="6046788"/>
            <a:ext cx="23574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Pass Filter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 sz="3600"/>
              <a:t>Some Basic Frequency Domain Filters</a:t>
            </a:r>
            <a:br>
              <a:rPr lang="en-IE" sz="3600"/>
            </a:br>
            <a:r>
              <a:rPr lang="en-IE" sz="3200"/>
              <a:t>(Response of Low Pass filtering of an image)</a:t>
            </a:r>
            <a:endParaRPr sz="3600"/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l="52194" t="4884" b="57944"/>
          <a:stretch/>
        </p:blipFill>
        <p:spPr>
          <a:xfrm>
            <a:off x="2008188" y="1270000"/>
            <a:ext cx="8285162" cy="5570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32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245" name="Google Shape;245;p32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2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 sz="3600"/>
              <a:t>Some Basic Frequency Domain Filters </a:t>
            </a:r>
            <a:r>
              <a:rPr lang="en-IE" sz="3200"/>
              <a:t>(Response of High Pass filtering of an image)</a:t>
            </a:r>
            <a:endParaRPr sz="3600"/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l="52194" t="42056" b="20769"/>
          <a:stretch/>
        </p:blipFill>
        <p:spPr>
          <a:xfrm>
            <a:off x="1992313" y="1306513"/>
            <a:ext cx="8286750" cy="556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33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255" name="Google Shape;255;p33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3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 sz="3600"/>
              <a:t>Smoothing Frequency Domain Filters</a:t>
            </a:r>
            <a:endParaRPr sz="3600"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1638300" y="1333500"/>
            <a:ext cx="89154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E" dirty="0"/>
              <a:t>Smoothing is achieved in the frequency domain by dropping out the high frequency components</a:t>
            </a:r>
            <a:endParaRPr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E" dirty="0"/>
              <a:t>The basic model for filtering is:</a:t>
            </a:r>
            <a:endParaRPr dirty="0"/>
          </a:p>
          <a:p>
            <a:pPr marL="0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	G(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 = H(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)F(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IE" dirty="0"/>
              <a:t>where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F(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E" dirty="0"/>
              <a:t> is the Fourier transform of the image being filtered and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H(</a:t>
            </a:r>
            <a:r>
              <a:rPr lang="en-IE" i="1" dirty="0" err="1"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E" dirty="0"/>
              <a:t> is the filter transfer function</a:t>
            </a:r>
            <a:endParaRPr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E" i="1" dirty="0"/>
              <a:t>Low pass filters </a:t>
            </a:r>
            <a:r>
              <a:rPr lang="en-IE" dirty="0"/>
              <a:t>– only pass the low frequencies, drop the high frequencies which result in noise reduction due to blurring/smoothing of the image</a:t>
            </a:r>
            <a:endParaRPr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Ideal Low Pass Filter</a:t>
            </a:r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1638301" y="1333500"/>
            <a:ext cx="9117013" cy="552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Simply cut off all high frequency components that are at specified distance D</a:t>
            </a:r>
            <a:r>
              <a:rPr lang="en-IE" baseline="-25000" dirty="0"/>
              <a:t>0</a:t>
            </a:r>
            <a:r>
              <a:rPr lang="en-IE" dirty="0"/>
              <a:t> from the origin of the transform.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0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dirty="0"/>
          </a:p>
          <a:p>
            <a:pPr marL="0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IE" dirty="0"/>
              <a:t>changing the distance changes the behaviour of the filter</a:t>
            </a:r>
            <a:endParaRPr dirty="0"/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26431"/>
          <a:stretch/>
        </p:blipFill>
        <p:spPr>
          <a:xfrm>
            <a:off x="1728789" y="3011488"/>
            <a:ext cx="8696325" cy="25003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35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273" name="Google Shape;273;p35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5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5" name="Google Shape;275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9544" y="5368925"/>
            <a:ext cx="9534525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Ideal Low Pass Filter (cont…)</a:t>
            </a: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1"/>
          </p:nvPr>
        </p:nvSpPr>
        <p:spPr>
          <a:xfrm>
            <a:off x="1638300" y="1333500"/>
            <a:ext cx="89154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The transfer function for the ideal low pass filter can be given as: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E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where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IE" i="1">
                <a:latin typeface="Times New Roman"/>
                <a:ea typeface="Times New Roman"/>
                <a:cs typeface="Times New Roman"/>
                <a:sym typeface="Times New Roman"/>
              </a:rPr>
              <a:t>(u , v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E" dirty="0"/>
              <a:t> is given as: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83" name="Google Shape;2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363" y="2601914"/>
            <a:ext cx="5326062" cy="135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61017C-BE37-D463-BF69-F4E841BB6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63" y="5048232"/>
            <a:ext cx="4775445" cy="717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9CB683-F9AA-FBA9-D3B3-4C5E00C1B53F}"/>
                  </a:ext>
                </a:extLst>
              </p14:cNvPr>
              <p14:cNvContentPartPr/>
              <p14:nvPr/>
            </p14:nvContentPartPr>
            <p14:xfrm>
              <a:off x="2286017" y="4962120"/>
              <a:ext cx="5092920" cy="9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9CB683-F9AA-FBA9-D3B3-4C5E00C1B5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0017" y="4890480"/>
                <a:ext cx="5164560" cy="110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Ideal Low Pass Filter (cont…)</a:t>
            </a:r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1"/>
          </p:nvPr>
        </p:nvSpPr>
        <p:spPr>
          <a:xfrm>
            <a:off x="1638300" y="3890964"/>
            <a:ext cx="9023350" cy="29670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/>
              <a:t>Above we show an image, it’s Fourier spectrum and a series of ideal low pass filters of radius 5, 15, 30, 80 and 230 superimposed on top of it</a:t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 b="24301"/>
          <a:stretch/>
        </p:blipFill>
        <p:spPr>
          <a:xfrm>
            <a:off x="3243264" y="1325564"/>
            <a:ext cx="5456237" cy="249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7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294" name="Google Shape;294;p37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37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Ideal Low Pass Filter (cont…)</a:t>
            </a: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9276" y="1325564"/>
            <a:ext cx="3986213" cy="5532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40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324" name="Google Shape;324;p40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40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40"/>
          <p:cNvSpPr txBox="1"/>
          <p:nvPr/>
        </p:nvSpPr>
        <p:spPr>
          <a:xfrm>
            <a:off x="3308350" y="1989138"/>
            <a:ext cx="979488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chemeClr val="dk1"/>
              </a:buClr>
              <a:buSzPts val="1800"/>
            </a:pP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b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8366125" y="1671639"/>
            <a:ext cx="216058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I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ideal low pass filter of radius 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8366125" y="3525839"/>
            <a:ext cx="216058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I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ideal low pass filter of radius 30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8366125" y="5305426"/>
            <a:ext cx="216058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I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ideal low pass filter of radius 230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2128838" y="5434014"/>
            <a:ext cx="2159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chemeClr val="dk1"/>
              </a:buClr>
              <a:buSzPts val="1800"/>
            </a:pP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ideal low pass filter of radius 80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2128838" y="3495676"/>
            <a:ext cx="2159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chemeClr val="dk1"/>
              </a:buClr>
              <a:buSzPts val="1800"/>
            </a:pP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ideal low pass filter of radius 15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Ideal Low Pass Filter (cont…)</a:t>
            </a:r>
            <a:endParaRPr/>
          </a:p>
        </p:txBody>
      </p:sp>
      <p:pic>
        <p:nvPicPr>
          <p:cNvPr id="338" name="Google Shape;338;p41"/>
          <p:cNvPicPr preferRelativeResize="0"/>
          <p:nvPr/>
        </p:nvPicPr>
        <p:blipFill rotWithShape="1">
          <a:blip r:embed="rId3">
            <a:alphaModFix/>
          </a:blip>
          <a:srcRect l="50356" b="66451"/>
          <a:stretch/>
        </p:blipFill>
        <p:spPr>
          <a:xfrm>
            <a:off x="3157538" y="1690688"/>
            <a:ext cx="4699000" cy="44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41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340" name="Google Shape;340;p41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41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41"/>
          <p:cNvSpPr txBox="1"/>
          <p:nvPr/>
        </p:nvSpPr>
        <p:spPr>
          <a:xfrm>
            <a:off x="8039100" y="3432176"/>
            <a:ext cx="216058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ideal low pass filter of radius 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 sz="3600" dirty="0"/>
              <a:t>The Discrete Fourier Transform (DFT)</a:t>
            </a:r>
            <a:endParaRPr sz="3600"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638300" y="1343025"/>
            <a:ext cx="89154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The </a:t>
            </a:r>
            <a:r>
              <a:rPr lang="en-IE" i="1" dirty="0"/>
              <a:t>Discrete Fourier</a:t>
            </a:r>
            <a:r>
              <a:rPr lang="en-IE" dirty="0"/>
              <a:t> </a:t>
            </a:r>
            <a:r>
              <a:rPr lang="en-IE" i="1" dirty="0"/>
              <a:t>Transform</a:t>
            </a:r>
            <a:r>
              <a:rPr lang="en-IE" dirty="0"/>
              <a:t> of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f(x, y)</a:t>
            </a:r>
            <a:r>
              <a:rPr lang="en-IE" dirty="0"/>
              <a:t>, for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E" dirty="0"/>
              <a:t> = 0, 1, 2…</a:t>
            </a:r>
            <a:r>
              <a:rPr lang="en-IE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E" dirty="0"/>
              <a:t>-1 and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E" dirty="0"/>
              <a:t> = 0,1,2…</a:t>
            </a:r>
            <a:r>
              <a:rPr lang="en-IE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E" dirty="0"/>
              <a:t>-1, denoted by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F(u, v),</a:t>
            </a:r>
            <a:r>
              <a:rPr lang="en-IE" dirty="0"/>
              <a:t> is given by the equation:</a:t>
            </a:r>
            <a:endParaRPr dirty="0"/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f(</a:t>
            </a:r>
            <a:r>
              <a:rPr lang="en-IE" dirty="0" err="1"/>
              <a:t>x,y</a:t>
            </a:r>
            <a:r>
              <a:rPr lang="en-IE" dirty="0"/>
              <a:t>)(-1)^</a:t>
            </a:r>
            <a:r>
              <a:rPr lang="en-IE" baseline="30000" dirty="0" err="1"/>
              <a:t>x+y</a:t>
            </a:r>
            <a:r>
              <a:rPr lang="en-IE" baseline="30000" dirty="0"/>
              <a:t> </a:t>
            </a:r>
            <a:r>
              <a:rPr lang="en-IE" dirty="0"/>
              <a:t>(to centre the transform)</a:t>
            </a:r>
            <a:endParaRPr baseline="300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for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IE" dirty="0"/>
              <a:t> = 0, 1, 2…</a:t>
            </a:r>
            <a:r>
              <a:rPr lang="en-IE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E" dirty="0"/>
              <a:t>-1 and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E" dirty="0"/>
              <a:t> = 0, 1, 2…</a:t>
            </a:r>
            <a:r>
              <a:rPr lang="en-IE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E" dirty="0"/>
              <a:t>-1.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4056D-CABC-0957-7AEA-E53D7148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139168"/>
            <a:ext cx="59721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Ideal Low Pass Filter (cont…)</a:t>
            </a:r>
            <a:endParaRPr/>
          </a:p>
        </p:txBody>
      </p:sp>
      <p:pic>
        <p:nvPicPr>
          <p:cNvPr id="349" name="Google Shape;349;p42"/>
          <p:cNvPicPr preferRelativeResize="0"/>
          <p:nvPr/>
        </p:nvPicPr>
        <p:blipFill rotWithShape="1">
          <a:blip r:embed="rId3">
            <a:alphaModFix/>
          </a:blip>
          <a:srcRect t="33549" r="49451" b="33224"/>
          <a:stretch/>
        </p:blipFill>
        <p:spPr>
          <a:xfrm>
            <a:off x="3341689" y="1711326"/>
            <a:ext cx="4784725" cy="436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42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351" name="Google Shape;351;p42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42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42"/>
          <p:cNvSpPr txBox="1"/>
          <p:nvPr/>
        </p:nvSpPr>
        <p:spPr>
          <a:xfrm>
            <a:off x="8261350" y="3432176"/>
            <a:ext cx="2159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ideal low pass filter of radius 15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r">
              <a:spcBef>
                <a:spcPts val="0"/>
              </a:spcBef>
            </a:pPr>
            <a:endParaRPr/>
          </a:p>
        </p:txBody>
      </p:sp>
      <p:pic>
        <p:nvPicPr>
          <p:cNvPr id="359" name="Google Shape;3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514" y="-963160"/>
            <a:ext cx="9906000" cy="782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7AA764-F048-59C4-4D30-ABFE9108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Calculate the spatial domain to the frequency domain to perform Ideal Low pass filter, Where cutoff frequency = 0.5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581259-A4F9-A699-68F5-1FC61497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2318197"/>
            <a:ext cx="3995057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Input image f(x, y) in a spatial domain.</a:t>
            </a:r>
          </a:p>
          <a:p>
            <a:r>
              <a:rPr lang="en-US" sz="2000" dirty="0"/>
              <a:t>Multiply the input image with (-1)^</a:t>
            </a:r>
            <a:r>
              <a:rPr lang="en-US" sz="2000" dirty="0" err="1"/>
              <a:t>x+y</a:t>
            </a:r>
            <a:r>
              <a:rPr lang="en-US" sz="2000" dirty="0"/>
              <a:t> to move the transform in the center.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A45D5-5616-B89F-377B-5F58082B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891970"/>
            <a:ext cx="3180121" cy="17597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342930-DE52-2000-196E-2FCE7239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24" y="3946259"/>
            <a:ext cx="5017479" cy="18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381-285E-3962-0715-769EF29D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Ideal Low pass 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272F-4347-0815-64A3-356858DD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transform center arrangement we got the results as follows.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0DA65-9144-7D58-EADE-26CC96B6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710543"/>
            <a:ext cx="7934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75B9-FD39-5163-4344-73ECC99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Ideal Low pass filter: </a:t>
            </a:r>
            <a:r>
              <a:rPr lang="en-US" dirty="0"/>
              <a:t>Compute the DFT of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5D63-7B51-241A-44BB-6F4B637F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DFT of the image.</a:t>
            </a:r>
          </a:p>
          <a:p>
            <a:r>
              <a:rPr lang="en-US" dirty="0"/>
              <a:t>F(u, v) = kernel * f(x, y) * kernel ^Transpose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5F164-EE21-1B0F-39C5-BAC3345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210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1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FDD91-8D63-17D7-DB88-C354BD11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Ideal Low pass filter: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 the DFT of the 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C22007-2D89-CF65-F5BF-F9491F753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931536"/>
            <a:ext cx="10744200" cy="27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EE62-23D9-B4F3-F51E-5623D49F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12D37-ACC3-B8B5-27D7-282E673D1CB4}"/>
              </a:ext>
            </a:extLst>
          </p:cNvPr>
          <p:cNvSpPr txBox="1"/>
          <p:nvPr/>
        </p:nvSpPr>
        <p:spPr>
          <a:xfrm>
            <a:off x="1480458" y="2328093"/>
            <a:ext cx="3145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-2	-1	0	1</a:t>
            </a:r>
          </a:p>
          <a:p>
            <a:r>
              <a:rPr lang="en-US" dirty="0"/>
              <a:t>-2	-1	0	1</a:t>
            </a:r>
          </a:p>
          <a:p>
            <a:r>
              <a:rPr lang="en-US" dirty="0"/>
              <a:t>-2	-1	0	1</a:t>
            </a:r>
          </a:p>
          <a:p>
            <a:r>
              <a:rPr lang="en-US" dirty="0"/>
              <a:t>-2	-1	0	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8AA6E-6424-5FC0-E35A-29D2C83C5CFD}"/>
              </a:ext>
            </a:extLst>
          </p:cNvPr>
          <p:cNvSpPr txBox="1"/>
          <p:nvPr/>
        </p:nvSpPr>
        <p:spPr>
          <a:xfrm>
            <a:off x="6694713" y="2291085"/>
            <a:ext cx="3276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-2	-2	-2	-2</a:t>
            </a:r>
          </a:p>
          <a:p>
            <a:r>
              <a:rPr lang="en-US" dirty="0"/>
              <a:t>-1	-1	-1	-1</a:t>
            </a:r>
          </a:p>
          <a:p>
            <a:r>
              <a:rPr lang="en-US" dirty="0"/>
              <a:t> 0	 0	 0	 0</a:t>
            </a:r>
          </a:p>
          <a:p>
            <a:r>
              <a:rPr lang="en-US" dirty="0"/>
              <a:t> 1	 1	 1	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A72FE1-1716-3C1A-BDC6-7F65C866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49" y="4165827"/>
            <a:ext cx="3991479" cy="1601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BA0037-D9A6-6B80-17FC-8FA75B63AB2B}"/>
                  </a:ext>
                </a:extLst>
              </p14:cNvPr>
              <p14:cNvContentPartPr/>
              <p14:nvPr/>
            </p14:nvContentPartPr>
            <p14:xfrm>
              <a:off x="1348577" y="2242680"/>
              <a:ext cx="326520" cy="1360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BA0037-D9A6-6B80-17FC-8FA75B63AB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937" y="2233680"/>
                <a:ext cx="344160" cy="13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464998-A951-B317-5A1E-4AE5BF692F2E}"/>
                  </a:ext>
                </a:extLst>
              </p14:cNvPr>
              <p14:cNvContentPartPr/>
              <p14:nvPr/>
            </p14:nvContentPartPr>
            <p14:xfrm>
              <a:off x="4517657" y="2242320"/>
              <a:ext cx="186480" cy="135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464998-A951-B317-5A1E-4AE5BF692F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8657" y="2233680"/>
                <a:ext cx="204120" cy="13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D0872C-00F5-06F9-51C1-B02FC4F5A861}"/>
                  </a:ext>
                </a:extLst>
              </p14:cNvPr>
              <p14:cNvContentPartPr/>
              <p14:nvPr/>
            </p14:nvContentPartPr>
            <p14:xfrm>
              <a:off x="6530777" y="2318280"/>
              <a:ext cx="262080" cy="1253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D0872C-00F5-06F9-51C1-B02FC4F5A8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22137" y="2309640"/>
                <a:ext cx="27972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F410E4-261F-6F37-B91B-19F92754672E}"/>
                  </a:ext>
                </a:extLst>
              </p14:cNvPr>
              <p14:cNvContentPartPr/>
              <p14:nvPr/>
            </p14:nvContentPartPr>
            <p14:xfrm>
              <a:off x="9770057" y="2274720"/>
              <a:ext cx="245520" cy="1242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F410E4-261F-6F37-B91B-19F9275467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61417" y="2265720"/>
                <a:ext cx="263160" cy="12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0A9CA4-DCD9-133F-42C3-EE3BD068EBD9}"/>
                  </a:ext>
                </a:extLst>
              </p14:cNvPr>
              <p14:cNvContentPartPr/>
              <p14:nvPr/>
            </p14:nvContentPartPr>
            <p14:xfrm>
              <a:off x="3678497" y="4179840"/>
              <a:ext cx="299880" cy="1732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0A9CA4-DCD9-133F-42C3-EE3BD068EB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9497" y="4170840"/>
                <a:ext cx="31752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99D061-6CB9-69FE-F5FA-61AEB44148FA}"/>
                  </a:ext>
                </a:extLst>
              </p14:cNvPr>
              <p14:cNvContentPartPr/>
              <p14:nvPr/>
            </p14:nvContentPartPr>
            <p14:xfrm>
              <a:off x="7666217" y="4114320"/>
              <a:ext cx="357480" cy="172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99D061-6CB9-69FE-F5FA-61AEB44148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57217" y="4105680"/>
                <a:ext cx="375120" cy="173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DDEC2-C0A5-816B-645A-843A7CB49C20}"/>
              </a:ext>
            </a:extLst>
          </p:cNvPr>
          <p:cNvGrpSpPr/>
          <p:nvPr/>
        </p:nvGrpSpPr>
        <p:grpSpPr>
          <a:xfrm>
            <a:off x="706697" y="2743080"/>
            <a:ext cx="596160" cy="478080"/>
            <a:chOff x="706697" y="2743080"/>
            <a:chExt cx="59616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686211-5A88-C0B2-AADE-607E558CE3F9}"/>
                    </a:ext>
                  </a:extLst>
                </p14:cNvPr>
                <p14:cNvContentPartPr/>
                <p14:nvPr/>
              </p14:nvContentPartPr>
              <p14:xfrm>
                <a:off x="706697" y="2743080"/>
                <a:ext cx="210240" cy="478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686211-5A88-C0B2-AADE-607E558CE3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8057" y="2734440"/>
                  <a:ext cx="227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C0F614-25CC-E849-8F94-EE50DA6DA2C5}"/>
                    </a:ext>
                  </a:extLst>
                </p14:cNvPr>
                <p14:cNvContentPartPr/>
                <p14:nvPr/>
              </p14:nvContentPartPr>
              <p14:xfrm>
                <a:off x="1088657" y="2993640"/>
                <a:ext cx="2142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C0F614-25CC-E849-8F94-EE50DA6DA2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9657" y="2985000"/>
                  <a:ext cx="231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FDDC6D-0C8E-A696-D8FC-9D7694000936}"/>
                    </a:ext>
                  </a:extLst>
                </p14:cNvPr>
                <p14:cNvContentPartPr/>
                <p14:nvPr/>
              </p14:nvContentPartPr>
              <p14:xfrm>
                <a:off x="1099097" y="3102360"/>
                <a:ext cx="173520" cy="2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FDDC6D-0C8E-A696-D8FC-9D76940009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0097" y="3093360"/>
                  <a:ext cx="19116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C21DD1-E782-5FBE-C328-0D7735C51F57}"/>
                  </a:ext>
                </a:extLst>
              </p14:cNvPr>
              <p14:cNvContentPartPr/>
              <p14:nvPr/>
            </p14:nvContentPartPr>
            <p14:xfrm>
              <a:off x="5572817" y="2830200"/>
              <a:ext cx="97200" cy="20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C21DD1-E782-5FBE-C328-0D7735C51F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64177" y="2821200"/>
                <a:ext cx="114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CF25F9-9658-ABED-3A7E-53EB0D68E9A7}"/>
                  </a:ext>
                </a:extLst>
              </p14:cNvPr>
              <p14:cNvContentPartPr/>
              <p14:nvPr/>
            </p14:nvContentPartPr>
            <p14:xfrm>
              <a:off x="5867297" y="2851800"/>
              <a:ext cx="99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CF25F9-9658-ABED-3A7E-53EB0D68E9A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58297" y="2842800"/>
                <a:ext cx="11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FE4671-F36B-E02C-9CE5-72D1A00AED08}"/>
                  </a:ext>
                </a:extLst>
              </p14:cNvPr>
              <p14:cNvContentPartPr/>
              <p14:nvPr/>
            </p14:nvContentPartPr>
            <p14:xfrm>
              <a:off x="5900057" y="2949720"/>
              <a:ext cx="141480" cy="23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FE4671-F36B-E02C-9CE5-72D1A00AED0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91057" y="2941080"/>
                <a:ext cx="159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937CC6-C70D-CCC3-BC32-DEC7615B9835}"/>
                  </a:ext>
                </a:extLst>
              </p14:cNvPr>
              <p14:cNvContentPartPr/>
              <p14:nvPr/>
            </p14:nvContentPartPr>
            <p14:xfrm>
              <a:off x="3210857" y="5257320"/>
              <a:ext cx="17352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937CC6-C70D-CCC3-BC32-DEC7615B983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02217" y="5248680"/>
                <a:ext cx="191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4E1F541-00B5-9834-521A-57C32B64B54F}"/>
              </a:ext>
            </a:extLst>
          </p:cNvPr>
          <p:cNvGrpSpPr/>
          <p:nvPr/>
        </p:nvGrpSpPr>
        <p:grpSpPr>
          <a:xfrm>
            <a:off x="1830617" y="4974720"/>
            <a:ext cx="826560" cy="622800"/>
            <a:chOff x="1830617" y="4974720"/>
            <a:chExt cx="82656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54A4CB-17BF-6144-9868-A8163DC5896B}"/>
                    </a:ext>
                  </a:extLst>
                </p14:cNvPr>
                <p14:cNvContentPartPr/>
                <p14:nvPr/>
              </p14:nvContentPartPr>
              <p14:xfrm>
                <a:off x="1839617" y="4974720"/>
                <a:ext cx="67320" cy="50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54A4CB-17BF-6144-9868-A8163DC589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30977" y="4965720"/>
                  <a:ext cx="84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7BCB40-40CB-F64F-4655-25D6F183F21F}"/>
                    </a:ext>
                  </a:extLst>
                </p14:cNvPr>
                <p14:cNvContentPartPr/>
                <p14:nvPr/>
              </p14:nvContentPartPr>
              <p14:xfrm>
                <a:off x="1830617" y="5050680"/>
                <a:ext cx="129960" cy="443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7BCB40-40CB-F64F-4655-25D6F183F2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21977" y="5041680"/>
                  <a:ext cx="147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584C20-F54F-98B9-85C1-41E5304C4962}"/>
                    </a:ext>
                  </a:extLst>
                </p14:cNvPr>
                <p14:cNvContentPartPr/>
                <p14:nvPr/>
              </p14:nvContentPartPr>
              <p14:xfrm>
                <a:off x="2057057" y="5127000"/>
                <a:ext cx="123120" cy="470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584C20-F54F-98B9-85C1-41E5304C49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48057" y="5118360"/>
                  <a:ext cx="140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BE9121-D29C-F33C-B23B-F51EE8840B00}"/>
                    </a:ext>
                  </a:extLst>
                </p14:cNvPr>
                <p14:cNvContentPartPr/>
                <p14:nvPr/>
              </p14:nvContentPartPr>
              <p14:xfrm>
                <a:off x="2176937" y="5205840"/>
                <a:ext cx="88920" cy="26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BE9121-D29C-F33C-B23B-F51EE8840B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67937" y="5196840"/>
                  <a:ext cx="106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04A7FE-9ABD-E6D1-0EA1-DA603AD9A657}"/>
                    </a:ext>
                  </a:extLst>
                </p14:cNvPr>
                <p14:cNvContentPartPr/>
                <p14:nvPr/>
              </p14:nvContentPartPr>
              <p14:xfrm>
                <a:off x="2296817" y="5442360"/>
                <a:ext cx="23040" cy="15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04A7FE-9ABD-E6D1-0EA1-DA603AD9A65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88177" y="5433720"/>
                  <a:ext cx="40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B3CB15-6F6A-A73B-C01A-77397C13E943}"/>
                    </a:ext>
                  </a:extLst>
                </p14:cNvPr>
                <p14:cNvContentPartPr/>
                <p14:nvPr/>
              </p14:nvContentPartPr>
              <p14:xfrm>
                <a:off x="2394377" y="5148960"/>
                <a:ext cx="123480" cy="303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B3CB15-6F6A-A73B-C01A-77397C13E9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85737" y="5140320"/>
                  <a:ext cx="141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4D7C89-9CE9-D993-4CC3-181E16E5DE5E}"/>
                    </a:ext>
                  </a:extLst>
                </p14:cNvPr>
                <p14:cNvContentPartPr/>
                <p14:nvPr/>
              </p14:nvContentPartPr>
              <p14:xfrm>
                <a:off x="2590577" y="5017920"/>
                <a:ext cx="66600" cy="511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4D7C89-9CE9-D993-4CC3-181E16E5DE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81937" y="5008920"/>
                  <a:ext cx="84240" cy="52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158A66F-4DEF-B1CA-6B35-4E6C122E9129}"/>
                  </a:ext>
                </a:extLst>
              </p14:cNvPr>
              <p14:cNvContentPartPr/>
              <p14:nvPr/>
            </p14:nvContentPartPr>
            <p14:xfrm>
              <a:off x="3232457" y="5181360"/>
              <a:ext cx="13068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158A66F-4DEF-B1CA-6B35-4E6C122E912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23817" y="5172720"/>
                <a:ext cx="1483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46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EEE0-4E13-C34C-B496-4E0EE233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Ideal Low pass filter: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904F-7DD6-D649-6FF6-96C1456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compute the distances</a:t>
            </a:r>
          </a:p>
          <a:p>
            <a:r>
              <a:rPr lang="en-US" dirty="0"/>
              <a:t>D(u, v) = sqrt(u.^2 + v.^2)</a:t>
            </a:r>
          </a:p>
          <a:p>
            <a:r>
              <a:rPr lang="en-US" dirty="0"/>
              <a:t>D(-2, -2) = (– 2)^2 + (– 2)^2 = (8) ^1/2 = 2.82</a:t>
            </a:r>
          </a:p>
          <a:p>
            <a:r>
              <a:rPr lang="en-US" dirty="0"/>
              <a:t>D(-2, -2) = (-1)^2 + (–2)^2 = (5) ^1/2 = 2.23</a:t>
            </a:r>
          </a:p>
          <a:p>
            <a:r>
              <a:rPr lang="en-US" dirty="0"/>
              <a:t>D(0, 2) = (0)^2 + (– 2)^2 = (4) ^1/2 = 2</a:t>
            </a:r>
          </a:p>
          <a:p>
            <a:r>
              <a:rPr lang="en-US" dirty="0"/>
              <a:t>D(1, -2) = (1)^2 + (– 2)^2 = 2.23</a:t>
            </a:r>
          </a:p>
          <a:p>
            <a:r>
              <a:rPr lang="en-US" dirty="0"/>
              <a:t>D(-2, -1) = (– 2)^2 + (– 1)^2 = 1.14</a:t>
            </a:r>
          </a:p>
          <a:p>
            <a:r>
              <a:rPr lang="en-US" dirty="0"/>
              <a:t>D(-1, -1) = (-1)^2 + (-1)^2 = 2.23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2B90B6-293A-A5DC-0664-0F0371431732}"/>
                  </a:ext>
                </a:extLst>
              </p14:cNvPr>
              <p14:cNvContentPartPr/>
              <p14:nvPr/>
            </p14:nvContentPartPr>
            <p14:xfrm>
              <a:off x="3243617" y="28518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2B90B6-293A-A5DC-0664-0F0371431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4977" y="2842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14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8B3B-620A-8A21-9A32-1B7A0684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Ideal Low pass filter: Distance measure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F625-92E2-C118-CA0F-B537844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D(0, -1) = (0)^2 + (-1)^2 = 1</a:t>
            </a:r>
          </a:p>
          <a:p>
            <a:r>
              <a:rPr lang="en-US" dirty="0"/>
              <a:t>D(1, -1) = (1)^2 + (-1)^2 = 1.41</a:t>
            </a:r>
          </a:p>
          <a:p>
            <a:r>
              <a:rPr lang="en-US" dirty="0"/>
              <a:t>D(-2, 0) = (– 2)^2 + (0)^2 = 2</a:t>
            </a:r>
          </a:p>
          <a:p>
            <a:r>
              <a:rPr lang="en-US" dirty="0"/>
              <a:t>D(-1, 0) = (-1)^2 + (0)^2 = 1</a:t>
            </a:r>
          </a:p>
          <a:p>
            <a:r>
              <a:rPr lang="en-US" dirty="0"/>
              <a:t>D(0, 0) = (0)^2 + (0)^2 = 0</a:t>
            </a:r>
          </a:p>
          <a:p>
            <a:r>
              <a:rPr lang="en-US" dirty="0"/>
              <a:t>D(1, 0) = (1)^2 + (0)^2 = 1</a:t>
            </a:r>
          </a:p>
          <a:p>
            <a:r>
              <a:rPr lang="en-US" dirty="0"/>
              <a:t>D(-2, 1) = (– 2)^2 + (1)^2 = 2.23</a:t>
            </a:r>
          </a:p>
          <a:p>
            <a:r>
              <a:rPr lang="en-US" dirty="0"/>
              <a:t>D(-1, 1) = (-1)^2 + (1)^2 = 1.41</a:t>
            </a:r>
          </a:p>
          <a:p>
            <a:r>
              <a:rPr lang="en-US" dirty="0"/>
              <a:t>D(0, 1) = (0)^2 + (1)^2 = 1</a:t>
            </a:r>
          </a:p>
          <a:p>
            <a:r>
              <a:rPr lang="en-US" dirty="0"/>
              <a:t>D(1, 1) = (1)^2 + (1)^2 = 1.41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6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62A7-6944-DD2A-A985-BEB2039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Ideal Low pass filter: Distance measure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E4E4D-78BE-F899-DAE0-42656994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03" y="3377066"/>
            <a:ext cx="8450793" cy="15535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7660D7-D6DA-B892-1727-2BE6D7E93A22}"/>
                  </a:ext>
                </a:extLst>
              </p14:cNvPr>
              <p14:cNvContentPartPr/>
              <p14:nvPr/>
            </p14:nvContentPartPr>
            <p14:xfrm>
              <a:off x="1825937" y="3385680"/>
              <a:ext cx="418680" cy="168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7660D7-D6DA-B892-1727-2BE6D7E93A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297" y="3376680"/>
                <a:ext cx="436320" cy="170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8AC12-7774-16D3-40D3-CAA563D6CF55}"/>
              </a:ext>
            </a:extLst>
          </p:cNvPr>
          <p:cNvGrpSpPr/>
          <p:nvPr/>
        </p:nvGrpSpPr>
        <p:grpSpPr>
          <a:xfrm>
            <a:off x="5627897" y="3265800"/>
            <a:ext cx="762480" cy="1869480"/>
            <a:chOff x="5627897" y="3265800"/>
            <a:chExt cx="762480" cy="18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751D49-1EB5-27C3-598E-1B2F64531440}"/>
                    </a:ext>
                  </a:extLst>
                </p14:cNvPr>
                <p14:cNvContentPartPr/>
                <p14:nvPr/>
              </p14:nvContentPartPr>
              <p14:xfrm>
                <a:off x="5627897" y="3265800"/>
                <a:ext cx="229320" cy="1710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751D49-1EB5-27C3-598E-1B2F645314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18897" y="3257160"/>
                  <a:ext cx="246960" cy="17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DDCCD7-E9DE-7258-31D9-3D0649B18D54}"/>
                    </a:ext>
                  </a:extLst>
                </p14:cNvPr>
                <p14:cNvContentPartPr/>
                <p14:nvPr/>
              </p14:nvContentPartPr>
              <p14:xfrm>
                <a:off x="5965217" y="4147080"/>
                <a:ext cx="5148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DDCCD7-E9DE-7258-31D9-3D0649B18D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56577" y="4138440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7B3C0B-19CD-F018-0718-9A4E9D56FD39}"/>
                    </a:ext>
                  </a:extLst>
                </p14:cNvPr>
                <p14:cNvContentPartPr/>
                <p14:nvPr/>
              </p14:nvContentPartPr>
              <p14:xfrm>
                <a:off x="5943257" y="4277760"/>
                <a:ext cx="842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7B3C0B-19CD-F018-0718-9A4E9D56FD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4257" y="4269120"/>
                  <a:ext cx="10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2AE7CB-3A62-4295-C4C7-C70A756F4818}"/>
                    </a:ext>
                  </a:extLst>
                </p14:cNvPr>
                <p14:cNvContentPartPr/>
                <p14:nvPr/>
              </p14:nvContentPartPr>
              <p14:xfrm>
                <a:off x="6192377" y="3274800"/>
                <a:ext cx="198000" cy="186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2AE7CB-3A62-4295-C4C7-C70A756F48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83377" y="3266160"/>
                  <a:ext cx="215640" cy="18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9D2F57-4B23-3532-C970-3978B719B634}"/>
                  </a:ext>
                </a:extLst>
              </p14:cNvPr>
              <p14:cNvContentPartPr/>
              <p14:nvPr/>
            </p14:nvContentPartPr>
            <p14:xfrm>
              <a:off x="10221137" y="3210720"/>
              <a:ext cx="383400" cy="173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9D2F57-4B23-3532-C970-3978B719B6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12497" y="3202080"/>
                <a:ext cx="401040" cy="174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F176023-B71B-89B3-DE11-523AC8940CCD}"/>
              </a:ext>
            </a:extLst>
          </p:cNvPr>
          <p:cNvGrpSpPr/>
          <p:nvPr/>
        </p:nvGrpSpPr>
        <p:grpSpPr>
          <a:xfrm>
            <a:off x="1316897" y="3897240"/>
            <a:ext cx="192960" cy="130320"/>
            <a:chOff x="1316897" y="3897240"/>
            <a:chExt cx="19296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3CF8FB-7D9F-50BB-178B-548DD25C8B2A}"/>
                    </a:ext>
                  </a:extLst>
                </p14:cNvPr>
                <p14:cNvContentPartPr/>
                <p14:nvPr/>
              </p14:nvContentPartPr>
              <p14:xfrm>
                <a:off x="1316897" y="3897240"/>
                <a:ext cx="14040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3CF8FB-7D9F-50BB-178B-548DD25C8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08257" y="3888240"/>
                  <a:ext cx="158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97F85A-9A61-120F-F68D-4299C9B06B90}"/>
                    </a:ext>
                  </a:extLst>
                </p14:cNvPr>
                <p14:cNvContentPartPr/>
                <p14:nvPr/>
              </p14:nvContentPartPr>
              <p14:xfrm>
                <a:off x="1360817" y="4027200"/>
                <a:ext cx="14904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97F85A-9A61-120F-F68D-4299C9B06B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1817" y="401856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B9E194E-B51B-79A2-C9DD-F4C5DB8A8ED4}"/>
                  </a:ext>
                </a:extLst>
              </p14:cNvPr>
              <p14:cNvContentPartPr/>
              <p14:nvPr/>
            </p14:nvContentPartPr>
            <p14:xfrm>
              <a:off x="282617" y="3810120"/>
              <a:ext cx="360" cy="24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9E194E-B51B-79A2-C9DD-F4C5DB8A8E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3617" y="3801480"/>
                <a:ext cx="1800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6A018FD-CD9B-6694-818B-CFC04A3048B6}"/>
              </a:ext>
            </a:extLst>
          </p:cNvPr>
          <p:cNvGrpSpPr/>
          <p:nvPr/>
        </p:nvGrpSpPr>
        <p:grpSpPr>
          <a:xfrm>
            <a:off x="217817" y="3810120"/>
            <a:ext cx="655560" cy="456120"/>
            <a:chOff x="217817" y="3810120"/>
            <a:chExt cx="6555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D3FB12-A8B4-E0DA-7D43-32CF2578D1EE}"/>
                    </a:ext>
                  </a:extLst>
                </p14:cNvPr>
                <p14:cNvContentPartPr/>
                <p14:nvPr/>
              </p14:nvContentPartPr>
              <p14:xfrm>
                <a:off x="217817" y="3819480"/>
                <a:ext cx="121680" cy="326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D3FB12-A8B4-E0DA-7D43-32CF2578D1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8817" y="3810480"/>
                  <a:ext cx="139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52FC52-DA30-0F6E-417D-A6050644F4E0}"/>
                    </a:ext>
                  </a:extLst>
                </p14:cNvPr>
                <p14:cNvContentPartPr/>
                <p14:nvPr/>
              </p14:nvContentPartPr>
              <p14:xfrm>
                <a:off x="424097" y="3831720"/>
                <a:ext cx="47880" cy="41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52FC52-DA30-0F6E-417D-A6050644F4E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5097" y="3823080"/>
                  <a:ext cx="65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E25B3D-1CF1-B438-6D88-B997B177EACD}"/>
                    </a:ext>
                  </a:extLst>
                </p14:cNvPr>
                <p14:cNvContentPartPr/>
                <p14:nvPr/>
              </p14:nvContentPartPr>
              <p14:xfrm>
                <a:off x="478457" y="4005600"/>
                <a:ext cx="45000" cy="13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E25B3D-1CF1-B438-6D88-B997B177EA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9817" y="3996960"/>
                  <a:ext cx="62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A681B3-7A7F-E4DE-1EC2-BDD06A309BDC}"/>
                    </a:ext>
                  </a:extLst>
                </p14:cNvPr>
                <p14:cNvContentPartPr/>
                <p14:nvPr/>
              </p14:nvContentPartPr>
              <p14:xfrm>
                <a:off x="609857" y="4169400"/>
                <a:ext cx="11160" cy="9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A681B3-7A7F-E4DE-1EC2-BDD06A309B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0857" y="4160400"/>
                  <a:ext cx="28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340760-D143-9E5F-D1F1-C5E897809CA0}"/>
                    </a:ext>
                  </a:extLst>
                </p14:cNvPr>
                <p14:cNvContentPartPr/>
                <p14:nvPr/>
              </p14:nvContentPartPr>
              <p14:xfrm>
                <a:off x="620297" y="3973200"/>
                <a:ext cx="130320" cy="21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340760-D143-9E5F-D1F1-C5E897809C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1297" y="3964200"/>
                  <a:ext cx="147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8ABF29-A339-A97A-0DBC-5150514E47B6}"/>
                    </a:ext>
                  </a:extLst>
                </p14:cNvPr>
                <p14:cNvContentPartPr/>
                <p14:nvPr/>
              </p14:nvContentPartPr>
              <p14:xfrm>
                <a:off x="783737" y="3810120"/>
                <a:ext cx="89640" cy="456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8ABF29-A339-A97A-0DBC-5150514E47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4737" y="3801480"/>
                  <a:ext cx="107280" cy="47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04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DFT &amp; Images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1638300" y="1333500"/>
            <a:ext cx="89154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/>
              <a:t>The DFT of a two dimensional image can be visualised by showing the spectrum of the images component frequencies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l="55798" t="17006"/>
          <a:stretch/>
        </p:blipFill>
        <p:spPr>
          <a:xfrm>
            <a:off x="7235825" y="3167064"/>
            <a:ext cx="3028950" cy="2789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0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121" name="Google Shape;121;p20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0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2052639" y="3081338"/>
            <a:ext cx="3036887" cy="2832100"/>
            <a:chOff x="1123" y="1384"/>
            <a:chExt cx="1766" cy="1784"/>
          </a:xfrm>
        </p:grpSpPr>
        <p:pic>
          <p:nvPicPr>
            <p:cNvPr id="124" name="Google Shape;124;p20"/>
            <p:cNvPicPr preferRelativeResize="0"/>
            <p:nvPr/>
          </p:nvPicPr>
          <p:blipFill rotWithShape="1">
            <a:blip r:embed="rId3">
              <a:alphaModFix/>
            </a:blip>
            <a:srcRect l="19879" r="35919" b="15730"/>
            <a:stretch/>
          </p:blipFill>
          <p:spPr>
            <a:xfrm>
              <a:off x="1123" y="1384"/>
              <a:ext cx="1761" cy="1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0"/>
            <p:cNvSpPr/>
            <p:nvPr/>
          </p:nvSpPr>
          <p:spPr>
            <a:xfrm>
              <a:off x="2556" y="1737"/>
              <a:ext cx="333" cy="14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0"/>
          <p:cNvSpPr/>
          <p:nvPr/>
        </p:nvSpPr>
        <p:spPr>
          <a:xfrm>
            <a:off x="4887914" y="3757613"/>
            <a:ext cx="2058987" cy="1128712"/>
          </a:xfrm>
          <a:prstGeom prst="rightArrow">
            <a:avLst>
              <a:gd name="adj1" fmla="val 50000"/>
              <a:gd name="adj2" fmla="val 42100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3200"/>
            </a:pPr>
            <a:r>
              <a:rPr lang="en-IE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DFT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BF74-68C6-EE60-D9D8-4614C899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off frequency D0 = 0.5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2CB7-AD52-2980-2BFF-D8C0DCC8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matrix will 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40AC7-D2E8-0AF4-11FA-2938817C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96" y="1690688"/>
            <a:ext cx="2276475" cy="1781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F5218-78DC-C25D-2207-4471F73F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20" y="3887788"/>
            <a:ext cx="7515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9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8EE8-7D17-A5CA-684E-A2E6E337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F426-6897-9CE0-150E-446681B1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365CF-B19E-00BA-DCE1-0BA28F0A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23" y="3429000"/>
            <a:ext cx="3933218" cy="171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3C718-EBF5-D649-5458-C40EF9AE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22" y="1690688"/>
            <a:ext cx="9639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DFT &amp; Images</a:t>
            </a:r>
            <a:endParaRPr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134" name="Google Shape;134;p21" descr="boo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1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1"/>
          <p:cNvGrpSpPr/>
          <p:nvPr/>
        </p:nvGrpSpPr>
        <p:grpSpPr>
          <a:xfrm>
            <a:off x="3241626" y="1273176"/>
            <a:ext cx="5988050" cy="5584825"/>
            <a:chOff x="1123" y="1384"/>
            <a:chExt cx="1766" cy="1784"/>
          </a:xfrm>
        </p:grpSpPr>
        <p:pic>
          <p:nvPicPr>
            <p:cNvPr id="137" name="Google Shape;137;p21"/>
            <p:cNvPicPr preferRelativeResize="0"/>
            <p:nvPr/>
          </p:nvPicPr>
          <p:blipFill rotWithShape="1">
            <a:blip r:embed="rId4">
              <a:alphaModFix/>
            </a:blip>
            <a:srcRect l="19879" r="35919" b="15730"/>
            <a:stretch/>
          </p:blipFill>
          <p:spPr>
            <a:xfrm>
              <a:off x="1123" y="1384"/>
              <a:ext cx="1761" cy="1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1"/>
            <p:cNvSpPr/>
            <p:nvPr/>
          </p:nvSpPr>
          <p:spPr>
            <a:xfrm>
              <a:off x="2556" y="1737"/>
              <a:ext cx="333" cy="14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DFT &amp; Images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l="55798" t="17006"/>
          <a:stretch/>
        </p:blipFill>
        <p:spPr>
          <a:xfrm>
            <a:off x="3738563" y="1296988"/>
            <a:ext cx="6037262" cy="5561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2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147" name="Google Shape;147;p22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2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DFT &amp; Images (cont…)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r="39714" b="50064"/>
          <a:stretch/>
        </p:blipFill>
        <p:spPr>
          <a:xfrm>
            <a:off x="1600201" y="2254250"/>
            <a:ext cx="3548063" cy="2465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3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157" name="Google Shape;157;p23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3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t="49774" r="39714"/>
          <a:stretch/>
        </p:blipFill>
        <p:spPr>
          <a:xfrm>
            <a:off x="7250113" y="2284414"/>
            <a:ext cx="3548062" cy="24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5183189" y="2919413"/>
            <a:ext cx="2058987" cy="1128712"/>
          </a:xfrm>
          <a:prstGeom prst="rightArrow">
            <a:avLst>
              <a:gd name="adj1" fmla="val 50000"/>
              <a:gd name="adj2" fmla="val 42100"/>
            </a:avLst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3200"/>
            </a:pPr>
            <a:r>
              <a:rPr lang="en-IE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DFT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492251" y="4679950"/>
            <a:ext cx="3730625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I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Scanning electron microscope image of an integrated circuit magnified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7158039" y="4679951"/>
            <a:ext cx="37306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 spectrum of the image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DFT &amp; Images (cont…)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r="39714" b="50064"/>
          <a:stretch/>
        </p:blipFill>
        <p:spPr>
          <a:xfrm>
            <a:off x="2322513" y="1244600"/>
            <a:ext cx="7980362" cy="5545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4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171" name="Google Shape;171;p24" descr="boo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4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DFT &amp; Images (cont…)</a:t>
            </a: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1138968" y="1631157"/>
            <a:ext cx="280988" cy="5230813"/>
            <a:chOff x="-2" y="1034"/>
            <a:chExt cx="164" cy="3295"/>
          </a:xfrm>
        </p:grpSpPr>
        <p:pic>
          <p:nvPicPr>
            <p:cNvPr id="180" name="Google Shape;180;p25" descr="boo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5"/>
            <p:cNvSpPr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chemeClr val="lt1"/>
                </a:buClr>
                <a:buSzPts val="1200"/>
              </a:pPr>
              <a:r>
                <a:rPr lang="en-IE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t="49774" r="39714"/>
          <a:stretch/>
        </p:blipFill>
        <p:spPr>
          <a:xfrm>
            <a:off x="2139950" y="1270001"/>
            <a:ext cx="8083550" cy="564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9213850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E"/>
              <a:t>The Inverse DFT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1638300" y="1333500"/>
            <a:ext cx="89154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It is really important to note that the Fourier transform is completely </a:t>
            </a:r>
            <a:r>
              <a:rPr lang="en-IE" b="1" dirty="0"/>
              <a:t>reversible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The inverse DFT is given by: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IE" dirty="0"/>
              <a:t>for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E" dirty="0"/>
              <a:t> = 0, 1, 2…</a:t>
            </a:r>
            <a:r>
              <a:rPr lang="en-IE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E" dirty="0"/>
              <a:t>-1 and </a:t>
            </a:r>
            <a:r>
              <a:rPr lang="en-IE" i="1" dirty="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E" dirty="0"/>
              <a:t> = 0, 1, 2…</a:t>
            </a:r>
            <a:r>
              <a:rPr lang="en-IE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E" dirty="0"/>
              <a:t>-1</a:t>
            </a:r>
            <a:endParaRPr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BD8FB-FBF7-887A-552F-7F321421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728912"/>
            <a:ext cx="8877300" cy="140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1380</Words>
  <Application>Microsoft Office PowerPoint</Application>
  <PresentationFormat>Widescreen</PresentationFormat>
  <Paragraphs>163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Verdana</vt:lpstr>
      <vt:lpstr>Office Theme</vt:lpstr>
      <vt:lpstr>Digital Image Processing</vt:lpstr>
      <vt:lpstr>The Discrete Fourier Transform (DFT)</vt:lpstr>
      <vt:lpstr>DFT &amp; Images</vt:lpstr>
      <vt:lpstr>DFT &amp; Images</vt:lpstr>
      <vt:lpstr>DFT &amp; Images</vt:lpstr>
      <vt:lpstr>DFT &amp; Images (cont…)</vt:lpstr>
      <vt:lpstr>DFT &amp; Images (cont…)</vt:lpstr>
      <vt:lpstr>DFT &amp; Images (cont…)</vt:lpstr>
      <vt:lpstr>The Inverse DFT</vt:lpstr>
      <vt:lpstr>The DFT and Image Processing</vt:lpstr>
      <vt:lpstr>Some Basic Frequency Domain Filters</vt:lpstr>
      <vt:lpstr>Some Basic Frequency Domain Filters (Response of Low Pass filtering of an image)</vt:lpstr>
      <vt:lpstr>Some Basic Frequency Domain Filters (Response of High Pass filtering of an image)</vt:lpstr>
      <vt:lpstr>Smoothing Frequency Domain Filters</vt:lpstr>
      <vt:lpstr>Ideal Low Pass Filter</vt:lpstr>
      <vt:lpstr>Ideal Low Pass Filter (cont…)</vt:lpstr>
      <vt:lpstr>Ideal Low Pass Filter (cont…)</vt:lpstr>
      <vt:lpstr>Ideal Low Pass Filter (cont…)</vt:lpstr>
      <vt:lpstr>Ideal Low Pass Filter (cont…)</vt:lpstr>
      <vt:lpstr>Ideal Low Pass Filter (cont…)</vt:lpstr>
      <vt:lpstr>PowerPoint Presentation</vt:lpstr>
      <vt:lpstr>Calculate the spatial domain to the frequency domain to perform Ideal Low pass filter, Where cutoff frequency = 0.5</vt:lpstr>
      <vt:lpstr>Ideal Low pass filter</vt:lpstr>
      <vt:lpstr>Ideal Low pass filter: Compute the DFT of the image</vt:lpstr>
      <vt:lpstr>Ideal Low pass filter: Compute the DFT of the image</vt:lpstr>
      <vt:lpstr>Distance measure</vt:lpstr>
      <vt:lpstr>Ideal Low pass filter: </vt:lpstr>
      <vt:lpstr>Ideal Low pass filter: Distance measure </vt:lpstr>
      <vt:lpstr>Ideal Low pass filter: Distance measure </vt:lpstr>
      <vt:lpstr>Cut off frequency D0 = 0.5</vt:lpstr>
      <vt:lpstr>Inverse Fourier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Dr.Mubashir Ahmad</dc:creator>
  <cp:lastModifiedBy>Dr.Mubashir Ahmad</cp:lastModifiedBy>
  <cp:revision>73</cp:revision>
  <dcterms:created xsi:type="dcterms:W3CDTF">2023-04-05T10:42:55Z</dcterms:created>
  <dcterms:modified xsi:type="dcterms:W3CDTF">2024-05-10T12:12:49Z</dcterms:modified>
</cp:coreProperties>
</file>