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79" r:id="rId6"/>
    <p:sldId id="261" r:id="rId7"/>
    <p:sldId id="263" r:id="rId8"/>
    <p:sldId id="264" r:id="rId9"/>
    <p:sldId id="265" r:id="rId10"/>
    <p:sldId id="266" r:id="rId11"/>
    <p:sldId id="267" r:id="rId12"/>
    <p:sldId id="280" r:id="rId13"/>
    <p:sldId id="281" r:id="rId14"/>
    <p:sldId id="268" r:id="rId15"/>
    <p:sldId id="270" r:id="rId16"/>
    <p:sldId id="27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94660"/>
  </p:normalViewPr>
  <p:slideViewPr>
    <p:cSldViewPr>
      <p:cViewPr varScale="1">
        <p:scale>
          <a:sx n="84" d="100"/>
          <a:sy n="84" d="100"/>
        </p:scale>
        <p:origin x="1363"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12/31/2024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7D89F-69BA-45D8-85C1-789124DFB921}" type="datetime1">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41830-9FBF-4C58-837A-230882702FD4}" type="datetime1">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B8442-52C5-4632-BA82-04F7AD4C9B34}" type="datetime1">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83749-7540-4838-B5FB-EDC40CB84DB0}" type="datetime1">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A8085-18D1-4091-8AD3-81F140965EFC}" type="datetime1">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D35F7-97F8-4D2E-B83D-158766068E0A}" type="datetime1">
              <a:rPr lang="en-US" smtClean="0"/>
              <a:pPr/>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3EFADE-B1F7-484F-89D9-3E148D53B52B}" type="datetime1">
              <a:rPr lang="en-US" smtClean="0"/>
              <a:pPr/>
              <a:t>12/31/2024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9F378E-9541-4F7D-BD6F-302448FBBB81}" type="datetime1">
              <a:rPr lang="en-US" smtClean="0"/>
              <a:pPr/>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6370F-658E-452B-A4D5-DB4240E0AF51}" type="datetime1">
              <a:rPr lang="en-US" smtClean="0"/>
              <a:pPr/>
              <a:t>12/31/2024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C22A7-5E39-4CEE-A6B3-52DA5303DD53}" type="datetime1">
              <a:rPr lang="en-US" smtClean="0"/>
              <a:pPr/>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188C4-8F03-4988-A683-AFCBDCFC6ED7}" type="datetime1">
              <a:rPr lang="en-US" smtClean="0"/>
              <a:pPr/>
              <a:t>12/31/2024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A8C5E-5ACC-4DAB-B41C-5718F8C58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5247"/>
            <a:ext cx="7772400" cy="1470025"/>
          </a:xfrm>
        </p:spPr>
        <p:txBody>
          <a:bodyPr/>
          <a:lstStyle/>
          <a:p>
            <a:r>
              <a:rPr lang="en-US" dirty="0">
                <a:latin typeface="Times New Roman" panose="02020603050405020304" pitchFamily="18" charset="0"/>
                <a:cs typeface="Times New Roman" panose="02020603050405020304" pitchFamily="18" charset="0"/>
              </a:rPr>
              <a:t>Liver Tumor Segmentation Model</a:t>
            </a:r>
          </a:p>
        </p:txBody>
      </p:sp>
      <p:sp>
        <p:nvSpPr>
          <p:cNvPr id="3" name="Subtitle 2"/>
          <p:cNvSpPr>
            <a:spLocks noGrp="1"/>
          </p:cNvSpPr>
          <p:nvPr>
            <p:ph type="subTitle" idx="1"/>
          </p:nvPr>
        </p:nvSpPr>
        <p:spPr>
          <a:xfrm>
            <a:off x="1371600" y="3376121"/>
            <a:ext cx="6400800" cy="1369080"/>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Faizan (FA21-BSE-011)</a:t>
            </a:r>
          </a:p>
          <a:p>
            <a:r>
              <a:rPr lang="en-US" dirty="0">
                <a:latin typeface="Times New Roman" panose="02020603050405020304" pitchFamily="18" charset="0"/>
                <a:cs typeface="Times New Roman" panose="02020603050405020304" pitchFamily="18" charset="0"/>
              </a:rPr>
              <a:t>Fawad Iqbal (FA21-BSE-012)</a:t>
            </a:r>
          </a:p>
          <a:p>
            <a:r>
              <a:rPr lang="en-US" dirty="0">
                <a:latin typeface="Times New Roman" panose="02020603050405020304" pitchFamily="18" charset="0"/>
                <a:cs typeface="Times New Roman" panose="02020603050405020304" pitchFamily="18" charset="0"/>
              </a:rPr>
              <a:t>Dr. Mubashir Ahmad </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a:t>
            </a:r>
            <a:r>
              <a:rPr lang="en-US" sz="2200" dirty="0">
                <a:solidFill>
                  <a:schemeClr val="tx1">
                    <a:tint val="75000"/>
                  </a:schemeClr>
                </a:solidFill>
                <a:latin typeface="Times New Roman" panose="02020603050405020304" pitchFamily="18" charset="0"/>
                <a:cs typeface="Times New Roman" panose="02020603050405020304" pitchFamily="18" charset="0"/>
              </a:rPr>
              <a:t> University Islamabad,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3500" kern="1200">
                <a:solidFill>
                  <a:srgbClr val="FFFFFF"/>
                </a:solidFill>
                <a:latin typeface="+mj-lt"/>
                <a:ea typeface="+mj-ea"/>
                <a:cs typeface="+mj-cs"/>
              </a:rPr>
              <a:t>Use Case Diagram </a:t>
            </a:r>
          </a:p>
        </p:txBody>
      </p:sp>
      <p:pic>
        <p:nvPicPr>
          <p:cNvPr id="5" name="Content Placeholder 4" descr="A diagram of a company&#10;&#10;Description automatically generated">
            <a:extLst>
              <a:ext uri="{FF2B5EF4-FFF2-40B4-BE49-F238E27FC236}">
                <a16:creationId xmlns:a16="http://schemas.microsoft.com/office/drawing/2014/main" id="{52097C6C-C942-B517-F88F-8C8876A6F2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472695" y="467208"/>
            <a:ext cx="5227562" cy="5923584"/>
          </a:xfrm>
          <a:prstGeom prst="rect">
            <a:avLst/>
          </a:prstGeom>
          <a:noFill/>
        </p:spPr>
      </p:pic>
      <p:sp>
        <p:nvSpPr>
          <p:cNvPr id="4" name="Slide Number Placeholder 3"/>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C2A8C5E-5ACC-4DAB-B41C-5718F8C58B6D}" type="slidenum">
              <a:rPr lang="en-US" sz="1000">
                <a:solidFill>
                  <a:schemeClr val="tx1">
                    <a:lumMod val="50000"/>
                    <a:lumOff val="50000"/>
                  </a:schemeClr>
                </a:solidFill>
              </a:rPr>
              <a:pPr>
                <a:spcAft>
                  <a:spcPts val="600"/>
                </a:spcAft>
              </a:pPr>
              <a:t>10</a:t>
            </a:fld>
            <a:endParaRPr lang="en-US" sz="1000">
              <a:solidFill>
                <a:schemeClr val="tx1">
                  <a:lumMod val="50000"/>
                  <a:lumOff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3500" kern="1200">
                <a:solidFill>
                  <a:srgbClr val="FFFFFF"/>
                </a:solidFill>
                <a:latin typeface="+mj-lt"/>
                <a:ea typeface="+mj-ea"/>
                <a:cs typeface="+mj-cs"/>
              </a:rPr>
              <a:t>Class Diagram </a:t>
            </a:r>
          </a:p>
        </p:txBody>
      </p:sp>
      <p:pic>
        <p:nvPicPr>
          <p:cNvPr id="6" name="Content Placeholder 5" descr="A screenshot of a computer program&#10;&#10;Description automatically generated">
            <a:extLst>
              <a:ext uri="{FF2B5EF4-FFF2-40B4-BE49-F238E27FC236}">
                <a16:creationId xmlns:a16="http://schemas.microsoft.com/office/drawing/2014/main" id="{6269909A-7028-F2E0-EE4B-58C82D4CFD5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76821" y="1755786"/>
            <a:ext cx="5419311" cy="3346427"/>
          </a:xfrm>
          <a:prstGeom prst="rect">
            <a:avLst/>
          </a:prstGeom>
        </p:spPr>
      </p:pic>
      <p:sp>
        <p:nvSpPr>
          <p:cNvPr id="4" name="Slide Number Placeholder 3"/>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C2A8C5E-5ACC-4DAB-B41C-5718F8C58B6D}" type="slidenum">
              <a:rPr lang="en-US" sz="1000">
                <a:solidFill>
                  <a:schemeClr val="tx1">
                    <a:lumMod val="50000"/>
                    <a:lumOff val="50000"/>
                  </a:schemeClr>
                </a:solidFill>
              </a:rPr>
              <a:pPr>
                <a:spcAft>
                  <a:spcPts val="600"/>
                </a:spcAft>
              </a:pPr>
              <a:t>11</a:t>
            </a:fld>
            <a:endParaRPr lang="en-US" sz="1000">
              <a:solidFill>
                <a:schemeClr val="tx1">
                  <a:lumMod val="50000"/>
                  <a:lumOff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CCBC7D-E625-373F-08CA-7F944A9EBC0B}"/>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174E76-24A2-4D9E-AD91-D512DD94159B}"/>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a:lnSpc>
                <a:spcPct val="90000"/>
              </a:lnSpc>
            </a:pPr>
            <a:r>
              <a:rPr lang="en-US" sz="3500" kern="1200" dirty="0">
                <a:solidFill>
                  <a:srgbClr val="FFFFFF"/>
                </a:solidFill>
                <a:latin typeface="+mj-lt"/>
                <a:ea typeface="+mj-ea"/>
                <a:cs typeface="+mj-cs"/>
              </a:rPr>
              <a:t>Sequence Diagram</a:t>
            </a:r>
          </a:p>
        </p:txBody>
      </p:sp>
      <p:pic>
        <p:nvPicPr>
          <p:cNvPr id="8" name="Content Placeholder 7" descr="A diagram of a project&#10;&#10;Description automatically generated">
            <a:extLst>
              <a:ext uri="{FF2B5EF4-FFF2-40B4-BE49-F238E27FC236}">
                <a16:creationId xmlns:a16="http://schemas.microsoft.com/office/drawing/2014/main" id="{5B7EAC2A-9FEA-A695-0D80-0F5FD0AACF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168" y="2397664"/>
            <a:ext cx="8495662" cy="3589417"/>
          </a:xfrm>
          <a:prstGeom prst="rect">
            <a:avLst/>
          </a:prstGeom>
        </p:spPr>
      </p:pic>
      <p:sp>
        <p:nvSpPr>
          <p:cNvPr id="4" name="Slide Number Placeholder 3">
            <a:extLst>
              <a:ext uri="{FF2B5EF4-FFF2-40B4-BE49-F238E27FC236}">
                <a16:creationId xmlns:a16="http://schemas.microsoft.com/office/drawing/2014/main" id="{6C270460-3B06-E1E3-C065-1BCE50BF4BF4}"/>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C2A8C5E-5ACC-4DAB-B41C-5718F8C58B6D}" type="slidenum">
              <a:rPr lang="en-US" sz="1000">
                <a:solidFill>
                  <a:schemeClr val="tx1">
                    <a:lumMod val="50000"/>
                    <a:lumOff val="50000"/>
                  </a:schemeClr>
                </a:solidFill>
              </a:rPr>
              <a:pPr>
                <a:spcAft>
                  <a:spcPts val="600"/>
                </a:spcAft>
              </a:pPr>
              <a:t>12</a:t>
            </a:fld>
            <a:endParaRPr lang="en-US" sz="1000">
              <a:solidFill>
                <a:schemeClr val="tx1">
                  <a:lumMod val="50000"/>
                  <a:lumOff val="50000"/>
                </a:schemeClr>
              </a:solidFill>
            </a:endParaRPr>
          </a:p>
        </p:txBody>
      </p:sp>
    </p:spTree>
    <p:extLst>
      <p:ext uri="{BB962C8B-B14F-4D97-AF65-F5344CB8AC3E}">
        <p14:creationId xmlns:p14="http://schemas.microsoft.com/office/powerpoint/2010/main" val="3221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E44EFF-0F6B-C9AF-3199-3AE675C3FDAB}"/>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902BF81-3ABD-413C-A31D-82FFF10F5077}"/>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a:lnSpc>
                <a:spcPct val="90000"/>
              </a:lnSpc>
            </a:pPr>
            <a:r>
              <a:rPr lang="en-US" sz="3500" kern="1200" dirty="0">
                <a:solidFill>
                  <a:srgbClr val="FFFFFF"/>
                </a:solidFill>
                <a:latin typeface="+mj-lt"/>
                <a:ea typeface="+mj-ea"/>
                <a:cs typeface="+mj-cs"/>
              </a:rPr>
              <a:t>State </a:t>
            </a:r>
            <a:r>
              <a:rPr lang="en-US" sz="3500" kern="1200">
                <a:solidFill>
                  <a:srgbClr val="FFFFFF"/>
                </a:solidFill>
                <a:latin typeface="+mj-lt"/>
                <a:ea typeface="+mj-ea"/>
                <a:cs typeface="+mj-cs"/>
              </a:rPr>
              <a:t>Transition </a:t>
            </a:r>
            <a:r>
              <a:rPr lang="en-US" sz="3500" kern="1200" dirty="0">
                <a:solidFill>
                  <a:srgbClr val="FFFFFF"/>
                </a:solidFill>
                <a:latin typeface="+mj-lt"/>
                <a:ea typeface="+mj-ea"/>
                <a:cs typeface="+mj-cs"/>
              </a:rPr>
              <a:t>Diagram</a:t>
            </a:r>
          </a:p>
        </p:txBody>
      </p:sp>
      <p:pic>
        <p:nvPicPr>
          <p:cNvPr id="7" name="Content Placeholder 6" descr="A diagram of a process&#10;&#10;Description automatically generated">
            <a:extLst>
              <a:ext uri="{FF2B5EF4-FFF2-40B4-BE49-F238E27FC236}">
                <a16:creationId xmlns:a16="http://schemas.microsoft.com/office/drawing/2014/main" id="{D080B5D5-C376-E1C0-A813-BFE0003EE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998" y="467208"/>
            <a:ext cx="4886956" cy="5923584"/>
          </a:xfrm>
          <a:prstGeom prst="rect">
            <a:avLst/>
          </a:prstGeom>
        </p:spPr>
      </p:pic>
      <p:sp>
        <p:nvSpPr>
          <p:cNvPr id="4" name="Slide Number Placeholder 3">
            <a:extLst>
              <a:ext uri="{FF2B5EF4-FFF2-40B4-BE49-F238E27FC236}">
                <a16:creationId xmlns:a16="http://schemas.microsoft.com/office/drawing/2014/main" id="{9E40995C-71DE-0F8E-C133-C89CAF6FA6E6}"/>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pPr>
            <a:fld id="{DC2A8C5E-5ACC-4DAB-B41C-5718F8C58B6D}" type="slidenum">
              <a:rPr lang="en-US" sz="1000">
                <a:solidFill>
                  <a:schemeClr val="tx1">
                    <a:lumMod val="50000"/>
                    <a:lumOff val="50000"/>
                  </a:schemeClr>
                </a:solidFill>
              </a:rPr>
              <a:pPr>
                <a:spcAft>
                  <a:spcPts val="600"/>
                </a:spcAft>
              </a:pPr>
              <a:t>13</a:t>
            </a:fld>
            <a:endParaRPr lang="en-US" sz="1000">
              <a:solidFill>
                <a:schemeClr val="tx1">
                  <a:lumMod val="50000"/>
                  <a:lumOff val="50000"/>
                </a:schemeClr>
              </a:solidFill>
            </a:endParaRPr>
          </a:p>
        </p:txBody>
      </p:sp>
    </p:spTree>
    <p:extLst>
      <p:ext uri="{BB962C8B-B14F-4D97-AF65-F5344CB8AC3E}">
        <p14:creationId xmlns:p14="http://schemas.microsoft.com/office/powerpoint/2010/main" val="243454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Schedule </a:t>
            </a:r>
          </a:p>
        </p:txBody>
      </p:sp>
      <p:pic>
        <p:nvPicPr>
          <p:cNvPr id="6" name="Content Placeholder 5" descr="A screenshot of a computer&#10;&#10;Description automatically generated">
            <a:extLst>
              <a:ext uri="{FF2B5EF4-FFF2-40B4-BE49-F238E27FC236}">
                <a16:creationId xmlns:a16="http://schemas.microsoft.com/office/drawing/2014/main" id="{716787A7-A762-93A7-1013-8ACC1FA32A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87019"/>
            <a:ext cx="8229600" cy="3152325"/>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Details of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Iteration (30%)</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11F4F5D-1F38-AA36-3065-AF2DC9F63209}"/>
              </a:ext>
            </a:extLst>
          </p:cNvPr>
          <p:cNvSpPr>
            <a:spLocks noGrp="1" noChangeArrowheads="1"/>
          </p:cNvSpPr>
          <p:nvPr>
            <p:ph idx="1"/>
          </p:nvPr>
        </p:nvSpPr>
        <p:spPr bwMode="auto">
          <a:xfrm>
            <a:off x="457201" y="2019088"/>
            <a:ext cx="7848600" cy="368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nnFormer Encoder Implementation: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Successfully implemented the encoding part of the nnFormer architecture.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Encoder processes the input data, extracting essential features.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Patch Preparation: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3D CT images have been converted into 2D patches.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Patches are ready for feeding into the nnFormer model.</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52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Details of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Iteration (60%)</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Model Training: </a:t>
            </a:r>
            <a:r>
              <a:rPr lang="en-US" dirty="0"/>
              <a:t>Train the nnFormer model on prepared patches for liver tumor segmentation.</a:t>
            </a:r>
          </a:p>
          <a:p>
            <a:pPr>
              <a:buFont typeface="Arial" panose="020B0604020202020204" pitchFamily="34" charset="0"/>
              <a:buChar char="•"/>
            </a:pPr>
            <a:r>
              <a:rPr lang="en-US" dirty="0"/>
              <a:t>Evaluate performance and fine-tune the model.</a:t>
            </a:r>
          </a:p>
          <a:p>
            <a:pPr marL="0" indent="0">
              <a:buNone/>
            </a:pPr>
            <a:endParaRPr lang="en-US" i="1"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52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So far, we have completed the initial stages of the project, including the implementation of the encoder part of the nnFormer architecture. Additionally, we have prepared and processed the 2D patches from 3D CT images, making them ready for feeding into the nnFormer model.</a:t>
            </a:r>
          </a:p>
          <a:p>
            <a:pPr marL="0" indent="0">
              <a:buNone/>
            </a:pPr>
            <a:endParaRPr lang="en-US" dirty="0"/>
          </a:p>
          <a:p>
            <a:pPr marL="0" indent="0">
              <a:buNone/>
            </a:pPr>
            <a:r>
              <a:rPr lang="en-US" dirty="0"/>
              <a:t> This forms the foundation for the next steps in the project, where we will focus on training the model and evaluating its performance. These early achievements have set the stage for building a robust liver tumor segmentation system.</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98538"/>
            <a:ext cx="7266222" cy="1077862"/>
          </a:xfrm>
        </p:spPr>
        <p:txBody>
          <a:bodyPr anchor="b">
            <a:normAutofit/>
          </a:bodyPr>
          <a:lstStyle/>
          <a:p>
            <a:r>
              <a:rPr lang="en-US" sz="3500" dirty="0">
                <a:latin typeface="Times New Roman" panose="02020603050405020304" pitchFamily="18" charset="0"/>
                <a:cs typeface="Times New Roman" panose="02020603050405020304" pitchFamily="18" charset="0"/>
              </a:rPr>
              <a:t>Agenda of the Presentation</a:t>
            </a:r>
          </a:p>
        </p:txBody>
      </p:sp>
      <p:sp>
        <p:nvSpPr>
          <p:cNvPr id="5" name="Rectangle 1">
            <a:extLst>
              <a:ext uri="{FF2B5EF4-FFF2-40B4-BE49-F238E27FC236}">
                <a16:creationId xmlns:a16="http://schemas.microsoft.com/office/drawing/2014/main" id="{4A026E3D-965D-CE52-8A53-7C439CA77343}"/>
              </a:ext>
            </a:extLst>
          </p:cNvPr>
          <p:cNvSpPr>
            <a:spLocks noGrp="1" noChangeArrowheads="1"/>
          </p:cNvSpPr>
          <p:nvPr>
            <p:ph idx="1"/>
          </p:nvPr>
        </p:nvSpPr>
        <p:spPr bwMode="auto">
          <a:xfrm>
            <a:off x="938889" y="1970466"/>
            <a:ext cx="7266222" cy="3454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eaLnBrk="0" fontAlgn="base" hangingPunct="0">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Introduction</a:t>
            </a:r>
          </a:p>
          <a:p>
            <a:pPr eaLnBrk="0" fontAlgn="base" hangingPunct="0">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Scope</a:t>
            </a:r>
          </a:p>
          <a:p>
            <a:pPr eaLnBrk="0" fontAlgn="base" hangingPunct="0">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Functional Requirements</a:t>
            </a:r>
          </a:p>
          <a:p>
            <a:pPr eaLnBrk="0" fontAlgn="base" hangingPunct="0">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Non-Functional Requirements</a:t>
            </a:r>
          </a:p>
          <a:p>
            <a:pPr eaLnBrk="0" fontAlgn="base" hangingPunct="0">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User Goals</a:t>
            </a:r>
          </a:p>
          <a:p>
            <a:pPr eaLnBrk="0" fontAlgn="base" hangingPunct="0">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Use Cases</a:t>
            </a:r>
          </a:p>
          <a:p>
            <a:pPr eaLnBrk="0" fontAlgn="base" hangingPunct="0">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Demonstration (Preprocessing Implementation)</a:t>
            </a:r>
          </a:p>
          <a:p>
            <a:pPr eaLnBrk="0" fontAlgn="base" hangingPunct="0">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Q&amp;A </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778240" y="6455664"/>
            <a:ext cx="336042" cy="365125"/>
          </a:xfrm>
        </p:spPr>
        <p:txBody>
          <a:bodyPr>
            <a:normAutofit/>
          </a:bodyPr>
          <a:lstStyle/>
          <a:p>
            <a:pPr>
              <a:spcAft>
                <a:spcPts val="600"/>
              </a:spcAft>
            </a:pPr>
            <a:fld id="{DC2A8C5E-5ACC-4DAB-B41C-5718F8C58B6D}" type="slidenum">
              <a:rPr lang="en-US" sz="1000">
                <a:solidFill>
                  <a:srgbClr val="FFFFFF"/>
                </a:solidFill>
                <a:latin typeface="Times New Roman" panose="02020603050405020304" pitchFamily="18" charset="0"/>
                <a:cs typeface="Times New Roman" panose="02020603050405020304" pitchFamily="18" charset="0"/>
              </a:rPr>
              <a:pPr>
                <a:spcAft>
                  <a:spcPts val="600"/>
                </a:spcAft>
              </a:pPr>
              <a:t>2</a:t>
            </a:fld>
            <a:endParaRPr lang="en-US" sz="100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latin typeface="Times New Roman" panose="02020603050405020304" pitchFamily="18" charset="0"/>
                <a:cs typeface="Times New Roman" panose="02020603050405020304" pitchFamily="18" charset="0"/>
              </a:rPr>
              <a:t>Brief Introduction</a:t>
            </a:r>
          </a:p>
        </p:txBody>
      </p:sp>
      <p:sp>
        <p:nvSpPr>
          <p:cNvPr id="5" name="Rectangle 1">
            <a:extLst>
              <a:ext uri="{FF2B5EF4-FFF2-40B4-BE49-F238E27FC236}">
                <a16:creationId xmlns:a16="http://schemas.microsoft.com/office/drawing/2014/main" id="{5604EBE1-7BEC-297D-B3C8-84042BB92C49}"/>
              </a:ext>
            </a:extLst>
          </p:cNvPr>
          <p:cNvSpPr>
            <a:spLocks noGrp="1" noChangeArrowheads="1"/>
          </p:cNvSpPr>
          <p:nvPr>
            <p:ph idx="1"/>
          </p:nvPr>
        </p:nvSpPr>
        <p:spPr bwMode="auto">
          <a:xfrm>
            <a:off x="914401" y="2057400"/>
            <a:ext cx="7391400" cy="43980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a:buNone/>
            </a:pPr>
            <a:r>
              <a:rPr lang="en-US" sz="2000" dirty="0"/>
              <a:t>For our 30% milestone, we focused on the preprocessing phase of the liver tumor segmentation system. Specifically:</a:t>
            </a:r>
          </a:p>
          <a:p>
            <a:pPr>
              <a:buFont typeface="Arial" panose="020B0604020202020204" pitchFamily="34" charset="0"/>
              <a:buChar char="•"/>
            </a:pPr>
            <a:r>
              <a:rPr lang="en-US" sz="2000" b="1" dirty="0"/>
              <a:t>Data Handling</a:t>
            </a:r>
            <a:r>
              <a:rPr lang="en-US" sz="2000" dirty="0"/>
              <a:t>: We worked with the LITS17 dataset, converting 3D CT scans into 2D slices for computational efficiency.</a:t>
            </a:r>
          </a:p>
          <a:p>
            <a:pPr>
              <a:buFont typeface="Arial" panose="020B0604020202020204" pitchFamily="34" charset="0"/>
              <a:buChar char="•"/>
            </a:pPr>
            <a:r>
              <a:rPr lang="en-US" sz="2000" b="1" dirty="0"/>
              <a:t>Preprocessing</a:t>
            </a:r>
            <a:r>
              <a:rPr lang="en-US" sz="2000" dirty="0"/>
              <a:t>: Applied intensity thresholding to isolate the liver region and ensure meaningful patches are extracted.</a:t>
            </a:r>
          </a:p>
          <a:p>
            <a:pPr>
              <a:buFont typeface="Arial" panose="020B0604020202020204" pitchFamily="34" charset="0"/>
              <a:buChar char="•"/>
            </a:pPr>
            <a:r>
              <a:rPr lang="en-US" sz="2000" b="1" dirty="0"/>
              <a:t>Feature Extraction</a:t>
            </a:r>
            <a:r>
              <a:rPr lang="en-US" sz="2000" dirty="0"/>
              <a:t>: Implemented convolutional layers to process 2D slices, extracting features and generating patches for the attention layers of nnFormer.</a:t>
            </a:r>
          </a:p>
          <a:p>
            <a:pPr>
              <a:buFont typeface="Arial" panose="020B0604020202020204" pitchFamily="34" charset="0"/>
              <a:buChar char="•"/>
            </a:pPr>
            <a:r>
              <a:rPr lang="en-US" sz="2000" b="1" dirty="0"/>
              <a:t>System Integration</a:t>
            </a:r>
            <a:r>
              <a:rPr lang="en-US" sz="2000" dirty="0"/>
              <a:t>: Passed preprocessed data through the encoder, laying the foundation for segmentation tasks.</a:t>
            </a:r>
          </a:p>
        </p:txBody>
      </p:sp>
      <p:sp>
        <p:nvSpPr>
          <p:cNvPr id="4" name="Slide Number Placeholder 3"/>
          <p:cNvSpPr>
            <a:spLocks noGrp="1"/>
          </p:cNvSpPr>
          <p:nvPr>
            <p:ph type="sldNum" sz="quarter" idx="12"/>
          </p:nvPr>
        </p:nvSpPr>
        <p:spPr>
          <a:xfrm>
            <a:off x="8778240" y="6455431"/>
            <a:ext cx="334434" cy="365125"/>
          </a:xfrm>
        </p:spPr>
        <p:txBody>
          <a:bodyPr>
            <a:normAutofit/>
          </a:bodyPr>
          <a:lstStyle/>
          <a:p>
            <a:pPr>
              <a:spcAft>
                <a:spcPts val="600"/>
              </a:spcAft>
            </a:pPr>
            <a:fld id="{DC2A8C5E-5ACC-4DAB-B41C-5718F8C58B6D}" type="slidenum">
              <a:rPr lang="en-US" sz="10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3</a:t>
            </a:fld>
            <a:endParaRPr lang="en-US" sz="10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latin typeface="Times New Roman" panose="02020603050405020304" pitchFamily="18" charset="0"/>
                <a:cs typeface="Times New Roman" panose="02020603050405020304" pitchFamily="18" charset="0"/>
              </a:rPr>
              <a:t>Scope</a:t>
            </a:r>
          </a:p>
        </p:txBody>
      </p:sp>
      <p:sp>
        <p:nvSpPr>
          <p:cNvPr id="5" name="Rectangle 1">
            <a:extLst>
              <a:ext uri="{FF2B5EF4-FFF2-40B4-BE49-F238E27FC236}">
                <a16:creationId xmlns:a16="http://schemas.microsoft.com/office/drawing/2014/main" id="{E6FACC9A-EF16-2F7D-42D8-421BD4E9E906}"/>
              </a:ext>
            </a:extLst>
          </p:cNvPr>
          <p:cNvSpPr>
            <a:spLocks noGrp="1" noChangeArrowheads="1"/>
          </p:cNvSpPr>
          <p:nvPr>
            <p:ph idx="1"/>
          </p:nvPr>
        </p:nvSpPr>
        <p:spPr bwMode="auto">
          <a:xfrm>
            <a:off x="838201" y="2133600"/>
            <a:ext cx="7467599" cy="426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a:buNone/>
            </a:pPr>
            <a:r>
              <a:rPr lang="en-US" sz="2000" b="1" dirty="0"/>
              <a:t>What to Do:</a:t>
            </a:r>
          </a:p>
          <a:p>
            <a:r>
              <a:rPr lang="en-US" sz="2000" b="1" dirty="0"/>
              <a:t>Data Preprocessing</a:t>
            </a:r>
            <a:r>
              <a:rPr lang="en-US" sz="2000" dirty="0"/>
              <a:t>: Convert 3D CT scans into 2D slices.</a:t>
            </a:r>
          </a:p>
          <a:p>
            <a:r>
              <a:rPr lang="en-US" sz="2000" b="1" dirty="0"/>
              <a:t>Intensity Thresholding</a:t>
            </a:r>
            <a:r>
              <a:rPr lang="en-US" sz="2000" dirty="0"/>
              <a:t>: Focus on extracting relevant liver regions from the scans.</a:t>
            </a:r>
          </a:p>
          <a:p>
            <a:r>
              <a:rPr lang="en-US" sz="2000" b="1" dirty="0"/>
              <a:t>Feature Extraction</a:t>
            </a:r>
            <a:r>
              <a:rPr lang="en-US" sz="2000" dirty="0"/>
              <a:t>: Use convolutional layers to extract features and generate patches for attention mechanisms.</a:t>
            </a:r>
          </a:p>
          <a:p>
            <a:r>
              <a:rPr lang="en-US" sz="2000" b="1" dirty="0"/>
              <a:t>Pipeline Integration</a:t>
            </a:r>
            <a:r>
              <a:rPr lang="en-US" sz="2000" dirty="0"/>
              <a:t>: Pass preprocessed data to the nnFormer encoder for further processing.</a:t>
            </a:r>
          </a:p>
          <a:p>
            <a:r>
              <a:rPr lang="en-US" sz="2000" b="1" dirty="0"/>
              <a:t>Visualization</a:t>
            </a:r>
            <a:r>
              <a:rPr lang="en-US" sz="2000" dirty="0"/>
              <a:t>: Display segmented results for analysis and evaluation.</a:t>
            </a:r>
          </a:p>
          <a:p>
            <a:r>
              <a:rPr lang="en-US" sz="2000" b="1" dirty="0"/>
              <a:t>Dashboard Development</a:t>
            </a:r>
            <a:r>
              <a:rPr lang="en-US" sz="2000" dirty="0"/>
              <a:t>: Create a user-friendly interface for uploading and displaying CT scans and results.</a:t>
            </a:r>
          </a:p>
          <a:p>
            <a:pPr marL="0" marR="0" lvl="0" indent="0"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
        <p:nvSpPr>
          <p:cNvPr id="4" name="Slide Number Placeholder 3"/>
          <p:cNvSpPr>
            <a:spLocks noGrp="1"/>
          </p:cNvSpPr>
          <p:nvPr>
            <p:ph type="sldNum" sz="quarter" idx="12"/>
          </p:nvPr>
        </p:nvSpPr>
        <p:spPr>
          <a:xfrm>
            <a:off x="8778240" y="6455431"/>
            <a:ext cx="334434" cy="365125"/>
          </a:xfrm>
        </p:spPr>
        <p:txBody>
          <a:bodyPr>
            <a:normAutofit/>
          </a:bodyPr>
          <a:lstStyle/>
          <a:p>
            <a:pPr>
              <a:spcAft>
                <a:spcPts val="600"/>
              </a:spcAft>
            </a:pPr>
            <a:fld id="{DC2A8C5E-5ACC-4DAB-B41C-5718F8C58B6D}" type="slidenum">
              <a:rPr lang="en-US" sz="10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4</a:t>
            </a:fld>
            <a:endParaRPr lang="en-US" sz="10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E59DFA-9240-EC8A-A37A-BABDD0678645}"/>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3B13E-10B6-F742-6319-362FFD6B4DC6}"/>
              </a:ext>
            </a:extLst>
          </p:cNvPr>
          <p:cNvSpPr>
            <a:spLocks noGrp="1"/>
          </p:cNvSpPr>
          <p:nvPr>
            <p:ph type="title"/>
          </p:nvPr>
        </p:nvSpPr>
        <p:spPr>
          <a:xfrm>
            <a:off x="1028699" y="294538"/>
            <a:ext cx="7421963" cy="1033669"/>
          </a:xfrm>
        </p:spPr>
        <p:txBody>
          <a:bodyPr>
            <a:normAutofit/>
          </a:bodyPr>
          <a:lstStyle/>
          <a:p>
            <a:r>
              <a:rPr lang="en-US" sz="3500">
                <a:solidFill>
                  <a:srgbClr val="FFFFFF"/>
                </a:solidFill>
                <a:latin typeface="Times New Roman" panose="02020603050405020304" pitchFamily="18" charset="0"/>
                <a:cs typeface="Times New Roman" panose="02020603050405020304" pitchFamily="18" charset="0"/>
              </a:rPr>
              <a:t>Scope Cont.…</a:t>
            </a:r>
          </a:p>
        </p:txBody>
      </p:sp>
      <p:sp>
        <p:nvSpPr>
          <p:cNvPr id="5" name="Rectangle 1">
            <a:extLst>
              <a:ext uri="{FF2B5EF4-FFF2-40B4-BE49-F238E27FC236}">
                <a16:creationId xmlns:a16="http://schemas.microsoft.com/office/drawing/2014/main" id="{5319AFF7-64AC-3D23-C8AD-D90F5D8380A2}"/>
              </a:ext>
            </a:extLst>
          </p:cNvPr>
          <p:cNvSpPr>
            <a:spLocks noGrp="1" noChangeArrowheads="1"/>
          </p:cNvSpPr>
          <p:nvPr>
            <p:ph idx="1"/>
          </p:nvPr>
        </p:nvSpPr>
        <p:spPr bwMode="auto">
          <a:xfrm>
            <a:off x="685800" y="1981200"/>
            <a:ext cx="7764861" cy="44196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a:buNone/>
            </a:pPr>
            <a:r>
              <a:rPr lang="en-US" sz="2000" b="1" dirty="0"/>
              <a:t>What Not to Do:</a:t>
            </a:r>
          </a:p>
          <a:p>
            <a:pPr>
              <a:buFont typeface="Arial" panose="020B0604020202020204" pitchFamily="34" charset="0"/>
              <a:buChar char="•"/>
            </a:pPr>
            <a:r>
              <a:rPr lang="en-US" sz="2000" b="1" dirty="0"/>
              <a:t>Model Training</a:t>
            </a:r>
            <a:r>
              <a:rPr lang="en-US" sz="2000" dirty="0"/>
              <a:t>: Avoid training the nnFormer at this stage; focus on preprocessing and feature extraction.</a:t>
            </a:r>
          </a:p>
          <a:p>
            <a:pPr>
              <a:buFont typeface="Arial" panose="020B0604020202020204" pitchFamily="34" charset="0"/>
              <a:buChar char="•"/>
            </a:pPr>
            <a:r>
              <a:rPr lang="en-US" sz="2000" b="1" dirty="0"/>
              <a:t>Full 3D Segmentation</a:t>
            </a:r>
            <a:r>
              <a:rPr lang="en-US" sz="2000" dirty="0"/>
              <a:t>: Do not aim for complete 3D segmentation due to resource constraints.</a:t>
            </a:r>
          </a:p>
          <a:p>
            <a:pPr>
              <a:buFont typeface="Arial" panose="020B0604020202020204" pitchFamily="34" charset="0"/>
              <a:buChar char="•"/>
            </a:pPr>
            <a:r>
              <a:rPr lang="en-US" sz="2000" b="1" dirty="0"/>
              <a:t>Unrefined Data Inputs</a:t>
            </a:r>
            <a:r>
              <a:rPr lang="en-US" sz="2000" dirty="0"/>
              <a:t>: Do not input raw data directly into the segmentation model without preprocessing.</a:t>
            </a:r>
          </a:p>
          <a:p>
            <a:pPr>
              <a:buFont typeface="Arial" panose="020B0604020202020204" pitchFamily="34" charset="0"/>
              <a:buChar char="•"/>
            </a:pPr>
            <a:r>
              <a:rPr lang="en-US" sz="2000" b="1" dirty="0"/>
              <a:t>Complex Frontend Design</a:t>
            </a:r>
            <a:r>
              <a:rPr lang="en-US" sz="2000" dirty="0"/>
              <a:t>: Avoid overcomplicating the dashboard interface at this stage. Keep it simple and functional.</a:t>
            </a:r>
          </a:p>
          <a:p>
            <a:pPr>
              <a:buFont typeface="Arial" panose="020B0604020202020204" pitchFamily="34" charset="0"/>
              <a:buChar char="•"/>
            </a:pPr>
            <a:r>
              <a:rPr lang="en-US" sz="2000" b="1" dirty="0"/>
              <a:t>Ignore Visualization</a:t>
            </a:r>
            <a:r>
              <a:rPr lang="en-US" sz="2000" dirty="0"/>
              <a:t>: Do not neglect presenting clear results, as they are key for validation and analysis.</a:t>
            </a:r>
          </a:p>
        </p:txBody>
      </p:sp>
      <p:sp>
        <p:nvSpPr>
          <p:cNvPr id="4" name="Slide Number Placeholder 3">
            <a:extLst>
              <a:ext uri="{FF2B5EF4-FFF2-40B4-BE49-F238E27FC236}">
                <a16:creationId xmlns:a16="http://schemas.microsoft.com/office/drawing/2014/main" id="{58E644AE-C3A1-5105-3F71-3EB1A3A73E10}"/>
              </a:ext>
            </a:extLst>
          </p:cNvPr>
          <p:cNvSpPr>
            <a:spLocks noGrp="1"/>
          </p:cNvSpPr>
          <p:nvPr>
            <p:ph type="sldNum" sz="quarter" idx="12"/>
          </p:nvPr>
        </p:nvSpPr>
        <p:spPr>
          <a:xfrm>
            <a:off x="8778240" y="6455431"/>
            <a:ext cx="334434" cy="365125"/>
          </a:xfrm>
        </p:spPr>
        <p:txBody>
          <a:bodyPr>
            <a:normAutofit/>
          </a:bodyPr>
          <a:lstStyle/>
          <a:p>
            <a:pPr>
              <a:spcAft>
                <a:spcPts val="600"/>
              </a:spcAft>
            </a:pPr>
            <a:fld id="{DC2A8C5E-5ACC-4DAB-B41C-5718F8C58B6D}" type="slidenum">
              <a:rPr lang="en-US" sz="10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5</a:t>
            </a:fld>
            <a:endParaRPr lang="en-US" sz="10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22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000">
                <a:solidFill>
                  <a:srgbClr val="FFFFFF"/>
                </a:solidFill>
                <a:latin typeface="Times New Roman" panose="02020603050405020304" pitchFamily="18" charset="0"/>
                <a:cs typeface="Times New Roman" panose="02020603050405020304" pitchFamily="18" charset="0"/>
              </a:rPr>
              <a:t>Functional Requirements</a:t>
            </a:r>
          </a:p>
        </p:txBody>
      </p:sp>
      <p:sp>
        <p:nvSpPr>
          <p:cNvPr id="5" name="Rectangle 1">
            <a:extLst>
              <a:ext uri="{FF2B5EF4-FFF2-40B4-BE49-F238E27FC236}">
                <a16:creationId xmlns:a16="http://schemas.microsoft.com/office/drawing/2014/main" id="{87EB051D-4C67-FCE4-EB24-8404412F7A0B}"/>
              </a:ext>
            </a:extLst>
          </p:cNvPr>
          <p:cNvSpPr>
            <a:spLocks noGrp="1" noChangeArrowheads="1"/>
          </p:cNvSpPr>
          <p:nvPr>
            <p:ph idx="1"/>
          </p:nvPr>
        </p:nvSpPr>
        <p:spPr bwMode="auto">
          <a:xfrm>
            <a:off x="3607694" y="646400"/>
            <a:ext cx="4916510" cy="55491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lnSpcReduction="10000"/>
          </a:bodyPr>
          <a:lstStyle/>
          <a:p>
            <a:pPr marL="457200" marR="0" lvl="0" indent="-457200" defTabSz="914400" rtl="0" eaLnBrk="0" fontAlgn="base" latinLnBrk="0" hangingPunct="0">
              <a:lnSpc>
                <a:spcPct val="150000"/>
              </a:lnSpc>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Preprocess 3D CT scans into 2D slices.</a:t>
            </a:r>
          </a:p>
          <a:p>
            <a:pPr marR="0" lvl="0" defTabSz="914400" rtl="0" eaLnBrk="0" fontAlgn="base" latinLnBrk="0" hangingPunct="0">
              <a:lnSpc>
                <a:spcPct val="150000"/>
              </a:lnSpc>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Apply intensity thresholds to identify the liver region.</a:t>
            </a:r>
          </a:p>
          <a:p>
            <a:pPr marR="0" lvl="0" defTabSz="914400" rtl="0" eaLnBrk="0" fontAlgn="base" latinLnBrk="0" hangingPunct="0">
              <a:lnSpc>
                <a:spcPct val="150000"/>
              </a:lnSpc>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Pass preprocessed 2D slices to the nnFormer encoder.</a:t>
            </a:r>
          </a:p>
          <a:p>
            <a:pPr marR="0" lvl="0" defTabSz="914400" rtl="0" eaLnBrk="0" fontAlgn="base" latinLnBrk="0" hangingPunct="0">
              <a:lnSpc>
                <a:spcPct val="150000"/>
              </a:lnSpc>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Extract convolutional features and generate patches for attention layers.</a:t>
            </a:r>
          </a:p>
          <a:p>
            <a:pPr marR="0" lvl="0" defTabSz="914400" rtl="0" eaLnBrk="0" fontAlgn="base" latinLnBrk="0" hangingPunct="0">
              <a:lnSpc>
                <a:spcPct val="150000"/>
              </a:lnSpc>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Visualize segmentation outputs and analyze results.</a:t>
            </a:r>
          </a:p>
          <a:p>
            <a:pPr marR="0" lvl="0" defTabSz="914400" rtl="0" eaLnBrk="0" fontAlgn="base" latinLnBrk="0" hangingPunct="0">
              <a:lnSpc>
                <a:spcPct val="150000"/>
              </a:lnSpc>
              <a:spcBef>
                <a:spcPct val="0"/>
              </a:spcBef>
              <a:spcAft>
                <a:spcPts val="600"/>
              </a:spcAft>
              <a:buClrTx/>
              <a:buSzTx/>
              <a:buFont typeface="+mj-lt"/>
              <a:buAutoNum type="arabicPeriod"/>
              <a:tabLst/>
            </a:pPr>
            <a:r>
              <a:rPr kumimoji="0" lang="en-US" altLang="en-US" sz="2000" b="0" i="0" u="none" strike="noStrike" cap="none" normalizeH="0" baseline="0" dirty="0">
                <a:ln>
                  <a:noFill/>
                </a:ln>
                <a:effectLst/>
                <a:latin typeface="Arial" panose="020B0604020202020204" pitchFamily="34" charset="0"/>
              </a:rPr>
              <a:t>Provide a user-friendly dashboard for uploading and displaying CT scans. </a:t>
            </a:r>
          </a:p>
        </p:txBody>
      </p:sp>
      <p:sp>
        <p:nvSpPr>
          <p:cNvPr id="4" name="Slide Number Placeholder 3"/>
          <p:cNvSpPr>
            <a:spLocks noGrp="1"/>
          </p:cNvSpPr>
          <p:nvPr>
            <p:ph type="sldNum" sz="quarter" idx="12"/>
          </p:nvPr>
        </p:nvSpPr>
        <p:spPr>
          <a:xfrm>
            <a:off x="8778240" y="6455664"/>
            <a:ext cx="336042" cy="365125"/>
          </a:xfrm>
        </p:spPr>
        <p:txBody>
          <a:bodyPr>
            <a:normAutofit/>
          </a:bodyPr>
          <a:lstStyle/>
          <a:p>
            <a:pPr>
              <a:spcAft>
                <a:spcPts val="600"/>
              </a:spcAft>
            </a:pPr>
            <a:fld id="{DC2A8C5E-5ACC-4DAB-B41C-5718F8C58B6D}" type="slidenum">
              <a:rPr lang="en-US" sz="10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6</a:t>
            </a:fld>
            <a:endParaRPr lang="en-US" sz="10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000">
                <a:solidFill>
                  <a:srgbClr val="FFFFFF"/>
                </a:solidFill>
                <a:latin typeface="Times New Roman" panose="02020603050405020304" pitchFamily="18" charset="0"/>
                <a:cs typeface="Times New Roman" panose="02020603050405020304" pitchFamily="18" charset="0"/>
              </a:rPr>
              <a:t>Non-Functional Requirements</a:t>
            </a:r>
          </a:p>
        </p:txBody>
      </p:sp>
      <p:sp>
        <p:nvSpPr>
          <p:cNvPr id="5" name="Rectangle 1">
            <a:extLst>
              <a:ext uri="{FF2B5EF4-FFF2-40B4-BE49-F238E27FC236}">
                <a16:creationId xmlns:a16="http://schemas.microsoft.com/office/drawing/2014/main" id="{4A4E9677-C5F0-CAC9-138C-8004D7A31F1B}"/>
              </a:ext>
            </a:extLst>
          </p:cNvPr>
          <p:cNvSpPr>
            <a:spLocks noGrp="1" noChangeArrowheads="1"/>
          </p:cNvSpPr>
          <p:nvPr>
            <p:ph idx="1"/>
          </p:nvPr>
        </p:nvSpPr>
        <p:spPr bwMode="auto">
          <a:xfrm>
            <a:off x="3607694" y="649480"/>
            <a:ext cx="4916510"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Performance</a:t>
            </a:r>
            <a:r>
              <a:rPr kumimoji="0" lang="en-US" altLang="en-US" sz="1700" b="0" i="0" u="none" strike="noStrike" cap="none" normalizeH="0" baseline="0" dirty="0">
                <a:ln>
                  <a:noFill/>
                </a:ln>
                <a:effectLst/>
                <a:latin typeface="Arial" panose="020B0604020202020204" pitchFamily="34" charset="0"/>
              </a:rPr>
              <a:t>:</a:t>
            </a:r>
            <a:br>
              <a:rPr kumimoji="0" lang="en-US" altLang="en-US" sz="1700" b="0" i="0" u="none" strike="noStrike" cap="none" normalizeH="0" baseline="0" dirty="0">
                <a:ln>
                  <a:noFill/>
                </a:ln>
                <a:effectLst/>
                <a:latin typeface="Arial" panose="020B0604020202020204" pitchFamily="34" charset="0"/>
              </a:rPr>
            </a:br>
            <a:r>
              <a:rPr kumimoji="0" lang="en-US" altLang="en-US" sz="1700" b="0" i="0" u="none" strike="noStrike" cap="none" normalizeH="0" baseline="0" dirty="0">
                <a:ln>
                  <a:noFill/>
                </a:ln>
                <a:effectLst/>
                <a:latin typeface="Arial" panose="020B0604020202020204" pitchFamily="34" charset="0"/>
              </a:rPr>
              <a:t>Efficient preprocessing of CT scans and patch extraction.</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Scalability</a:t>
            </a:r>
            <a:r>
              <a:rPr kumimoji="0" lang="en-US" altLang="en-US" sz="1700" b="0" i="0" u="none" strike="noStrike" cap="none" normalizeH="0" baseline="0" dirty="0">
                <a:ln>
                  <a:noFill/>
                </a:ln>
                <a:effectLst/>
                <a:latin typeface="Arial" panose="020B0604020202020204" pitchFamily="34" charset="0"/>
              </a:rPr>
              <a:t>:</a:t>
            </a:r>
            <a:br>
              <a:rPr kumimoji="0" lang="en-US" altLang="en-US" sz="1700" b="0" i="0" u="none" strike="noStrike" cap="none" normalizeH="0" baseline="0" dirty="0">
                <a:ln>
                  <a:noFill/>
                </a:ln>
                <a:effectLst/>
                <a:latin typeface="Arial" panose="020B0604020202020204" pitchFamily="34" charset="0"/>
              </a:rPr>
            </a:br>
            <a:r>
              <a:rPr kumimoji="0" lang="en-US" altLang="en-US" sz="1700" b="0" i="0" u="none" strike="noStrike" cap="none" normalizeH="0" baseline="0" dirty="0">
                <a:ln>
                  <a:noFill/>
                </a:ln>
                <a:effectLst/>
                <a:latin typeface="Arial" panose="020B0604020202020204" pitchFamily="34" charset="0"/>
              </a:rPr>
              <a:t>Future-proof to handle larger datasets and 3D processing.</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Reliability</a:t>
            </a:r>
            <a:r>
              <a:rPr kumimoji="0" lang="en-US" altLang="en-US" sz="1700" b="0" i="0" u="none" strike="noStrike" cap="none" normalizeH="0" baseline="0" dirty="0">
                <a:ln>
                  <a:noFill/>
                </a:ln>
                <a:effectLst/>
                <a:latin typeface="Arial" panose="020B0604020202020204" pitchFamily="34" charset="0"/>
              </a:rPr>
              <a:t>:</a:t>
            </a:r>
            <a:br>
              <a:rPr kumimoji="0" lang="en-US" altLang="en-US" sz="1700" b="0" i="0" u="none" strike="noStrike" cap="none" normalizeH="0" baseline="0" dirty="0">
                <a:ln>
                  <a:noFill/>
                </a:ln>
                <a:effectLst/>
                <a:latin typeface="Arial" panose="020B0604020202020204" pitchFamily="34" charset="0"/>
              </a:rPr>
            </a:br>
            <a:r>
              <a:rPr kumimoji="0" lang="en-US" altLang="en-US" sz="1700" b="0" i="0" u="none" strike="noStrike" cap="none" normalizeH="0" baseline="0" dirty="0">
                <a:ln>
                  <a:noFill/>
                </a:ln>
                <a:effectLst/>
                <a:latin typeface="Arial" panose="020B0604020202020204" pitchFamily="34" charset="0"/>
              </a:rPr>
              <a:t>Consistent and error-free conversion of 3D CT scans to 2D slices.</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Usability</a:t>
            </a:r>
            <a:r>
              <a:rPr kumimoji="0" lang="en-US" altLang="en-US" sz="1700" b="0" i="0" u="none" strike="noStrike" cap="none" normalizeH="0" baseline="0" dirty="0">
                <a:ln>
                  <a:noFill/>
                </a:ln>
                <a:effectLst/>
                <a:latin typeface="Arial" panose="020B0604020202020204" pitchFamily="34" charset="0"/>
              </a:rPr>
              <a:t>:</a:t>
            </a:r>
            <a:br>
              <a:rPr kumimoji="0" lang="en-US" altLang="en-US" sz="1700" b="0" i="0" u="none" strike="noStrike" cap="none" normalizeH="0" baseline="0" dirty="0">
                <a:ln>
                  <a:noFill/>
                </a:ln>
                <a:effectLst/>
                <a:latin typeface="Arial" panose="020B0604020202020204" pitchFamily="34" charset="0"/>
              </a:rPr>
            </a:br>
            <a:r>
              <a:rPr kumimoji="0" lang="en-US" altLang="en-US" sz="1700" b="0" i="0" u="none" strike="noStrike" cap="none" normalizeH="0" baseline="0" dirty="0">
                <a:ln>
                  <a:noFill/>
                </a:ln>
                <a:effectLst/>
                <a:latin typeface="Arial" panose="020B0604020202020204" pitchFamily="34" charset="0"/>
              </a:rPr>
              <a:t>Simple and intuitive upload and visualization of CT scan data.</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Maintainability</a:t>
            </a:r>
            <a:r>
              <a:rPr kumimoji="0" lang="en-US" altLang="en-US" sz="1700" b="0" i="0" u="none" strike="noStrike" cap="none" normalizeH="0" baseline="0" dirty="0">
                <a:ln>
                  <a:noFill/>
                </a:ln>
                <a:effectLst/>
                <a:latin typeface="Arial" panose="020B0604020202020204" pitchFamily="34" charset="0"/>
              </a:rPr>
              <a:t>:</a:t>
            </a:r>
            <a:br>
              <a:rPr kumimoji="0" lang="en-US" altLang="en-US" sz="1700" b="0" i="0" u="none" strike="noStrike" cap="none" normalizeH="0" baseline="0" dirty="0">
                <a:ln>
                  <a:noFill/>
                </a:ln>
                <a:effectLst/>
                <a:latin typeface="Arial" panose="020B0604020202020204" pitchFamily="34" charset="0"/>
              </a:rPr>
            </a:br>
            <a:r>
              <a:rPr kumimoji="0" lang="en-US" altLang="en-US" sz="1700" b="0" i="0" u="none" strike="noStrike" cap="none" normalizeH="0" baseline="0" dirty="0">
                <a:ln>
                  <a:noFill/>
                </a:ln>
                <a:effectLst/>
                <a:latin typeface="Arial" panose="020B0604020202020204" pitchFamily="34" charset="0"/>
              </a:rPr>
              <a:t>Modular, well-documented code for easy future updates.</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Compatibility</a:t>
            </a:r>
            <a:r>
              <a:rPr kumimoji="0" lang="en-US" altLang="en-US" sz="1700" b="0" i="0" u="none" strike="noStrike" cap="none" normalizeH="0" baseline="0" dirty="0">
                <a:ln>
                  <a:noFill/>
                </a:ln>
                <a:effectLst/>
                <a:latin typeface="Arial" panose="020B0604020202020204" pitchFamily="34" charset="0"/>
              </a:rPr>
              <a:t>:</a:t>
            </a:r>
            <a:br>
              <a:rPr kumimoji="0" lang="en-US" altLang="en-US" sz="1700" b="0" i="0" u="none" strike="noStrike" cap="none" normalizeH="0" baseline="0" dirty="0">
                <a:ln>
                  <a:noFill/>
                </a:ln>
                <a:effectLst/>
                <a:latin typeface="Arial" panose="020B0604020202020204" pitchFamily="34" charset="0"/>
              </a:rPr>
            </a:br>
            <a:r>
              <a:rPr kumimoji="0" lang="en-US" altLang="en-US" sz="1700" b="0" i="0" u="none" strike="noStrike" cap="none" normalizeH="0" baseline="0" dirty="0">
                <a:ln>
                  <a:noFill/>
                </a:ln>
                <a:effectLst/>
                <a:latin typeface="Arial" panose="020B0604020202020204" pitchFamily="34" charset="0"/>
              </a:rPr>
              <a:t>Works seamlessly with Python libraries and Google </a:t>
            </a:r>
            <a:r>
              <a:rPr kumimoji="0" lang="en-US" altLang="en-US" sz="1700" b="0" i="0" u="none" strike="noStrike" cap="none" normalizeH="0" baseline="0" dirty="0" err="1">
                <a:ln>
                  <a:noFill/>
                </a:ln>
                <a:effectLst/>
                <a:latin typeface="Arial" panose="020B0604020202020204" pitchFamily="34" charset="0"/>
              </a:rPr>
              <a:t>Colab</a:t>
            </a:r>
            <a:r>
              <a:rPr kumimoji="0" lang="en-US" altLang="en-US" sz="1700" b="0" i="0" u="none" strike="noStrike" cap="none" normalizeH="0" baseline="0" dirty="0">
                <a:ln>
                  <a:noFill/>
                </a:ln>
                <a:effectLst/>
                <a:latin typeface="Arial" panose="020B0604020202020204" pitchFamily="34" charset="0"/>
              </a:rPr>
              <a:t> environment.</a:t>
            </a:r>
          </a:p>
        </p:txBody>
      </p:sp>
      <p:sp>
        <p:nvSpPr>
          <p:cNvPr id="4" name="Slide Number Placeholder 3"/>
          <p:cNvSpPr>
            <a:spLocks noGrp="1"/>
          </p:cNvSpPr>
          <p:nvPr>
            <p:ph type="sldNum" sz="quarter" idx="12"/>
          </p:nvPr>
        </p:nvSpPr>
        <p:spPr>
          <a:xfrm>
            <a:off x="8778240" y="6455664"/>
            <a:ext cx="336042" cy="365125"/>
          </a:xfrm>
        </p:spPr>
        <p:txBody>
          <a:bodyPr>
            <a:normAutofit/>
          </a:bodyPr>
          <a:lstStyle/>
          <a:p>
            <a:pPr>
              <a:spcAft>
                <a:spcPts val="600"/>
              </a:spcAft>
            </a:pPr>
            <a:fld id="{DC2A8C5E-5ACC-4DAB-B41C-5718F8C58B6D}" type="slidenum">
              <a:rPr lang="en-US" sz="10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7</a:t>
            </a:fld>
            <a:endParaRPr lang="en-US" sz="10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501650"/>
            <a:ext cx="4000650" cy="838199"/>
          </a:xfrm>
        </p:spPr>
        <p:txBody>
          <a:bodyPr anchor="ctr">
            <a:normAutofit/>
          </a:bodyPr>
          <a:lstStyle/>
          <a:p>
            <a:r>
              <a:rPr lang="en-US" sz="3500" dirty="0">
                <a:latin typeface="Times New Roman" panose="02020603050405020304" pitchFamily="18" charset="0"/>
                <a:cs typeface="Times New Roman" panose="02020603050405020304" pitchFamily="18" charset="0"/>
              </a:rPr>
              <a:t>User Goals </a:t>
            </a:r>
          </a:p>
        </p:txBody>
      </p:sp>
      <p:sp>
        <p:nvSpPr>
          <p:cNvPr id="5" name="Rectangle 1">
            <a:extLst>
              <a:ext uri="{FF2B5EF4-FFF2-40B4-BE49-F238E27FC236}">
                <a16:creationId xmlns:a16="http://schemas.microsoft.com/office/drawing/2014/main" id="{BC754B9D-0056-08DD-2AC9-BA9D26E1B2B9}"/>
              </a:ext>
            </a:extLst>
          </p:cNvPr>
          <p:cNvSpPr>
            <a:spLocks noGrp="1" noChangeArrowheads="1"/>
          </p:cNvSpPr>
          <p:nvPr>
            <p:ph idx="1"/>
          </p:nvPr>
        </p:nvSpPr>
        <p:spPr bwMode="auto">
          <a:xfrm>
            <a:off x="571353" y="1339849"/>
            <a:ext cx="4229247" cy="50165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eaLnBrk="0" fontAlgn="base" hangingPunct="0">
              <a:spcBef>
                <a:spcPct val="0"/>
              </a:spcBef>
              <a:spcAft>
                <a:spcPts val="600"/>
              </a:spcAft>
              <a:buFont typeface="+mj-lt"/>
              <a:buAutoNum type="arabicPeriod"/>
            </a:pPr>
            <a:r>
              <a:rPr kumimoji="0" lang="en-US" altLang="en-US" sz="1600" b="1" i="0" u="none" strike="noStrike" cap="none" normalizeH="0" baseline="0" dirty="0">
                <a:ln>
                  <a:noFill/>
                </a:ln>
                <a:effectLst/>
                <a:latin typeface="Arial" panose="020B0604020202020204" pitchFamily="34" charset="0"/>
              </a:rPr>
              <a:t>Efficient Data Preprocessing</a:t>
            </a:r>
            <a:r>
              <a:rPr kumimoji="0" lang="en-US" altLang="en-US" sz="1600" b="0" i="0" u="none" strike="noStrike" cap="none" normalizeH="0" baseline="0" dirty="0">
                <a:ln>
                  <a:noFill/>
                </a:ln>
                <a:effectLst/>
                <a:latin typeface="Arial" panose="020B0604020202020204" pitchFamily="34" charset="0"/>
              </a:rPr>
              <a:t>:</a:t>
            </a:r>
          </a:p>
          <a:p>
            <a:pPr lvl="1" eaLnBrk="0" fontAlgn="base" hangingPunct="0">
              <a:spcBef>
                <a:spcPct val="0"/>
              </a:spcBef>
              <a:spcAft>
                <a:spcPts val="600"/>
              </a:spcAft>
            </a:pPr>
            <a:r>
              <a:rPr kumimoji="0" lang="en-US" altLang="en-US" sz="1600" b="0" i="0" u="none" strike="noStrike" cap="none" normalizeH="0" baseline="0" dirty="0">
                <a:ln>
                  <a:noFill/>
                </a:ln>
                <a:effectLst/>
                <a:latin typeface="Arial" panose="020B0604020202020204" pitchFamily="34" charset="0"/>
              </a:rPr>
              <a:t>Convert 3D CT scans into 2D slices for analysis.</a:t>
            </a:r>
          </a:p>
          <a:p>
            <a:pPr marR="0" lvl="0"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latin typeface="Arial" panose="020B0604020202020204" pitchFamily="34" charset="0"/>
              </a:rPr>
              <a:t>Accurate Liver and Tumor Segmentation</a:t>
            </a:r>
            <a:r>
              <a:rPr kumimoji="0" lang="en-US" altLang="en-US" sz="1600" b="0" i="0" u="none" strike="noStrike" cap="none" normalizeH="0" baseline="0" dirty="0">
                <a:ln>
                  <a:noFill/>
                </a:ln>
                <a:effectLst/>
                <a:latin typeface="Arial" panose="020B0604020202020204" pitchFamily="34" charset="0"/>
              </a:rPr>
              <a:t>:</a:t>
            </a:r>
          </a:p>
          <a:p>
            <a:pPr lvl="1" eaLnBrk="0" fontAlgn="base" hangingPunct="0">
              <a:spcBef>
                <a:spcPct val="0"/>
              </a:spcBef>
              <a:spcAft>
                <a:spcPts val="600"/>
              </a:spcAft>
            </a:pPr>
            <a:r>
              <a:rPr kumimoji="0" lang="en-US" altLang="en-US" sz="1600" b="0" i="0" u="none" strike="noStrike" cap="none" normalizeH="0" baseline="0" dirty="0">
                <a:ln>
                  <a:noFill/>
                </a:ln>
                <a:effectLst/>
                <a:latin typeface="Arial" panose="020B0604020202020204" pitchFamily="34" charset="0"/>
              </a:rPr>
              <a:t>Prepare data for nnFormer segmentation, focusing on patch extraction and feature processing.</a:t>
            </a:r>
          </a:p>
          <a:p>
            <a:pPr marR="0" lvl="0"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latin typeface="Arial" panose="020B0604020202020204" pitchFamily="34" charset="0"/>
              </a:rPr>
              <a:t>User-Friendly Interface</a:t>
            </a:r>
            <a:r>
              <a:rPr kumimoji="0" lang="en-US" altLang="en-US" sz="1600" b="0" i="0" u="none" strike="noStrike" cap="none" normalizeH="0" baseline="0" dirty="0">
                <a:ln>
                  <a:noFill/>
                </a:ln>
                <a:effectLst/>
                <a:latin typeface="Arial" panose="020B0604020202020204" pitchFamily="34" charset="0"/>
              </a:rPr>
              <a:t>:</a:t>
            </a:r>
          </a:p>
          <a:p>
            <a:pPr lvl="1" eaLnBrk="0" fontAlgn="base" hangingPunct="0">
              <a:spcBef>
                <a:spcPct val="0"/>
              </a:spcBef>
              <a:spcAft>
                <a:spcPts val="600"/>
              </a:spcAft>
            </a:pPr>
            <a:r>
              <a:rPr kumimoji="0" lang="en-US" altLang="en-US" sz="1600" b="0" i="0" u="none" strike="noStrike" cap="none" normalizeH="0" baseline="0" dirty="0">
                <a:ln>
                  <a:noFill/>
                </a:ln>
                <a:effectLst/>
                <a:latin typeface="Arial" panose="020B0604020202020204" pitchFamily="34" charset="0"/>
              </a:rPr>
              <a:t>Provide a simple dashboard for uploading and visualizing CT scan data.</a:t>
            </a:r>
          </a:p>
          <a:p>
            <a:pPr marR="0" lvl="0" defTabSz="914400" rtl="0" eaLnBrk="0" fontAlgn="base" latinLnBrk="0" hangingPunct="0">
              <a:spcBef>
                <a:spcPct val="0"/>
              </a:spcBef>
              <a:spcAft>
                <a:spcPts val="600"/>
              </a:spcAft>
              <a:buClrTx/>
              <a:buSzTx/>
              <a:buFont typeface="+mj-lt"/>
              <a:buAutoNum type="arabicPeriod"/>
              <a:tabLst/>
            </a:pPr>
            <a:r>
              <a:rPr kumimoji="0" lang="en-US" altLang="en-US" sz="1600" b="1" i="0" u="none" strike="noStrike" cap="none" normalizeH="0" baseline="0" dirty="0">
                <a:ln>
                  <a:noFill/>
                </a:ln>
                <a:effectLst/>
                <a:latin typeface="Arial" panose="020B0604020202020204" pitchFamily="34" charset="0"/>
              </a:rPr>
              <a:t>Data Integrity</a:t>
            </a:r>
            <a:r>
              <a:rPr kumimoji="0" lang="en-US" altLang="en-US" sz="1600" b="0" i="0" u="none" strike="noStrike" cap="none" normalizeH="0" baseline="0" dirty="0">
                <a:ln>
                  <a:noFill/>
                </a:ln>
                <a:effectLst/>
                <a:latin typeface="Arial" panose="020B0604020202020204" pitchFamily="34" charset="0"/>
              </a:rPr>
              <a:t>:</a:t>
            </a:r>
          </a:p>
          <a:p>
            <a:pPr lvl="1" eaLnBrk="0" fontAlgn="base" hangingPunct="0">
              <a:spcBef>
                <a:spcPct val="0"/>
              </a:spcBef>
              <a:spcAft>
                <a:spcPts val="600"/>
              </a:spcAft>
            </a:pPr>
            <a:r>
              <a:rPr kumimoji="0" lang="en-US" altLang="en-US" sz="1600" b="0" i="0" u="none" strike="noStrike" cap="none" normalizeH="0" baseline="0" dirty="0">
                <a:ln>
                  <a:noFill/>
                </a:ln>
                <a:effectLst/>
                <a:latin typeface="Arial" panose="020B0604020202020204" pitchFamily="34" charset="0"/>
              </a:rPr>
              <a:t>Ensure the extracted patches and processed data maintain accuracy for further model training.</a:t>
            </a:r>
          </a:p>
        </p:txBody>
      </p:sp>
      <p:pic>
        <p:nvPicPr>
          <p:cNvPr id="7" name="Picture 6" descr="Scan of a human brain in a neurology clinic">
            <a:extLst>
              <a:ext uri="{FF2B5EF4-FFF2-40B4-BE49-F238E27FC236}">
                <a16:creationId xmlns:a16="http://schemas.microsoft.com/office/drawing/2014/main" id="{A1D8B4BA-9847-5E6D-3966-745C08EC1B15}"/>
              </a:ext>
            </a:extLst>
          </p:cNvPr>
          <p:cNvPicPr>
            <a:picLocks noChangeAspect="1"/>
          </p:cNvPicPr>
          <p:nvPr/>
        </p:nvPicPr>
        <p:blipFill>
          <a:blip r:embed="rId2"/>
          <a:srcRect l="52903" r="341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
        <p:nvSpPr>
          <p:cNvPr id="4" name="Slide Number Placeholder 3"/>
          <p:cNvSpPr>
            <a:spLocks noGrp="1"/>
          </p:cNvSpPr>
          <p:nvPr>
            <p:ph type="sldNum" sz="quarter" idx="12"/>
          </p:nvPr>
        </p:nvSpPr>
        <p:spPr>
          <a:xfrm>
            <a:off x="7625901" y="6356350"/>
            <a:ext cx="1326319" cy="365125"/>
          </a:xfrm>
        </p:spPr>
        <p:txBody>
          <a:bodyPr>
            <a:normAutofit/>
          </a:bodyPr>
          <a:lstStyle/>
          <a:p>
            <a:pPr>
              <a:spcAft>
                <a:spcPts val="600"/>
              </a:spcAft>
            </a:pPr>
            <a:fld id="{DC2A8C5E-5ACC-4DAB-B41C-5718F8C58B6D}" type="slidenum">
              <a:rPr lang="en-US">
                <a:solidFill>
                  <a:srgbClr val="FFFFFF"/>
                </a:solidFill>
                <a:latin typeface="Times New Roman" panose="02020603050405020304" pitchFamily="18" charset="0"/>
                <a:cs typeface="Times New Roman" panose="02020603050405020304" pitchFamily="18" charset="0"/>
              </a:rPr>
              <a:pPr>
                <a:spcAft>
                  <a:spcPts val="600"/>
                </a:spcAft>
              </a:pPr>
              <a:t>8</a:t>
            </a:fld>
            <a:endParaRPr lang="en-US">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latin typeface="Times New Roman" panose="02020603050405020304" pitchFamily="18" charset="0"/>
                <a:cs typeface="Times New Roman" panose="02020603050405020304" pitchFamily="18" charset="0"/>
              </a:rPr>
              <a:t>Use Cases </a:t>
            </a:r>
          </a:p>
        </p:txBody>
      </p:sp>
      <p:sp>
        <p:nvSpPr>
          <p:cNvPr id="5" name="Rectangle 1">
            <a:extLst>
              <a:ext uri="{FF2B5EF4-FFF2-40B4-BE49-F238E27FC236}">
                <a16:creationId xmlns:a16="http://schemas.microsoft.com/office/drawing/2014/main" id="{6DB14F9C-B601-1BF6-89FD-AEFD79E05A05}"/>
              </a:ext>
            </a:extLst>
          </p:cNvPr>
          <p:cNvSpPr>
            <a:spLocks noGrp="1" noChangeArrowheads="1"/>
          </p:cNvSpPr>
          <p:nvPr>
            <p:ph idx="1"/>
          </p:nvPr>
        </p:nvSpPr>
        <p:spPr bwMode="auto">
          <a:xfrm>
            <a:off x="3607694" y="649480"/>
            <a:ext cx="4916510"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R="0" lvl="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Upload CT Scan</a:t>
            </a:r>
            <a:endParaRPr kumimoji="0" lang="en-US" altLang="en-US" sz="1700" b="0" i="0" u="none" strike="noStrike" cap="none" normalizeH="0" baseline="0" dirty="0">
              <a:ln>
                <a:noFill/>
              </a:ln>
              <a:effectLst/>
              <a:latin typeface="Arial" panose="020B0604020202020204" pitchFamily="34" charset="0"/>
            </a:endParaRPr>
          </a:p>
          <a:p>
            <a:pPr marL="685800" lvl="1" eaLnBrk="0" fontAlgn="base" hangingPunct="0">
              <a:lnSpc>
                <a:spcPct val="90000"/>
              </a:lnSpc>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User uploads a 3D CT scan to the system.</a:t>
            </a:r>
          </a:p>
          <a:p>
            <a:pPr marL="685800" lvl="1" eaLnBrk="0" fontAlgn="base" hangingPunct="0">
              <a:lnSpc>
                <a:spcPct val="90000"/>
              </a:lnSpc>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System preprocesses the scan into 2D slices.</a:t>
            </a:r>
          </a:p>
          <a:p>
            <a:pPr marR="0" lvl="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Liver Region Extraction</a:t>
            </a:r>
            <a:endParaRPr kumimoji="0" lang="en-US" altLang="en-US" sz="1700" b="0" i="0" u="none" strike="noStrike" cap="none" normalizeH="0" baseline="0" dirty="0">
              <a:ln>
                <a:noFill/>
              </a:ln>
              <a:effectLst/>
              <a:latin typeface="Arial" panose="020B0604020202020204" pitchFamily="34" charset="0"/>
            </a:endParaRPr>
          </a:p>
          <a:p>
            <a:pPr marL="685800" lvl="1" eaLnBrk="0" fontAlgn="base" hangingPunct="0">
              <a:lnSpc>
                <a:spcPct val="90000"/>
              </a:lnSpc>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System applies intensity thresholds to extract the liver region from the CT scan.</a:t>
            </a:r>
          </a:p>
          <a:p>
            <a:pPr marR="0" lvl="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Patch Extraction</a:t>
            </a:r>
            <a:endParaRPr kumimoji="0" lang="en-US" altLang="en-US" sz="1700" b="0" i="0" u="none" strike="noStrike" cap="none" normalizeH="0" baseline="0" dirty="0">
              <a:ln>
                <a:noFill/>
              </a:ln>
              <a:effectLst/>
              <a:latin typeface="Arial" panose="020B0604020202020204" pitchFamily="34" charset="0"/>
            </a:endParaRPr>
          </a:p>
          <a:p>
            <a:pPr marL="685800" lvl="1" eaLnBrk="0" fontAlgn="base" hangingPunct="0">
              <a:lnSpc>
                <a:spcPct val="90000"/>
              </a:lnSpc>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Extract 2D patches from the liver region for further processing.</a:t>
            </a:r>
          </a:p>
          <a:p>
            <a:pPr marR="0" lvl="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Segmentation Data Preparation</a:t>
            </a:r>
            <a:endParaRPr kumimoji="0" lang="en-US" altLang="en-US" sz="1700" b="0" i="0" u="none" strike="noStrike" cap="none" normalizeH="0" baseline="0" dirty="0">
              <a:ln>
                <a:noFill/>
              </a:ln>
              <a:effectLst/>
              <a:latin typeface="Arial" panose="020B0604020202020204" pitchFamily="34" charset="0"/>
            </a:endParaRPr>
          </a:p>
          <a:p>
            <a:pPr marL="685800" lvl="1" eaLnBrk="0" fontAlgn="base" hangingPunct="0">
              <a:lnSpc>
                <a:spcPct val="90000"/>
              </a:lnSpc>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Prepare the preprocessed data and patches for nnFormer encoder to capture relevant features for tumor segmentation.</a:t>
            </a:r>
          </a:p>
          <a:p>
            <a:pPr marR="0" lvl="0" defTabSz="914400" rtl="0" eaLnBrk="0" fontAlgn="base" latinLnBrk="0" hangingPunct="0">
              <a:lnSpc>
                <a:spcPct val="90000"/>
              </a:lnSpc>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Arial" panose="020B0604020202020204" pitchFamily="34" charset="0"/>
              </a:rPr>
              <a:t>Visualization</a:t>
            </a:r>
            <a:endParaRPr kumimoji="0" lang="en-US" altLang="en-US" sz="1700" b="0" i="0" u="none" strike="noStrike" cap="none" normalizeH="0" baseline="0" dirty="0">
              <a:ln>
                <a:noFill/>
              </a:ln>
              <a:effectLst/>
              <a:latin typeface="Arial" panose="020B0604020202020204" pitchFamily="34" charset="0"/>
            </a:endParaRPr>
          </a:p>
          <a:p>
            <a:pPr marL="685800" lvl="1" eaLnBrk="0" fontAlgn="base" hangingPunct="0">
              <a:lnSpc>
                <a:spcPct val="90000"/>
              </a:lnSpc>
              <a:spcBef>
                <a:spcPct val="0"/>
              </a:spcBef>
              <a:spcAft>
                <a:spcPts val="600"/>
              </a:spcAft>
            </a:pPr>
            <a:r>
              <a:rPr kumimoji="0" lang="en-US" altLang="en-US" sz="1700" b="0" i="0" u="none" strike="noStrike" cap="none" normalizeH="0" baseline="0" dirty="0">
                <a:ln>
                  <a:noFill/>
                </a:ln>
                <a:effectLst/>
                <a:latin typeface="Arial" panose="020B0604020202020204" pitchFamily="34" charset="0"/>
              </a:rPr>
              <a:t>Display the extracted liver region and segmentation results in the dashboard for user review.</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p:txBody>
      </p:sp>
      <p:sp>
        <p:nvSpPr>
          <p:cNvPr id="4" name="Slide Number Placeholder 3"/>
          <p:cNvSpPr>
            <a:spLocks noGrp="1"/>
          </p:cNvSpPr>
          <p:nvPr>
            <p:ph type="sldNum" sz="quarter" idx="12"/>
          </p:nvPr>
        </p:nvSpPr>
        <p:spPr>
          <a:xfrm>
            <a:off x="8778240" y="6455664"/>
            <a:ext cx="336042" cy="365125"/>
          </a:xfrm>
        </p:spPr>
        <p:txBody>
          <a:bodyPr>
            <a:normAutofit/>
          </a:bodyPr>
          <a:lstStyle/>
          <a:p>
            <a:pPr>
              <a:spcAft>
                <a:spcPts val="600"/>
              </a:spcAft>
            </a:pPr>
            <a:fld id="{DC2A8C5E-5ACC-4DAB-B41C-5718F8C58B6D}" type="slidenum">
              <a:rPr lang="en-US" sz="1000">
                <a:solidFill>
                  <a:schemeClr val="tx1">
                    <a:lumMod val="50000"/>
                    <a:lumOff val="50000"/>
                  </a:schemeClr>
                </a:solidFill>
                <a:latin typeface="Times New Roman" panose="02020603050405020304" pitchFamily="18" charset="0"/>
                <a:cs typeface="Times New Roman" panose="02020603050405020304" pitchFamily="18" charset="0"/>
              </a:rPr>
              <a:pPr>
                <a:spcAft>
                  <a:spcPts val="600"/>
                </a:spcAft>
              </a:pPr>
              <a:t>9</a:t>
            </a:fld>
            <a:endParaRPr lang="en-US" sz="100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829</Words>
  <Application>Microsoft Office PowerPoint</Application>
  <PresentationFormat>On-screen Show (4:3)</PresentationFormat>
  <Paragraphs>107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Liver Tumor Segmentation Model</vt:lpstr>
      <vt:lpstr>Agenda of the Presentation</vt:lpstr>
      <vt:lpstr>Brief Introduction</vt:lpstr>
      <vt:lpstr>Scope</vt:lpstr>
      <vt:lpstr>Scope Cont.…</vt:lpstr>
      <vt:lpstr>Functional Requirements</vt:lpstr>
      <vt:lpstr>Non-Functional Requirements</vt:lpstr>
      <vt:lpstr>User Goals </vt:lpstr>
      <vt:lpstr>Use Cases </vt:lpstr>
      <vt:lpstr>Use Case Diagram </vt:lpstr>
      <vt:lpstr>Class Diagram </vt:lpstr>
      <vt:lpstr>Sequence Diagram</vt:lpstr>
      <vt:lpstr>State Transition Diagram</vt:lpstr>
      <vt:lpstr>Schedule </vt:lpstr>
      <vt:lpstr>Details of 1st Iteration (30%)</vt:lpstr>
      <vt:lpstr>Details of 2nd Iteration (60%)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faizan</cp:lastModifiedBy>
  <cp:revision>23</cp:revision>
  <dcterms:created xsi:type="dcterms:W3CDTF">2013-09-23T09:08:15Z</dcterms:created>
  <dcterms:modified xsi:type="dcterms:W3CDTF">2024-12-30T21:10:52Z</dcterms:modified>
</cp:coreProperties>
</file>