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Poppins"/>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regular.fntdata"/><Relationship Id="rId25" Type="http://schemas.openxmlformats.org/officeDocument/2006/relationships/font" Target="fonts/Nunito-boldItalic.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a0cabbeee_0_1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a0cabbeee_0_1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a0cabbeee_0_2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a0cabbeee_0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a0cabbeee_0_2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a0cabbeee_0_2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a0cabbeee_0_2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a0cabbeee_0_2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a0cabbeee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a0cabbeee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0cabbeee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a0cabbeee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a0cabbeee_0_2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a0cabbeee_0_2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a0cabbeee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a0cabbeee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a0cabbeee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a0cabbeee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a0cabbeee_0_1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a0cabbeee_0_1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a0cabbeee_0_1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a0cabbeee_0_1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a0cabbeee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a0cabbeee_0_1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a0cabbeee_0_1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a0cabbeee_0_1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a0cabbeee_0_1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a0cabbeee_0_1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a0cabbeee_0_1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a0cabbeee_0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0" name="Shape 50"/>
        <p:cNvGrpSpPr/>
        <p:nvPr/>
      </p:nvGrpSpPr>
      <p:grpSpPr>
        <a:xfrm>
          <a:off x="0" y="0"/>
          <a:ext cx="0" cy="0"/>
          <a:chOff x="0" y="0"/>
          <a:chExt cx="0" cy="0"/>
        </a:xfrm>
      </p:grpSpPr>
      <p:sp>
        <p:nvSpPr>
          <p:cNvPr id="51" name="Google Shape;51;p13"/>
          <p:cNvSpPr/>
          <p:nvPr/>
        </p:nvSpPr>
        <p:spPr>
          <a:xfrm>
            <a:off x="4864700" y="-1385800"/>
            <a:ext cx="8122200" cy="812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hasCustomPrompt="1" type="title"/>
          </p:nvPr>
        </p:nvSpPr>
        <p:spPr>
          <a:xfrm>
            <a:off x="606002" y="651273"/>
            <a:ext cx="1580100" cy="1192800"/>
          </a:xfrm>
          <a:prstGeom prst="rect">
            <a:avLst/>
          </a:prstGeom>
        </p:spPr>
        <p:txBody>
          <a:bodyPr anchorCtr="0" anchor="ctr" bIns="91425" lIns="91425" spcFirstLastPara="1" rIns="91425" wrap="square" tIns="91425">
            <a:normAutofit/>
          </a:bodyPr>
          <a:lstStyle>
            <a:lvl1pPr lvl="0">
              <a:spcBef>
                <a:spcPts val="0"/>
              </a:spcBef>
              <a:spcAft>
                <a:spcPts val="0"/>
              </a:spcAft>
              <a:buSzPts val="6900"/>
              <a:buNone/>
              <a:defRPr sz="6600">
                <a:solidFill>
                  <a:schemeClr val="dk2"/>
                </a:solidFill>
              </a:defRPr>
            </a:lvl1pPr>
            <a:lvl2pPr lvl="1">
              <a:spcBef>
                <a:spcPts val="0"/>
              </a:spcBef>
              <a:spcAft>
                <a:spcPts val="0"/>
              </a:spcAft>
              <a:buSzPts val="6900"/>
              <a:buNone/>
              <a:defRPr sz="6900"/>
            </a:lvl2pPr>
            <a:lvl3pPr lvl="2">
              <a:spcBef>
                <a:spcPts val="0"/>
              </a:spcBef>
              <a:spcAft>
                <a:spcPts val="0"/>
              </a:spcAft>
              <a:buSzPts val="6900"/>
              <a:buNone/>
              <a:defRPr sz="6900"/>
            </a:lvl3pPr>
            <a:lvl4pPr lvl="3">
              <a:spcBef>
                <a:spcPts val="0"/>
              </a:spcBef>
              <a:spcAft>
                <a:spcPts val="0"/>
              </a:spcAft>
              <a:buSzPts val="6900"/>
              <a:buNone/>
              <a:defRPr sz="6900"/>
            </a:lvl4pPr>
            <a:lvl5pPr lvl="4">
              <a:spcBef>
                <a:spcPts val="0"/>
              </a:spcBef>
              <a:spcAft>
                <a:spcPts val="0"/>
              </a:spcAft>
              <a:buSzPts val="6900"/>
              <a:buNone/>
              <a:defRPr sz="6900"/>
            </a:lvl5pPr>
            <a:lvl6pPr lvl="5">
              <a:spcBef>
                <a:spcPts val="0"/>
              </a:spcBef>
              <a:spcAft>
                <a:spcPts val="0"/>
              </a:spcAft>
              <a:buSzPts val="6900"/>
              <a:buNone/>
              <a:defRPr sz="6900"/>
            </a:lvl6pPr>
            <a:lvl7pPr lvl="6">
              <a:spcBef>
                <a:spcPts val="0"/>
              </a:spcBef>
              <a:spcAft>
                <a:spcPts val="0"/>
              </a:spcAft>
              <a:buSzPts val="6900"/>
              <a:buNone/>
              <a:defRPr sz="6900"/>
            </a:lvl7pPr>
            <a:lvl8pPr lvl="7">
              <a:spcBef>
                <a:spcPts val="0"/>
              </a:spcBef>
              <a:spcAft>
                <a:spcPts val="0"/>
              </a:spcAft>
              <a:buSzPts val="6900"/>
              <a:buNone/>
              <a:defRPr sz="6900"/>
            </a:lvl8pPr>
            <a:lvl9pPr lvl="8">
              <a:spcBef>
                <a:spcPts val="0"/>
              </a:spcBef>
              <a:spcAft>
                <a:spcPts val="0"/>
              </a:spcAft>
              <a:buSzPts val="6900"/>
              <a:buNone/>
              <a:defRPr sz="6900"/>
            </a:lvl9pPr>
          </a:lstStyle>
          <a:p>
            <a:r>
              <a:t>xx%</a:t>
            </a:r>
          </a:p>
        </p:txBody>
      </p:sp>
      <p:sp>
        <p:nvSpPr>
          <p:cNvPr id="53" name="Google Shape;53;p13"/>
          <p:cNvSpPr txBox="1"/>
          <p:nvPr>
            <p:ph idx="2" type="title"/>
          </p:nvPr>
        </p:nvSpPr>
        <p:spPr>
          <a:xfrm>
            <a:off x="605993" y="1883025"/>
            <a:ext cx="3805500" cy="855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sz="4600">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 name="Google Shape;54;p13"/>
          <p:cNvSpPr txBox="1"/>
          <p:nvPr>
            <p:ph idx="1" type="subTitle"/>
          </p:nvPr>
        </p:nvSpPr>
        <p:spPr>
          <a:xfrm>
            <a:off x="605993" y="2803675"/>
            <a:ext cx="2762400" cy="714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2"/>
              </a:buClr>
              <a:buSzPts val="1800"/>
              <a:buNone/>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55" name="Google Shape;55;p13"/>
          <p:cNvSpPr/>
          <p:nvPr/>
        </p:nvSpPr>
        <p:spPr>
          <a:xfrm>
            <a:off x="3205754" y="3770175"/>
            <a:ext cx="3379800" cy="3379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622300" y="-1245750"/>
            <a:ext cx="2149800" cy="21498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785499" y="4117100"/>
            <a:ext cx="2248500" cy="2248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2208700" y="-324400"/>
            <a:ext cx="6481200" cy="63591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type="ctrTitle"/>
          </p:nvPr>
        </p:nvSpPr>
        <p:spPr>
          <a:xfrm>
            <a:off x="-3394775" y="-1450325"/>
            <a:ext cx="8247000" cy="636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4" name="Google Shape;64;p14"/>
          <p:cNvSpPr txBox="1"/>
          <p:nvPr>
            <p:ph idx="1" type="subTitle"/>
          </p:nvPr>
        </p:nvSpPr>
        <p:spPr>
          <a:xfrm>
            <a:off x="623400" y="-1160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5" name="Google Shape;65;p14"/>
          <p:cNvSpPr txBox="1"/>
          <p:nvPr/>
        </p:nvSpPr>
        <p:spPr>
          <a:xfrm>
            <a:off x="603000" y="1016666"/>
            <a:ext cx="4045200" cy="21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FFFFFF"/>
                </a:solidFill>
                <a:latin typeface="Poppins"/>
                <a:ea typeface="Poppins"/>
                <a:cs typeface="Poppins"/>
                <a:sym typeface="Poppins"/>
              </a:rPr>
              <a:t>PAWS:</a:t>
            </a:r>
            <a:endParaRPr b="1" sz="3800">
              <a:solidFill>
                <a:srgbClr val="FFFFFF"/>
              </a:solidFill>
              <a:latin typeface="Poppins"/>
              <a:ea typeface="Poppins"/>
              <a:cs typeface="Poppins"/>
              <a:sym typeface="Poppins"/>
            </a:endParaRPr>
          </a:p>
          <a:p>
            <a:pPr indent="0" lvl="0" marL="0" rtl="0" algn="l">
              <a:spcBef>
                <a:spcPts val="0"/>
              </a:spcBef>
              <a:spcAft>
                <a:spcPts val="0"/>
              </a:spcAft>
              <a:buNone/>
            </a:pPr>
            <a:r>
              <a:rPr b="1" lang="en" sz="3800">
                <a:solidFill>
                  <a:srgbClr val="FFFFFF"/>
                </a:solidFill>
                <a:latin typeface="Poppins"/>
                <a:ea typeface="Poppins"/>
                <a:cs typeface="Poppins"/>
                <a:sym typeface="Poppins"/>
              </a:rPr>
              <a:t>Veterinary</a:t>
            </a:r>
            <a:endParaRPr b="1" sz="3800">
              <a:solidFill>
                <a:srgbClr val="FFFFFF"/>
              </a:solidFill>
              <a:latin typeface="Poppins"/>
              <a:ea typeface="Poppins"/>
              <a:cs typeface="Poppins"/>
              <a:sym typeface="Poppins"/>
            </a:endParaRPr>
          </a:p>
          <a:p>
            <a:pPr indent="0" lvl="0" marL="0" rtl="0" algn="l">
              <a:spcBef>
                <a:spcPts val="0"/>
              </a:spcBef>
              <a:spcAft>
                <a:spcPts val="0"/>
              </a:spcAft>
              <a:buNone/>
            </a:pPr>
            <a:r>
              <a:rPr b="1" lang="en" sz="3800">
                <a:solidFill>
                  <a:srgbClr val="FFFFFF"/>
                </a:solidFill>
                <a:latin typeface="Poppins"/>
                <a:ea typeface="Poppins"/>
                <a:cs typeface="Poppins"/>
                <a:sym typeface="Poppins"/>
              </a:rPr>
              <a:t>Management </a:t>
            </a:r>
            <a:endParaRPr b="1" sz="3800">
              <a:solidFill>
                <a:srgbClr val="FFFFFF"/>
              </a:solidFill>
              <a:latin typeface="Poppins"/>
              <a:ea typeface="Poppins"/>
              <a:cs typeface="Poppins"/>
              <a:sym typeface="Poppins"/>
            </a:endParaRPr>
          </a:p>
          <a:p>
            <a:pPr indent="0" lvl="0" marL="0" rtl="0" algn="l">
              <a:spcBef>
                <a:spcPts val="0"/>
              </a:spcBef>
              <a:spcAft>
                <a:spcPts val="0"/>
              </a:spcAft>
              <a:buNone/>
            </a:pPr>
            <a:r>
              <a:rPr b="1" lang="en" sz="3800">
                <a:solidFill>
                  <a:srgbClr val="FFFFFF"/>
                </a:solidFill>
                <a:latin typeface="Poppins"/>
                <a:ea typeface="Poppins"/>
                <a:cs typeface="Poppins"/>
                <a:sym typeface="Poppins"/>
              </a:rPr>
              <a:t>System</a:t>
            </a:r>
            <a:endParaRPr b="1" sz="3800">
              <a:solidFill>
                <a:srgbClr val="FFFFFF"/>
              </a:solidFill>
              <a:latin typeface="Poppins"/>
              <a:ea typeface="Poppins"/>
              <a:cs typeface="Poppins"/>
              <a:sym typeface="Poppins"/>
            </a:endParaRPr>
          </a:p>
        </p:txBody>
      </p:sp>
      <p:sp>
        <p:nvSpPr>
          <p:cNvPr id="66" name="Google Shape;66;p14"/>
          <p:cNvSpPr txBox="1"/>
          <p:nvPr/>
        </p:nvSpPr>
        <p:spPr>
          <a:xfrm>
            <a:off x="603000" y="3544003"/>
            <a:ext cx="2571600" cy="1089900"/>
          </a:xfrm>
          <a:prstGeom prst="rect">
            <a:avLst/>
          </a:prstGeom>
          <a:noFill/>
          <a:ln>
            <a:noFill/>
          </a:ln>
        </p:spPr>
        <p:txBody>
          <a:bodyPr anchorCtr="0" anchor="t" bIns="91425" lIns="91425" spcFirstLastPara="1" rIns="91425" wrap="square" tIns="91425">
            <a:noAutofit/>
          </a:bodyPr>
          <a:lstStyle/>
          <a:p>
            <a:pPr indent="0" lvl="0" marL="38100" rtl="0" algn="l">
              <a:spcBef>
                <a:spcPts val="0"/>
              </a:spcBef>
              <a:spcAft>
                <a:spcPts val="0"/>
              </a:spcAft>
              <a:buNone/>
            </a:pPr>
            <a:r>
              <a:rPr lang="en" sz="1600">
                <a:solidFill>
                  <a:srgbClr val="FFFFFF"/>
                </a:solidFill>
                <a:latin typeface="Nunito"/>
                <a:ea typeface="Nunito"/>
                <a:cs typeface="Nunito"/>
                <a:sym typeface="Nunito"/>
              </a:rPr>
              <a:t>Simplifying operations for better pet care</a:t>
            </a:r>
            <a:endParaRPr sz="1600">
              <a:solidFill>
                <a:srgbClr val="FFFFFF"/>
              </a:solidFill>
              <a:latin typeface="Nunito"/>
              <a:ea typeface="Nunito"/>
              <a:cs typeface="Nunito"/>
              <a:sym typeface="Nunito"/>
            </a:endParaRPr>
          </a:p>
        </p:txBody>
      </p:sp>
      <p:sp>
        <p:nvSpPr>
          <p:cNvPr id="67" name="Google Shape;67;p14"/>
          <p:cNvSpPr/>
          <p:nvPr/>
        </p:nvSpPr>
        <p:spPr>
          <a:xfrm>
            <a:off x="2424050" y="3544000"/>
            <a:ext cx="3169200" cy="31692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1725597" y="4447800"/>
            <a:ext cx="1587000" cy="1587000"/>
          </a:xfrm>
          <a:prstGeom prst="ellipse">
            <a:avLst/>
          </a:prstGeom>
          <a:noFill/>
          <a:ln cap="flat" cmpd="sng" w="28575">
            <a:solidFill>
              <a:srgbClr val="F4F8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p:nvPr/>
        </p:nvSpPr>
        <p:spPr>
          <a:xfrm>
            <a:off x="4189675" y="-844200"/>
            <a:ext cx="7452000" cy="68319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58" name="Google Shape;158;p23"/>
          <p:cNvSpPr txBox="1"/>
          <p:nvPr/>
        </p:nvSpPr>
        <p:spPr>
          <a:xfrm>
            <a:off x="635000" y="1094250"/>
            <a:ext cx="31065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rgbClr val="9A946F"/>
                </a:solidFill>
                <a:latin typeface="Poppins"/>
                <a:ea typeface="Poppins"/>
                <a:cs typeface="Poppins"/>
                <a:sym typeface="Poppins"/>
              </a:rPr>
              <a:t>Major </a:t>
            </a:r>
            <a:endParaRPr b="1" sz="2800">
              <a:solidFill>
                <a:srgbClr val="9A946F"/>
              </a:solidFill>
              <a:latin typeface="Poppins"/>
              <a:ea typeface="Poppins"/>
              <a:cs typeface="Poppins"/>
              <a:sym typeface="Poppins"/>
            </a:endParaRPr>
          </a:p>
          <a:p>
            <a:pPr indent="0" lvl="0" marL="0" rtl="0" algn="ctr">
              <a:spcBef>
                <a:spcPts val="0"/>
              </a:spcBef>
              <a:spcAft>
                <a:spcPts val="0"/>
              </a:spcAft>
              <a:buNone/>
            </a:pPr>
            <a:r>
              <a:rPr b="1" lang="en" sz="2800">
                <a:solidFill>
                  <a:srgbClr val="9A946F"/>
                </a:solidFill>
                <a:latin typeface="Poppins"/>
                <a:ea typeface="Poppins"/>
                <a:cs typeface="Poppins"/>
                <a:sym typeface="Poppins"/>
              </a:rPr>
              <a:t>Use Case:</a:t>
            </a:r>
            <a:endParaRPr b="1" sz="2800">
              <a:solidFill>
                <a:srgbClr val="9A946F"/>
              </a:solidFill>
              <a:latin typeface="Poppins"/>
              <a:ea typeface="Poppins"/>
              <a:cs typeface="Poppins"/>
              <a:sym typeface="Poppins"/>
            </a:endParaRPr>
          </a:p>
          <a:p>
            <a:pPr indent="0" lvl="0" marL="0" rtl="0" algn="ctr">
              <a:spcBef>
                <a:spcPts val="0"/>
              </a:spcBef>
              <a:spcAft>
                <a:spcPts val="0"/>
              </a:spcAft>
              <a:buNone/>
            </a:pPr>
            <a:r>
              <a:rPr b="1" lang="en" sz="2800">
                <a:solidFill>
                  <a:srgbClr val="9A946F"/>
                </a:solidFill>
                <a:latin typeface="Poppins"/>
                <a:ea typeface="Poppins"/>
                <a:cs typeface="Poppins"/>
                <a:sym typeface="Poppins"/>
              </a:rPr>
              <a:t>Manage Pet</a:t>
            </a:r>
            <a:endParaRPr b="1" sz="2800">
              <a:solidFill>
                <a:srgbClr val="9A946F"/>
              </a:solidFill>
              <a:latin typeface="Poppins"/>
              <a:ea typeface="Poppins"/>
              <a:cs typeface="Poppins"/>
              <a:sym typeface="Poppins"/>
            </a:endParaRPr>
          </a:p>
        </p:txBody>
      </p:sp>
      <p:sp>
        <p:nvSpPr>
          <p:cNvPr id="159" name="Google Shape;159;p23"/>
          <p:cNvSpPr txBox="1"/>
          <p:nvPr/>
        </p:nvSpPr>
        <p:spPr>
          <a:xfrm>
            <a:off x="352075" y="2764125"/>
            <a:ext cx="3837600" cy="1477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 sz="1500">
                <a:solidFill>
                  <a:srgbClr val="434343"/>
                </a:solidFill>
                <a:latin typeface="Poppins"/>
                <a:ea typeface="Poppins"/>
                <a:cs typeface="Poppins"/>
                <a:sym typeface="Poppins"/>
              </a:rPr>
              <a:t>This use case allows the Pet Owner and Veterinarian to manage the pet's information, including registration, medical records, and treatment history.</a:t>
            </a:r>
            <a:endParaRPr sz="1500">
              <a:solidFill>
                <a:srgbClr val="434343"/>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p:nvPr/>
        </p:nvSpPr>
        <p:spPr>
          <a:xfrm>
            <a:off x="-2515175" y="-2039475"/>
            <a:ext cx="5322900" cy="49218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65" name="Google Shape;165;p24"/>
          <p:cNvSpPr/>
          <p:nvPr/>
        </p:nvSpPr>
        <p:spPr>
          <a:xfrm>
            <a:off x="-1243625" y="1848200"/>
            <a:ext cx="2779800" cy="25344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66" name="Google Shape;166;p24"/>
          <p:cNvSpPr txBox="1"/>
          <p:nvPr/>
        </p:nvSpPr>
        <p:spPr>
          <a:xfrm>
            <a:off x="3293300" y="1263775"/>
            <a:ext cx="4855800" cy="320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t/>
            </a:r>
            <a:endParaRPr sz="2000">
              <a:solidFill>
                <a:srgbClr val="434343"/>
              </a:solidFill>
              <a:latin typeface="Poppins"/>
              <a:ea typeface="Poppins"/>
              <a:cs typeface="Poppins"/>
              <a:sym typeface="Poppins"/>
            </a:endParaRPr>
          </a:p>
          <a:p>
            <a:pPr indent="-342900" lvl="1" marL="914400" rtl="0" algn="l">
              <a:lnSpc>
                <a:spcPct val="115000"/>
              </a:lnSpc>
              <a:spcBef>
                <a:spcPts val="1200"/>
              </a:spcBef>
              <a:spcAft>
                <a:spcPts val="0"/>
              </a:spcAft>
              <a:buClr>
                <a:srgbClr val="434343"/>
              </a:buClr>
              <a:buSzPts val="1800"/>
              <a:buChar char="○"/>
            </a:pPr>
            <a:r>
              <a:rPr b="1" lang="en" sz="1800">
                <a:solidFill>
                  <a:srgbClr val="434343"/>
                </a:solidFill>
                <a:latin typeface="Poppins"/>
                <a:ea typeface="Poppins"/>
                <a:cs typeface="Poppins"/>
                <a:sym typeface="Poppins"/>
              </a:rPr>
              <a:t>Pet Owner</a:t>
            </a:r>
            <a:r>
              <a:rPr lang="en" sz="1800">
                <a:solidFill>
                  <a:srgbClr val="434343"/>
                </a:solidFill>
                <a:latin typeface="Poppins"/>
                <a:ea typeface="Poppins"/>
                <a:cs typeface="Poppins"/>
                <a:sym typeface="Poppins"/>
              </a:rPr>
              <a:t>: Initiates pet registration and manages pet details.</a:t>
            </a:r>
            <a:endParaRPr sz="1800">
              <a:solidFill>
                <a:srgbClr val="434343"/>
              </a:solidFill>
              <a:latin typeface="Poppins"/>
              <a:ea typeface="Poppins"/>
              <a:cs typeface="Poppins"/>
              <a:sym typeface="Poppins"/>
            </a:endParaRPr>
          </a:p>
          <a:p>
            <a:pPr indent="-342900" lvl="1" marL="914400" rtl="0" algn="l">
              <a:lnSpc>
                <a:spcPct val="115000"/>
              </a:lnSpc>
              <a:spcBef>
                <a:spcPts val="0"/>
              </a:spcBef>
              <a:spcAft>
                <a:spcPts val="0"/>
              </a:spcAft>
              <a:buClr>
                <a:srgbClr val="434343"/>
              </a:buClr>
              <a:buSzPts val="1800"/>
              <a:buChar char="○"/>
            </a:pPr>
            <a:r>
              <a:rPr b="1" lang="en" sz="1800">
                <a:solidFill>
                  <a:srgbClr val="434343"/>
                </a:solidFill>
                <a:latin typeface="Poppins"/>
                <a:ea typeface="Poppins"/>
                <a:cs typeface="Poppins"/>
                <a:sym typeface="Poppins"/>
              </a:rPr>
              <a:t>Veterinarian</a:t>
            </a:r>
            <a:r>
              <a:rPr lang="en" sz="1800">
                <a:solidFill>
                  <a:srgbClr val="434343"/>
                </a:solidFill>
                <a:latin typeface="Poppins"/>
                <a:ea typeface="Poppins"/>
                <a:cs typeface="Poppins"/>
                <a:sym typeface="Poppins"/>
              </a:rPr>
              <a:t>: Updates and views medical records and treatments.</a:t>
            </a:r>
            <a:endParaRPr sz="1800">
              <a:solidFill>
                <a:srgbClr val="434343"/>
              </a:solidFill>
              <a:latin typeface="Poppins"/>
              <a:ea typeface="Poppins"/>
              <a:cs typeface="Poppins"/>
              <a:sym typeface="Poppins"/>
            </a:endParaRPr>
          </a:p>
          <a:p>
            <a:pPr indent="-342900" lvl="1" marL="914400" rtl="0" algn="l">
              <a:lnSpc>
                <a:spcPct val="115000"/>
              </a:lnSpc>
              <a:spcBef>
                <a:spcPts val="0"/>
              </a:spcBef>
              <a:spcAft>
                <a:spcPts val="0"/>
              </a:spcAft>
              <a:buClr>
                <a:srgbClr val="434343"/>
              </a:buClr>
              <a:buSzPts val="1800"/>
              <a:buChar char="○"/>
            </a:pPr>
            <a:r>
              <a:rPr b="1" lang="en" sz="1800">
                <a:solidFill>
                  <a:srgbClr val="434343"/>
                </a:solidFill>
                <a:latin typeface="Poppins"/>
                <a:ea typeface="Poppins"/>
                <a:cs typeface="Poppins"/>
                <a:sym typeface="Poppins"/>
              </a:rPr>
              <a:t>Admin</a:t>
            </a:r>
            <a:r>
              <a:rPr lang="en" sz="1800">
                <a:solidFill>
                  <a:srgbClr val="434343"/>
                </a:solidFill>
                <a:latin typeface="Poppins"/>
                <a:ea typeface="Poppins"/>
                <a:cs typeface="Poppins"/>
                <a:sym typeface="Poppins"/>
              </a:rPr>
              <a:t>: Oversees all pet records and manages access.</a:t>
            </a:r>
            <a:endParaRPr sz="1800">
              <a:solidFill>
                <a:srgbClr val="434343"/>
              </a:solidFill>
              <a:latin typeface="Poppins"/>
              <a:ea typeface="Poppins"/>
              <a:cs typeface="Poppins"/>
              <a:sym typeface="Poppins"/>
            </a:endParaRPr>
          </a:p>
        </p:txBody>
      </p:sp>
      <p:sp>
        <p:nvSpPr>
          <p:cNvPr id="167" name="Google Shape;167;p24"/>
          <p:cNvSpPr txBox="1"/>
          <p:nvPr/>
        </p:nvSpPr>
        <p:spPr>
          <a:xfrm>
            <a:off x="3990450" y="987425"/>
            <a:ext cx="42459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900">
                <a:solidFill>
                  <a:srgbClr val="9A946F"/>
                </a:solidFill>
                <a:latin typeface="Poppins"/>
                <a:ea typeface="Poppins"/>
                <a:cs typeface="Poppins"/>
                <a:sym typeface="Poppins"/>
              </a:rPr>
              <a:t>Actors Involved</a:t>
            </a:r>
            <a:endParaRPr sz="2100">
              <a:solidFill>
                <a:srgbClr val="9A946F"/>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nvSpPr>
        <p:spPr>
          <a:xfrm>
            <a:off x="2203825" y="429550"/>
            <a:ext cx="5104800" cy="63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b="1" lang="en" sz="2900">
                <a:solidFill>
                  <a:srgbClr val="9A946F"/>
                </a:solidFill>
                <a:latin typeface="Poppins"/>
                <a:ea typeface="Poppins"/>
                <a:cs typeface="Poppins"/>
                <a:sym typeface="Poppins"/>
              </a:rPr>
              <a:t>Use Case Diagram</a:t>
            </a:r>
            <a:endParaRPr/>
          </a:p>
        </p:txBody>
      </p:sp>
      <p:pic>
        <p:nvPicPr>
          <p:cNvPr id="173" name="Google Shape;173;p25"/>
          <p:cNvPicPr preferRelativeResize="0"/>
          <p:nvPr/>
        </p:nvPicPr>
        <p:blipFill>
          <a:blip r:embed="rId3">
            <a:alphaModFix/>
          </a:blip>
          <a:stretch>
            <a:fillRect/>
          </a:stretch>
        </p:blipFill>
        <p:spPr>
          <a:xfrm>
            <a:off x="3056150" y="1213150"/>
            <a:ext cx="3400157" cy="37779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nvSpPr>
        <p:spPr>
          <a:xfrm>
            <a:off x="924200" y="616325"/>
            <a:ext cx="30000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900">
                <a:solidFill>
                  <a:srgbClr val="9A946F"/>
                </a:solidFill>
                <a:latin typeface="Poppins"/>
                <a:ea typeface="Poppins"/>
                <a:cs typeface="Poppins"/>
                <a:sym typeface="Poppins"/>
              </a:rPr>
              <a:t>Main Flow</a:t>
            </a:r>
            <a:endParaRPr/>
          </a:p>
        </p:txBody>
      </p:sp>
      <p:sp>
        <p:nvSpPr>
          <p:cNvPr id="179" name="Google Shape;179;p26"/>
          <p:cNvSpPr txBox="1"/>
          <p:nvPr/>
        </p:nvSpPr>
        <p:spPr>
          <a:xfrm>
            <a:off x="4675350" y="2571750"/>
            <a:ext cx="3258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t/>
            </a:r>
            <a:endParaRPr/>
          </a:p>
        </p:txBody>
      </p:sp>
      <p:sp>
        <p:nvSpPr>
          <p:cNvPr id="180" name="Google Shape;180;p26"/>
          <p:cNvSpPr txBox="1"/>
          <p:nvPr/>
        </p:nvSpPr>
        <p:spPr>
          <a:xfrm>
            <a:off x="603875" y="1394500"/>
            <a:ext cx="6592800" cy="25968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1200"/>
              </a:spcBef>
              <a:spcAft>
                <a:spcPts val="0"/>
              </a:spcAft>
              <a:buNone/>
            </a:pPr>
            <a:r>
              <a:rPr b="1" lang="en">
                <a:solidFill>
                  <a:schemeClr val="dk1"/>
                </a:solidFill>
                <a:latin typeface="Poppins"/>
                <a:ea typeface="Poppins"/>
                <a:cs typeface="Poppins"/>
                <a:sym typeface="Poppins"/>
              </a:rPr>
              <a:t>Step 1</a:t>
            </a:r>
            <a:r>
              <a:rPr lang="en">
                <a:solidFill>
                  <a:schemeClr val="dk1"/>
                </a:solidFill>
                <a:latin typeface="Poppins"/>
                <a:ea typeface="Poppins"/>
                <a:cs typeface="Poppins"/>
                <a:sym typeface="Poppins"/>
              </a:rPr>
              <a:t>: Pet Owner registers a new pet with details (name, breed, age, etc.)</a:t>
            </a:r>
            <a:endParaRPr>
              <a:solidFill>
                <a:schemeClr val="dk1"/>
              </a:solidFill>
              <a:latin typeface="Poppins"/>
              <a:ea typeface="Poppins"/>
              <a:cs typeface="Poppins"/>
              <a:sym typeface="Poppins"/>
            </a:endParaRPr>
          </a:p>
          <a:p>
            <a:pPr indent="0" lvl="0" marL="914400" rtl="0" algn="l">
              <a:lnSpc>
                <a:spcPct val="115000"/>
              </a:lnSpc>
              <a:spcBef>
                <a:spcPts val="1200"/>
              </a:spcBef>
              <a:spcAft>
                <a:spcPts val="0"/>
              </a:spcAft>
              <a:buNone/>
            </a:pPr>
            <a:r>
              <a:rPr b="1" lang="en">
                <a:solidFill>
                  <a:schemeClr val="dk1"/>
                </a:solidFill>
                <a:latin typeface="Poppins"/>
                <a:ea typeface="Poppins"/>
                <a:cs typeface="Poppins"/>
                <a:sym typeface="Poppins"/>
              </a:rPr>
              <a:t>Step 2</a:t>
            </a:r>
            <a:r>
              <a:rPr lang="en">
                <a:solidFill>
                  <a:schemeClr val="dk1"/>
                </a:solidFill>
                <a:latin typeface="Poppins"/>
                <a:ea typeface="Poppins"/>
                <a:cs typeface="Poppins"/>
                <a:sym typeface="Poppins"/>
              </a:rPr>
              <a:t>: Veterinarian updates medical history and treatment details</a:t>
            </a:r>
            <a:endParaRPr>
              <a:solidFill>
                <a:schemeClr val="dk1"/>
              </a:solidFill>
              <a:latin typeface="Poppins"/>
              <a:ea typeface="Poppins"/>
              <a:cs typeface="Poppins"/>
              <a:sym typeface="Poppins"/>
            </a:endParaRPr>
          </a:p>
          <a:p>
            <a:pPr indent="0" lvl="0" marL="914400" rtl="0" algn="l">
              <a:lnSpc>
                <a:spcPct val="115000"/>
              </a:lnSpc>
              <a:spcBef>
                <a:spcPts val="1200"/>
              </a:spcBef>
              <a:spcAft>
                <a:spcPts val="0"/>
              </a:spcAft>
              <a:buNone/>
            </a:pPr>
            <a:r>
              <a:rPr b="1" lang="en">
                <a:solidFill>
                  <a:schemeClr val="dk1"/>
                </a:solidFill>
                <a:latin typeface="Poppins"/>
                <a:ea typeface="Poppins"/>
                <a:cs typeface="Poppins"/>
                <a:sym typeface="Poppins"/>
              </a:rPr>
              <a:t>Step 3</a:t>
            </a:r>
            <a:r>
              <a:rPr lang="en">
                <a:solidFill>
                  <a:schemeClr val="dk1"/>
                </a:solidFill>
                <a:latin typeface="Poppins"/>
                <a:ea typeface="Poppins"/>
                <a:cs typeface="Poppins"/>
                <a:sym typeface="Poppins"/>
              </a:rPr>
              <a:t>: Pet Owner views and updates the pet’s profile if needed</a:t>
            </a:r>
            <a:endParaRPr>
              <a:solidFill>
                <a:schemeClr val="dk1"/>
              </a:solidFill>
              <a:latin typeface="Poppins"/>
              <a:ea typeface="Poppins"/>
              <a:cs typeface="Poppins"/>
              <a:sym typeface="Poppins"/>
            </a:endParaRPr>
          </a:p>
          <a:p>
            <a:pPr indent="0" lvl="0" marL="914400" rtl="0" algn="l">
              <a:lnSpc>
                <a:spcPct val="115000"/>
              </a:lnSpc>
              <a:spcBef>
                <a:spcPts val="1200"/>
              </a:spcBef>
              <a:spcAft>
                <a:spcPts val="1200"/>
              </a:spcAft>
              <a:buNone/>
            </a:pPr>
            <a:r>
              <a:rPr b="1" lang="en">
                <a:solidFill>
                  <a:schemeClr val="dk1"/>
                </a:solidFill>
                <a:latin typeface="Poppins"/>
                <a:ea typeface="Poppins"/>
                <a:cs typeface="Poppins"/>
                <a:sym typeface="Poppins"/>
              </a:rPr>
              <a:t>Step 4</a:t>
            </a:r>
            <a:r>
              <a:rPr lang="en">
                <a:solidFill>
                  <a:schemeClr val="dk1"/>
                </a:solidFill>
                <a:latin typeface="Poppins"/>
                <a:ea typeface="Poppins"/>
                <a:cs typeface="Poppins"/>
                <a:sym typeface="Poppins"/>
              </a:rPr>
              <a:t>: Veterinarian and Admin monitor pet health records, treatment plans, and appointment schedules</a:t>
            </a:r>
            <a:endParaRPr>
              <a:solidFill>
                <a:schemeClr val="dk1"/>
              </a:solidFill>
              <a:latin typeface="Poppins"/>
              <a:ea typeface="Poppins"/>
              <a:cs typeface="Poppins"/>
              <a:sym typeface="Poppins"/>
            </a:endParaRPr>
          </a:p>
        </p:txBody>
      </p:sp>
      <p:sp>
        <p:nvSpPr>
          <p:cNvPr id="181" name="Google Shape;181;p26"/>
          <p:cNvSpPr/>
          <p:nvPr/>
        </p:nvSpPr>
        <p:spPr>
          <a:xfrm>
            <a:off x="7196675" y="-844200"/>
            <a:ext cx="5322900" cy="49218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82" name="Google Shape;182;p26"/>
          <p:cNvSpPr/>
          <p:nvPr/>
        </p:nvSpPr>
        <p:spPr>
          <a:xfrm>
            <a:off x="-1316900" y="3585150"/>
            <a:ext cx="2649300" cy="23478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34343"/>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nvSpPr>
        <p:spPr>
          <a:xfrm>
            <a:off x="924200" y="616325"/>
            <a:ext cx="38445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900">
                <a:solidFill>
                  <a:srgbClr val="9A946F"/>
                </a:solidFill>
                <a:latin typeface="Poppins"/>
                <a:ea typeface="Poppins"/>
                <a:cs typeface="Poppins"/>
                <a:sym typeface="Poppins"/>
              </a:rPr>
              <a:t>Alternative</a:t>
            </a:r>
            <a:r>
              <a:rPr b="1" lang="en" sz="2900">
                <a:solidFill>
                  <a:srgbClr val="9A946F"/>
                </a:solidFill>
                <a:latin typeface="Poppins"/>
                <a:ea typeface="Poppins"/>
                <a:cs typeface="Poppins"/>
                <a:sym typeface="Poppins"/>
              </a:rPr>
              <a:t> Flow</a:t>
            </a:r>
            <a:endParaRPr/>
          </a:p>
        </p:txBody>
      </p:sp>
      <p:sp>
        <p:nvSpPr>
          <p:cNvPr id="188" name="Google Shape;188;p27"/>
          <p:cNvSpPr txBox="1"/>
          <p:nvPr/>
        </p:nvSpPr>
        <p:spPr>
          <a:xfrm>
            <a:off x="924200" y="1331250"/>
            <a:ext cx="512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oppins"/>
                <a:ea typeface="Poppins"/>
                <a:cs typeface="Poppins"/>
                <a:sym typeface="Poppins"/>
              </a:rPr>
              <a:t>Step 1</a:t>
            </a:r>
            <a:r>
              <a:rPr lang="en">
                <a:solidFill>
                  <a:srgbClr val="434343"/>
                </a:solidFill>
                <a:latin typeface="Poppins"/>
                <a:ea typeface="Poppins"/>
                <a:cs typeface="Poppins"/>
                <a:sym typeface="Poppins"/>
              </a:rPr>
              <a:t>: If the pet owner tries to register an existing pet, the system alerts them.</a:t>
            </a:r>
            <a:endParaRPr>
              <a:solidFill>
                <a:srgbClr val="434343"/>
              </a:solidFill>
              <a:latin typeface="Poppins"/>
              <a:ea typeface="Poppins"/>
              <a:cs typeface="Poppins"/>
              <a:sym typeface="Poppins"/>
            </a:endParaRPr>
          </a:p>
          <a:p>
            <a:pPr indent="0" lvl="0" marL="0" rtl="0" algn="l">
              <a:spcBef>
                <a:spcPts val="0"/>
              </a:spcBef>
              <a:spcAft>
                <a:spcPts val="0"/>
              </a:spcAft>
              <a:buNone/>
            </a:pPr>
            <a:r>
              <a:rPr b="1" lang="en">
                <a:solidFill>
                  <a:srgbClr val="434343"/>
                </a:solidFill>
                <a:latin typeface="Poppins"/>
                <a:ea typeface="Poppins"/>
                <a:cs typeface="Poppins"/>
                <a:sym typeface="Poppins"/>
              </a:rPr>
              <a:t>Step 2</a:t>
            </a:r>
            <a:r>
              <a:rPr lang="en">
                <a:solidFill>
                  <a:srgbClr val="434343"/>
                </a:solidFill>
                <a:latin typeface="Poppins"/>
                <a:ea typeface="Poppins"/>
                <a:cs typeface="Poppins"/>
                <a:sym typeface="Poppins"/>
              </a:rPr>
              <a:t>: If the veterinarian tries to update an invalid treatment, the system prompts a correction.</a:t>
            </a:r>
            <a:endParaRPr>
              <a:solidFill>
                <a:srgbClr val="434343"/>
              </a:solidFill>
              <a:latin typeface="Poppins"/>
              <a:ea typeface="Poppins"/>
              <a:cs typeface="Poppins"/>
              <a:sym typeface="Poppins"/>
            </a:endParaRPr>
          </a:p>
        </p:txBody>
      </p:sp>
      <p:sp>
        <p:nvSpPr>
          <p:cNvPr id="189" name="Google Shape;189;p27"/>
          <p:cNvSpPr txBox="1"/>
          <p:nvPr/>
        </p:nvSpPr>
        <p:spPr>
          <a:xfrm>
            <a:off x="2869525" y="2879175"/>
            <a:ext cx="38445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900">
                <a:solidFill>
                  <a:srgbClr val="9A946F"/>
                </a:solidFill>
                <a:latin typeface="Poppins"/>
                <a:ea typeface="Poppins"/>
                <a:cs typeface="Poppins"/>
                <a:sym typeface="Poppins"/>
              </a:rPr>
              <a:t>PostConditions</a:t>
            </a:r>
            <a:endParaRPr/>
          </a:p>
        </p:txBody>
      </p:sp>
      <p:sp>
        <p:nvSpPr>
          <p:cNvPr id="190" name="Google Shape;190;p27"/>
          <p:cNvSpPr txBox="1"/>
          <p:nvPr/>
        </p:nvSpPr>
        <p:spPr>
          <a:xfrm>
            <a:off x="2041950" y="3594100"/>
            <a:ext cx="5976600" cy="18531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1200"/>
              </a:spcBef>
              <a:spcAft>
                <a:spcPts val="0"/>
              </a:spcAft>
              <a:buNone/>
            </a:pPr>
            <a:r>
              <a:rPr lang="en">
                <a:solidFill>
                  <a:srgbClr val="434343"/>
                </a:solidFill>
                <a:latin typeface="Poppins"/>
                <a:ea typeface="Poppins"/>
                <a:cs typeface="Poppins"/>
                <a:sym typeface="Poppins"/>
              </a:rPr>
              <a:t>-The pet's data (medical and personal) is updated in </a:t>
            </a:r>
            <a:r>
              <a:rPr lang="en">
                <a:solidFill>
                  <a:srgbClr val="434343"/>
                </a:solidFill>
                <a:latin typeface="Poppins"/>
                <a:ea typeface="Poppins"/>
                <a:cs typeface="Poppins"/>
                <a:sym typeface="Poppins"/>
              </a:rPr>
              <a:t>t</a:t>
            </a:r>
            <a:r>
              <a:rPr lang="en">
                <a:solidFill>
                  <a:srgbClr val="434343"/>
                </a:solidFill>
                <a:latin typeface="Poppins"/>
                <a:ea typeface="Poppins"/>
                <a:cs typeface="Poppins"/>
                <a:sym typeface="Poppins"/>
              </a:rPr>
              <a:t>he system.</a:t>
            </a:r>
            <a:endParaRPr>
              <a:solidFill>
                <a:srgbClr val="434343"/>
              </a:solidFill>
              <a:latin typeface="Poppins"/>
              <a:ea typeface="Poppins"/>
              <a:cs typeface="Poppins"/>
              <a:sym typeface="Poppins"/>
            </a:endParaRPr>
          </a:p>
          <a:p>
            <a:pPr indent="0" lvl="0" marL="914400" rtl="0" algn="l">
              <a:lnSpc>
                <a:spcPct val="115000"/>
              </a:lnSpc>
              <a:spcBef>
                <a:spcPts val="1200"/>
              </a:spcBef>
              <a:spcAft>
                <a:spcPts val="0"/>
              </a:spcAft>
              <a:buClr>
                <a:schemeClr val="dk1"/>
              </a:buClr>
              <a:buSzPts val="1100"/>
              <a:buFont typeface="Arial"/>
              <a:buNone/>
            </a:pPr>
            <a:r>
              <a:rPr lang="en">
                <a:solidFill>
                  <a:srgbClr val="434343"/>
                </a:solidFill>
                <a:latin typeface="Poppins"/>
                <a:ea typeface="Poppins"/>
                <a:cs typeface="Poppins"/>
                <a:sym typeface="Poppins"/>
              </a:rPr>
              <a:t>-New treatment history and appointments are saved.</a:t>
            </a:r>
            <a:endParaRPr>
              <a:solidFill>
                <a:srgbClr val="434343"/>
              </a:solidFill>
              <a:latin typeface="Poppins"/>
              <a:ea typeface="Poppins"/>
              <a:cs typeface="Poppins"/>
              <a:sym typeface="Poppins"/>
            </a:endParaRPr>
          </a:p>
          <a:p>
            <a:pPr indent="0" lvl="0" marL="914400" rtl="0" algn="l">
              <a:lnSpc>
                <a:spcPct val="115000"/>
              </a:lnSpc>
              <a:spcBef>
                <a:spcPts val="1200"/>
              </a:spcBef>
              <a:spcAft>
                <a:spcPts val="0"/>
              </a:spcAft>
              <a:buNone/>
            </a:pPr>
            <a:r>
              <a:t/>
            </a:r>
            <a:endParaRPr>
              <a:solidFill>
                <a:srgbClr val="434343"/>
              </a:solidFill>
              <a:latin typeface="Poppins"/>
              <a:ea typeface="Poppins"/>
              <a:cs typeface="Poppins"/>
              <a:sym typeface="Poppins"/>
            </a:endParaRPr>
          </a:p>
          <a:p>
            <a:pPr indent="0" lvl="0" marL="0" rtl="0" algn="l">
              <a:spcBef>
                <a:spcPts val="1200"/>
              </a:spcBef>
              <a:spcAft>
                <a:spcPts val="0"/>
              </a:spcAft>
              <a:buNone/>
            </a:pPr>
            <a:r>
              <a:t/>
            </a:r>
            <a:endParaRPr b="1">
              <a:solidFill>
                <a:srgbClr val="434343"/>
              </a:solidFill>
              <a:latin typeface="Poppins"/>
              <a:ea typeface="Poppins"/>
              <a:cs typeface="Poppins"/>
              <a:sym typeface="Poppins"/>
            </a:endParaRPr>
          </a:p>
        </p:txBody>
      </p:sp>
      <p:sp>
        <p:nvSpPr>
          <p:cNvPr id="191" name="Google Shape;191;p27"/>
          <p:cNvSpPr/>
          <p:nvPr/>
        </p:nvSpPr>
        <p:spPr>
          <a:xfrm>
            <a:off x="-1316900" y="2461675"/>
            <a:ext cx="3844500" cy="34713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34343"/>
              </a:solidFill>
              <a:latin typeface="Nunito"/>
              <a:ea typeface="Nunito"/>
              <a:cs typeface="Nunito"/>
              <a:sym typeface="Nunito"/>
            </a:endParaRPr>
          </a:p>
        </p:txBody>
      </p:sp>
      <p:sp>
        <p:nvSpPr>
          <p:cNvPr id="192" name="Google Shape;192;p27"/>
          <p:cNvSpPr/>
          <p:nvPr/>
        </p:nvSpPr>
        <p:spPr>
          <a:xfrm>
            <a:off x="497725" y="4011600"/>
            <a:ext cx="2649300" cy="23478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34343"/>
              </a:solidFill>
              <a:latin typeface="Nunito"/>
              <a:ea typeface="Nunito"/>
              <a:cs typeface="Nunito"/>
              <a:sym typeface="Nunito"/>
            </a:endParaRPr>
          </a:p>
        </p:txBody>
      </p:sp>
      <p:sp>
        <p:nvSpPr>
          <p:cNvPr id="193" name="Google Shape;193;p27"/>
          <p:cNvSpPr/>
          <p:nvPr/>
        </p:nvSpPr>
        <p:spPr>
          <a:xfrm>
            <a:off x="7541725" y="-704475"/>
            <a:ext cx="2649300" cy="23478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34343"/>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p:nvPr/>
        </p:nvSpPr>
        <p:spPr>
          <a:xfrm>
            <a:off x="5889325" y="-704475"/>
            <a:ext cx="4986600" cy="44895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34343"/>
              </a:solidFill>
              <a:latin typeface="Nunito"/>
              <a:ea typeface="Nunito"/>
              <a:cs typeface="Nunito"/>
              <a:sym typeface="Nunito"/>
            </a:endParaRPr>
          </a:p>
        </p:txBody>
      </p:sp>
      <p:sp>
        <p:nvSpPr>
          <p:cNvPr id="199" name="Google Shape;199;p28"/>
          <p:cNvSpPr txBox="1"/>
          <p:nvPr/>
        </p:nvSpPr>
        <p:spPr>
          <a:xfrm>
            <a:off x="1232450" y="1027200"/>
            <a:ext cx="38445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900">
                <a:solidFill>
                  <a:srgbClr val="9A946F"/>
                </a:solidFill>
                <a:latin typeface="Poppins"/>
                <a:ea typeface="Poppins"/>
                <a:cs typeface="Poppins"/>
                <a:sym typeface="Poppins"/>
              </a:rPr>
              <a:t>Benefits</a:t>
            </a:r>
            <a:endParaRPr/>
          </a:p>
        </p:txBody>
      </p:sp>
      <p:sp>
        <p:nvSpPr>
          <p:cNvPr id="200" name="Google Shape;200;p28"/>
          <p:cNvSpPr txBox="1"/>
          <p:nvPr/>
        </p:nvSpPr>
        <p:spPr>
          <a:xfrm>
            <a:off x="924200" y="1736925"/>
            <a:ext cx="4461000" cy="1563900"/>
          </a:xfrm>
          <a:prstGeom prst="rect">
            <a:avLst/>
          </a:prstGeom>
          <a:noFill/>
          <a:ln>
            <a:noFill/>
          </a:ln>
        </p:spPr>
        <p:txBody>
          <a:bodyPr anchorCtr="0" anchor="t" bIns="91425" lIns="91425" spcFirstLastPara="1" rIns="91425" wrap="square" tIns="91425">
            <a:spAutoFit/>
          </a:bodyPr>
          <a:lstStyle/>
          <a:p>
            <a:pPr indent="-311150" lvl="1" marL="914400" rtl="0" algn="l">
              <a:lnSpc>
                <a:spcPct val="115000"/>
              </a:lnSpc>
              <a:spcBef>
                <a:spcPts val="1200"/>
              </a:spcBef>
              <a:spcAft>
                <a:spcPts val="0"/>
              </a:spcAft>
              <a:buClr>
                <a:srgbClr val="434343"/>
              </a:buClr>
              <a:buSzPts val="1300"/>
              <a:buFont typeface="Poppins"/>
              <a:buChar char="○"/>
            </a:pPr>
            <a:r>
              <a:rPr lang="en" sz="1600">
                <a:solidFill>
                  <a:srgbClr val="434343"/>
                </a:solidFill>
                <a:latin typeface="Poppins"/>
                <a:ea typeface="Poppins"/>
                <a:cs typeface="Poppins"/>
                <a:sym typeface="Poppins"/>
              </a:rPr>
              <a:t>Streamlines pet management</a:t>
            </a:r>
            <a:endParaRPr sz="1600">
              <a:solidFill>
                <a:srgbClr val="434343"/>
              </a:solidFill>
              <a:latin typeface="Poppins"/>
              <a:ea typeface="Poppins"/>
              <a:cs typeface="Poppins"/>
              <a:sym typeface="Poppins"/>
            </a:endParaRPr>
          </a:p>
          <a:p>
            <a:pPr indent="-311150" lvl="1" marL="914400" rtl="0" algn="l">
              <a:lnSpc>
                <a:spcPct val="115000"/>
              </a:lnSpc>
              <a:spcBef>
                <a:spcPts val="0"/>
              </a:spcBef>
              <a:spcAft>
                <a:spcPts val="0"/>
              </a:spcAft>
              <a:buClr>
                <a:srgbClr val="434343"/>
              </a:buClr>
              <a:buSzPts val="1300"/>
              <a:buFont typeface="Poppins"/>
              <a:buChar char="○"/>
            </a:pPr>
            <a:r>
              <a:rPr lang="en" sz="1600">
                <a:solidFill>
                  <a:srgbClr val="434343"/>
                </a:solidFill>
                <a:latin typeface="Poppins"/>
                <a:ea typeface="Poppins"/>
                <a:cs typeface="Poppins"/>
                <a:sym typeface="Poppins"/>
              </a:rPr>
              <a:t>Centralized data for improved healthcare tracking</a:t>
            </a:r>
            <a:endParaRPr sz="1600">
              <a:solidFill>
                <a:srgbClr val="434343"/>
              </a:solidFill>
              <a:latin typeface="Poppins"/>
              <a:ea typeface="Poppins"/>
              <a:cs typeface="Poppins"/>
              <a:sym typeface="Poppins"/>
            </a:endParaRPr>
          </a:p>
          <a:p>
            <a:pPr indent="-311150" lvl="1" marL="914400" rtl="0" algn="l">
              <a:lnSpc>
                <a:spcPct val="115000"/>
              </a:lnSpc>
              <a:spcBef>
                <a:spcPts val="0"/>
              </a:spcBef>
              <a:spcAft>
                <a:spcPts val="0"/>
              </a:spcAft>
              <a:buClr>
                <a:srgbClr val="434343"/>
              </a:buClr>
              <a:buSzPts val="1300"/>
              <a:buFont typeface="Poppins"/>
              <a:buChar char="○"/>
            </a:pPr>
            <a:r>
              <a:rPr lang="en" sz="1600">
                <a:solidFill>
                  <a:srgbClr val="434343"/>
                </a:solidFill>
                <a:latin typeface="Poppins"/>
                <a:ea typeface="Poppins"/>
                <a:cs typeface="Poppins"/>
                <a:sym typeface="Poppins"/>
              </a:rPr>
              <a:t>Easy access for both owners and medical staff</a:t>
            </a:r>
            <a:endParaRPr sz="1600">
              <a:solidFill>
                <a:srgbClr val="434343"/>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nvSpPr>
        <p:spPr>
          <a:xfrm>
            <a:off x="3156325" y="952500"/>
            <a:ext cx="30000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900">
                <a:solidFill>
                  <a:srgbClr val="9A946F"/>
                </a:solidFill>
                <a:latin typeface="Poppins"/>
                <a:ea typeface="Poppins"/>
                <a:cs typeface="Poppins"/>
                <a:sym typeface="Poppins"/>
              </a:rPr>
              <a:t>Conclusion</a:t>
            </a:r>
            <a:endParaRPr/>
          </a:p>
        </p:txBody>
      </p:sp>
      <p:sp>
        <p:nvSpPr>
          <p:cNvPr id="206" name="Google Shape;206;p29"/>
          <p:cNvSpPr txBox="1"/>
          <p:nvPr/>
        </p:nvSpPr>
        <p:spPr>
          <a:xfrm>
            <a:off x="628375" y="1928400"/>
            <a:ext cx="8118300" cy="17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rgbClr val="434343"/>
                </a:solidFill>
                <a:latin typeface="Poppins"/>
                <a:ea typeface="Poppins"/>
                <a:cs typeface="Poppins"/>
                <a:sym typeface="Poppins"/>
              </a:rPr>
              <a:t>The </a:t>
            </a:r>
            <a:r>
              <a:rPr b="1" lang="en">
                <a:solidFill>
                  <a:srgbClr val="434343"/>
                </a:solidFill>
                <a:latin typeface="Poppins"/>
                <a:ea typeface="Poppins"/>
                <a:cs typeface="Poppins"/>
                <a:sym typeface="Poppins"/>
              </a:rPr>
              <a:t>PAWS Veterinary Hospital Management System</a:t>
            </a:r>
            <a:r>
              <a:rPr lang="en">
                <a:solidFill>
                  <a:srgbClr val="434343"/>
                </a:solidFill>
                <a:latin typeface="Poppins"/>
                <a:ea typeface="Poppins"/>
                <a:cs typeface="Poppins"/>
                <a:sym typeface="Poppins"/>
              </a:rPr>
              <a:t> streamlines hospital operations by automating key processes like pet registration, appointments, and treatment history. It improves efficiency, reduces errors, and enhances service delivery, benefiting both staff and pet owners. The system's flexibility allows for future growth and feature additions, ensuring it can adapt to the hospital's evolving needs while providing high-quality care.</a:t>
            </a:r>
            <a:endParaRPr>
              <a:solidFill>
                <a:srgbClr val="434343"/>
              </a:solidFill>
              <a:latin typeface="Poppins"/>
              <a:ea typeface="Poppins"/>
              <a:cs typeface="Poppins"/>
              <a:sym typeface="Poppins"/>
            </a:endParaRPr>
          </a:p>
          <a:p>
            <a:pPr indent="0" lvl="0" marL="0" rtl="0" algn="ctr">
              <a:lnSpc>
                <a:spcPct val="115000"/>
              </a:lnSpc>
              <a:spcBef>
                <a:spcPts val="1200"/>
              </a:spcBef>
              <a:spcAft>
                <a:spcPts val="1200"/>
              </a:spcAft>
              <a:buNone/>
            </a:pPr>
            <a:r>
              <a:rPr lang="en">
                <a:solidFill>
                  <a:srgbClr val="434343"/>
                </a:solidFill>
                <a:latin typeface="Poppins"/>
                <a:ea typeface="Poppins"/>
                <a:cs typeface="Poppins"/>
                <a:sym typeface="Poppins"/>
              </a:rPr>
              <a:t>Thank you for your attention!</a:t>
            </a:r>
            <a:endParaRPr>
              <a:solidFill>
                <a:srgbClr val="434343"/>
              </a:solidFill>
              <a:latin typeface="Poppins"/>
              <a:ea typeface="Poppins"/>
              <a:cs typeface="Poppins"/>
              <a:sym typeface="Poppins"/>
            </a:endParaRPr>
          </a:p>
        </p:txBody>
      </p:sp>
      <p:sp>
        <p:nvSpPr>
          <p:cNvPr id="207" name="Google Shape;207;p29"/>
          <p:cNvSpPr/>
          <p:nvPr/>
        </p:nvSpPr>
        <p:spPr>
          <a:xfrm>
            <a:off x="-1578375" y="3414175"/>
            <a:ext cx="2764200" cy="27420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34343"/>
              </a:solidFill>
              <a:latin typeface="Nunito"/>
              <a:ea typeface="Nunito"/>
              <a:cs typeface="Nunito"/>
              <a:sym typeface="Nunito"/>
            </a:endParaRPr>
          </a:p>
        </p:txBody>
      </p:sp>
      <p:sp>
        <p:nvSpPr>
          <p:cNvPr id="208" name="Google Shape;208;p29"/>
          <p:cNvSpPr/>
          <p:nvPr/>
        </p:nvSpPr>
        <p:spPr>
          <a:xfrm>
            <a:off x="-273676" y="4638504"/>
            <a:ext cx="1904700" cy="18546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34343"/>
              </a:solidFill>
              <a:latin typeface="Nunito"/>
              <a:ea typeface="Nunito"/>
              <a:cs typeface="Nunito"/>
              <a:sym typeface="Nunito"/>
            </a:endParaRPr>
          </a:p>
        </p:txBody>
      </p:sp>
      <p:sp>
        <p:nvSpPr>
          <p:cNvPr id="209" name="Google Shape;209;p29"/>
          <p:cNvSpPr/>
          <p:nvPr/>
        </p:nvSpPr>
        <p:spPr>
          <a:xfrm>
            <a:off x="7797549" y="-712446"/>
            <a:ext cx="1904700" cy="18546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34343"/>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4727860" y="1598925"/>
            <a:ext cx="1225500" cy="12255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311700" y="447106"/>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434343"/>
                </a:solidFill>
                <a:latin typeface="Poppins"/>
                <a:ea typeface="Poppins"/>
                <a:cs typeface="Poppins"/>
                <a:sym typeface="Poppins"/>
              </a:rPr>
              <a:t>Table of </a:t>
            </a:r>
            <a:r>
              <a:rPr b="1" lang="en" sz="2800">
                <a:solidFill>
                  <a:srgbClr val="434343"/>
                </a:solidFill>
                <a:latin typeface="Montserrat"/>
                <a:ea typeface="Montserrat"/>
                <a:cs typeface="Montserrat"/>
                <a:sym typeface="Montserrat"/>
              </a:rPr>
              <a:t>Contents</a:t>
            </a:r>
            <a:endParaRPr b="1" sz="2800">
              <a:solidFill>
                <a:srgbClr val="434343"/>
              </a:solidFill>
              <a:latin typeface="Montserrat"/>
              <a:ea typeface="Montserrat"/>
              <a:cs typeface="Montserrat"/>
              <a:sym typeface="Montserrat"/>
            </a:endParaRPr>
          </a:p>
        </p:txBody>
      </p:sp>
      <p:sp>
        <p:nvSpPr>
          <p:cNvPr id="75" name="Google Shape;75;p15"/>
          <p:cNvSpPr/>
          <p:nvPr/>
        </p:nvSpPr>
        <p:spPr>
          <a:xfrm>
            <a:off x="3190585" y="3189475"/>
            <a:ext cx="1225500" cy="12255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3190585" y="1598925"/>
            <a:ext cx="1225500" cy="1225500"/>
          </a:xfrm>
          <a:prstGeom prst="ellipse">
            <a:avLst/>
          </a:prstGeom>
          <a:solidFill>
            <a:srgbClr val="9A94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4757113" y="1838768"/>
            <a:ext cx="11670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02</a:t>
            </a:r>
            <a:endParaRPr b="1" sz="4000">
              <a:solidFill>
                <a:srgbClr val="FFFFFF"/>
              </a:solidFill>
              <a:latin typeface="Poppins"/>
              <a:ea typeface="Poppins"/>
              <a:cs typeface="Poppins"/>
              <a:sym typeface="Poppins"/>
            </a:endParaRPr>
          </a:p>
        </p:txBody>
      </p:sp>
      <p:sp>
        <p:nvSpPr>
          <p:cNvPr id="78" name="Google Shape;78;p15"/>
          <p:cNvSpPr txBox="1"/>
          <p:nvPr/>
        </p:nvSpPr>
        <p:spPr>
          <a:xfrm>
            <a:off x="3219863" y="3429272"/>
            <a:ext cx="11670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03</a:t>
            </a:r>
            <a:endParaRPr b="1" sz="4000">
              <a:solidFill>
                <a:srgbClr val="FFFFFF"/>
              </a:solidFill>
              <a:latin typeface="Poppins"/>
              <a:ea typeface="Poppins"/>
              <a:cs typeface="Poppins"/>
              <a:sym typeface="Poppins"/>
            </a:endParaRPr>
          </a:p>
        </p:txBody>
      </p:sp>
      <p:sp>
        <p:nvSpPr>
          <p:cNvPr id="79" name="Google Shape;79;p15"/>
          <p:cNvSpPr txBox="1"/>
          <p:nvPr/>
        </p:nvSpPr>
        <p:spPr>
          <a:xfrm>
            <a:off x="3219813" y="1838722"/>
            <a:ext cx="11670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01</a:t>
            </a:r>
            <a:endParaRPr b="1" sz="4000">
              <a:solidFill>
                <a:srgbClr val="FFFFFF"/>
              </a:solidFill>
              <a:latin typeface="Poppins"/>
              <a:ea typeface="Poppins"/>
              <a:cs typeface="Poppins"/>
              <a:sym typeface="Poppins"/>
            </a:endParaRPr>
          </a:p>
        </p:txBody>
      </p:sp>
      <p:sp>
        <p:nvSpPr>
          <p:cNvPr id="80" name="Google Shape;80;p15"/>
          <p:cNvSpPr txBox="1"/>
          <p:nvPr/>
        </p:nvSpPr>
        <p:spPr>
          <a:xfrm>
            <a:off x="1004550" y="1620125"/>
            <a:ext cx="201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9A946F"/>
                </a:solidFill>
                <a:latin typeface="Poppins"/>
                <a:ea typeface="Poppins"/>
                <a:cs typeface="Poppins"/>
                <a:sym typeface="Poppins"/>
              </a:rPr>
              <a:t>Introduction</a:t>
            </a:r>
            <a:endParaRPr b="1" sz="2100">
              <a:solidFill>
                <a:srgbClr val="9A946F"/>
              </a:solidFill>
              <a:latin typeface="Poppins"/>
              <a:ea typeface="Poppins"/>
              <a:cs typeface="Poppins"/>
              <a:sym typeface="Poppins"/>
            </a:endParaRPr>
          </a:p>
        </p:txBody>
      </p:sp>
      <p:sp>
        <p:nvSpPr>
          <p:cNvPr id="81" name="Google Shape;81;p15"/>
          <p:cNvSpPr txBox="1"/>
          <p:nvPr/>
        </p:nvSpPr>
        <p:spPr>
          <a:xfrm>
            <a:off x="1252916" y="2089238"/>
            <a:ext cx="1771500" cy="714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34343"/>
                </a:solidFill>
                <a:latin typeface="Nunito"/>
                <a:ea typeface="Nunito"/>
                <a:cs typeface="Nunito"/>
                <a:sym typeface="Nunito"/>
              </a:rPr>
              <a:t>The purpose, objective and problem statement</a:t>
            </a:r>
            <a:endParaRPr>
              <a:solidFill>
                <a:srgbClr val="434343"/>
              </a:solidFill>
              <a:latin typeface="Nunito"/>
              <a:ea typeface="Nunito"/>
              <a:cs typeface="Nunito"/>
              <a:sym typeface="Nunito"/>
            </a:endParaRPr>
          </a:p>
        </p:txBody>
      </p:sp>
      <p:sp>
        <p:nvSpPr>
          <p:cNvPr id="82" name="Google Shape;82;p15"/>
          <p:cNvSpPr txBox="1"/>
          <p:nvPr/>
        </p:nvSpPr>
        <p:spPr>
          <a:xfrm>
            <a:off x="6119575" y="1620113"/>
            <a:ext cx="2324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9A946F"/>
                </a:solidFill>
                <a:latin typeface="Poppins"/>
                <a:ea typeface="Poppins"/>
                <a:cs typeface="Poppins"/>
                <a:sym typeface="Poppins"/>
              </a:rPr>
              <a:t>System Overview</a:t>
            </a:r>
            <a:endParaRPr b="1" sz="2100">
              <a:solidFill>
                <a:srgbClr val="9A946F"/>
              </a:solidFill>
              <a:latin typeface="Poppins"/>
              <a:ea typeface="Poppins"/>
              <a:cs typeface="Poppins"/>
              <a:sym typeface="Poppins"/>
            </a:endParaRPr>
          </a:p>
        </p:txBody>
      </p:sp>
      <p:sp>
        <p:nvSpPr>
          <p:cNvPr id="83" name="Google Shape;83;p15"/>
          <p:cNvSpPr txBox="1"/>
          <p:nvPr/>
        </p:nvSpPr>
        <p:spPr>
          <a:xfrm>
            <a:off x="6119575" y="2336750"/>
            <a:ext cx="17715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6336"/>
                </a:solidFill>
                <a:latin typeface="Nunito"/>
                <a:ea typeface="Nunito"/>
                <a:cs typeface="Nunito"/>
                <a:sym typeface="Nunito"/>
              </a:rPr>
              <a:t>The scope, features and target audience</a:t>
            </a:r>
            <a:endParaRPr>
              <a:solidFill>
                <a:srgbClr val="396336"/>
              </a:solidFill>
              <a:latin typeface="Nunito"/>
              <a:ea typeface="Nunito"/>
              <a:cs typeface="Nunito"/>
              <a:sym typeface="Nunito"/>
            </a:endParaRPr>
          </a:p>
        </p:txBody>
      </p:sp>
      <p:sp>
        <p:nvSpPr>
          <p:cNvPr id="84" name="Google Shape;84;p15"/>
          <p:cNvSpPr txBox="1"/>
          <p:nvPr/>
        </p:nvSpPr>
        <p:spPr>
          <a:xfrm>
            <a:off x="562800" y="3210675"/>
            <a:ext cx="24618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100">
                <a:solidFill>
                  <a:srgbClr val="9A946F"/>
                </a:solidFill>
                <a:latin typeface="Poppins"/>
                <a:ea typeface="Poppins"/>
                <a:cs typeface="Poppins"/>
                <a:sym typeface="Poppins"/>
              </a:rPr>
              <a:t>Major Usecase</a:t>
            </a:r>
            <a:endParaRPr b="1" sz="2100">
              <a:solidFill>
                <a:srgbClr val="9A946F"/>
              </a:solidFill>
              <a:latin typeface="Poppins"/>
              <a:ea typeface="Poppins"/>
              <a:cs typeface="Poppins"/>
              <a:sym typeface="Poppins"/>
            </a:endParaRPr>
          </a:p>
        </p:txBody>
      </p:sp>
      <p:sp>
        <p:nvSpPr>
          <p:cNvPr id="85" name="Google Shape;85;p15"/>
          <p:cNvSpPr txBox="1"/>
          <p:nvPr/>
        </p:nvSpPr>
        <p:spPr>
          <a:xfrm>
            <a:off x="1252916" y="3679788"/>
            <a:ext cx="1771500" cy="714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34343"/>
                </a:solidFill>
                <a:latin typeface="Nunito"/>
                <a:ea typeface="Nunito"/>
                <a:cs typeface="Nunito"/>
                <a:sym typeface="Nunito"/>
              </a:rPr>
              <a:t>The flow of events and benefits</a:t>
            </a:r>
            <a:endParaRPr>
              <a:solidFill>
                <a:srgbClr val="434343"/>
              </a:solidFill>
              <a:latin typeface="Nunito"/>
              <a:ea typeface="Nunito"/>
              <a:cs typeface="Nunito"/>
              <a:sym typeface="Nunito"/>
            </a:endParaRPr>
          </a:p>
        </p:txBody>
      </p:sp>
      <p:sp>
        <p:nvSpPr>
          <p:cNvPr id="86" name="Google Shape;86;p15"/>
          <p:cNvSpPr txBox="1"/>
          <p:nvPr/>
        </p:nvSpPr>
        <p:spPr>
          <a:xfrm>
            <a:off x="6119575" y="3194700"/>
            <a:ext cx="2324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9A946F"/>
                </a:solidFill>
                <a:latin typeface="Poppins"/>
                <a:ea typeface="Poppins"/>
                <a:cs typeface="Poppins"/>
                <a:sym typeface="Poppins"/>
              </a:rPr>
              <a:t>Conclusions</a:t>
            </a:r>
            <a:endParaRPr b="1" sz="2100">
              <a:solidFill>
                <a:srgbClr val="9A946F"/>
              </a:solidFill>
              <a:latin typeface="Poppins"/>
              <a:ea typeface="Poppins"/>
              <a:cs typeface="Poppins"/>
              <a:sym typeface="Poppins"/>
            </a:endParaRPr>
          </a:p>
        </p:txBody>
      </p:sp>
      <p:sp>
        <p:nvSpPr>
          <p:cNvPr id="87" name="Google Shape;87;p15"/>
          <p:cNvSpPr txBox="1"/>
          <p:nvPr/>
        </p:nvSpPr>
        <p:spPr>
          <a:xfrm>
            <a:off x="6119575" y="3663825"/>
            <a:ext cx="17715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6336"/>
                </a:solidFill>
                <a:latin typeface="Nunito"/>
                <a:ea typeface="Nunito"/>
                <a:cs typeface="Nunito"/>
                <a:sym typeface="Nunito"/>
              </a:rPr>
              <a:t>A brief summary of the future scope</a:t>
            </a:r>
            <a:endParaRPr>
              <a:solidFill>
                <a:srgbClr val="396336"/>
              </a:solidFill>
              <a:latin typeface="Nunito"/>
              <a:ea typeface="Nunito"/>
              <a:cs typeface="Nunito"/>
              <a:sym typeface="Nunito"/>
            </a:endParaRPr>
          </a:p>
        </p:txBody>
      </p:sp>
      <p:sp>
        <p:nvSpPr>
          <p:cNvPr id="88" name="Google Shape;88;p15"/>
          <p:cNvSpPr/>
          <p:nvPr/>
        </p:nvSpPr>
        <p:spPr>
          <a:xfrm>
            <a:off x="4727860" y="3189475"/>
            <a:ext cx="1225500" cy="1225500"/>
          </a:xfrm>
          <a:prstGeom prst="ellipse">
            <a:avLst/>
          </a:prstGeom>
          <a:solidFill>
            <a:srgbClr val="9A94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4757113" y="3429268"/>
            <a:ext cx="11670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04</a:t>
            </a:r>
            <a:endParaRPr b="1" sz="4000">
              <a:solidFill>
                <a:srgbClr val="FFFFFF"/>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2" type="title"/>
          </p:nvPr>
        </p:nvSpPr>
        <p:spPr>
          <a:xfrm>
            <a:off x="947450" y="1167350"/>
            <a:ext cx="3751500" cy="53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A946F"/>
                </a:solidFill>
                <a:latin typeface="Poppins"/>
                <a:ea typeface="Poppins"/>
                <a:cs typeface="Poppins"/>
                <a:sym typeface="Poppins"/>
              </a:rPr>
              <a:t>Objective</a:t>
            </a:r>
            <a:endParaRPr b="1">
              <a:solidFill>
                <a:srgbClr val="9A946F"/>
              </a:solidFill>
              <a:latin typeface="Poppins"/>
              <a:ea typeface="Poppins"/>
              <a:cs typeface="Poppins"/>
              <a:sym typeface="Poppins"/>
            </a:endParaRPr>
          </a:p>
        </p:txBody>
      </p:sp>
      <p:sp>
        <p:nvSpPr>
          <p:cNvPr id="95" name="Google Shape;95;p16"/>
          <p:cNvSpPr txBox="1"/>
          <p:nvPr>
            <p:ph idx="1" type="subTitle"/>
          </p:nvPr>
        </p:nvSpPr>
        <p:spPr>
          <a:xfrm>
            <a:off x="947450" y="2079325"/>
            <a:ext cx="3565200" cy="1640100"/>
          </a:xfrm>
          <a:prstGeom prst="rect">
            <a:avLst/>
          </a:prstGeom>
        </p:spPr>
        <p:txBody>
          <a:bodyPr anchorCtr="0" anchor="t" bIns="91425" lIns="91425" spcFirstLastPara="1" rIns="91425" wrap="square" tIns="91425">
            <a:normAutofit fontScale="77500" lnSpcReduction="20000"/>
          </a:bodyPr>
          <a:lstStyle/>
          <a:p>
            <a:pPr indent="0" lvl="0" marL="38100" rtl="0" algn="l">
              <a:spcBef>
                <a:spcPts val="0"/>
              </a:spcBef>
              <a:spcAft>
                <a:spcPts val="0"/>
              </a:spcAft>
              <a:buNone/>
            </a:pPr>
            <a:r>
              <a:rPr lang="en" sz="2687">
                <a:solidFill>
                  <a:srgbClr val="434343"/>
                </a:solidFill>
              </a:rPr>
              <a:t>To provide an integrated system that simplifies and streamlines the operations of veterinary hospitals.</a:t>
            </a:r>
            <a:endParaRPr sz="2687">
              <a:solidFill>
                <a:srgbClr val="434343"/>
              </a:solidFill>
            </a:endParaRPr>
          </a:p>
          <a:p>
            <a:pPr indent="0" lvl="0" marL="38100" rtl="0" algn="l">
              <a:spcBef>
                <a:spcPts val="0"/>
              </a:spcBef>
              <a:spcAft>
                <a:spcPts val="0"/>
              </a:spcAft>
              <a:buNone/>
            </a:pPr>
            <a:r>
              <a:t/>
            </a:r>
            <a:endParaRPr sz="1800">
              <a:solidFill>
                <a:srgbClr val="434343"/>
              </a:solidFill>
            </a:endParaRPr>
          </a:p>
          <a:p>
            <a:pPr indent="0" lvl="0" marL="38100" rtl="0" algn="l">
              <a:spcBef>
                <a:spcPts val="0"/>
              </a:spcBef>
              <a:spcAft>
                <a:spcPts val="0"/>
              </a:spcAft>
              <a:buNone/>
            </a:pPr>
            <a:r>
              <a:t/>
            </a:r>
            <a:endParaRPr/>
          </a:p>
        </p:txBody>
      </p:sp>
      <p:sp>
        <p:nvSpPr>
          <p:cNvPr id="96" name="Google Shape;96;p16"/>
          <p:cNvSpPr/>
          <p:nvPr/>
        </p:nvSpPr>
        <p:spPr>
          <a:xfrm>
            <a:off x="4699000" y="-1451450"/>
            <a:ext cx="8926200" cy="84363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7" name="Google Shape;97;p16"/>
          <p:cNvSpPr/>
          <p:nvPr/>
        </p:nvSpPr>
        <p:spPr>
          <a:xfrm>
            <a:off x="3061275" y="3642275"/>
            <a:ext cx="3751500" cy="35241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p:nvPr/>
        </p:nvSpPr>
        <p:spPr>
          <a:xfrm>
            <a:off x="3957002" y="1253377"/>
            <a:ext cx="1118700" cy="1084800"/>
          </a:xfrm>
          <a:prstGeom prst="ellipse">
            <a:avLst/>
          </a:prstGeom>
          <a:solidFill>
            <a:srgbClr val="9A94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6538523" y="1206227"/>
            <a:ext cx="1118700" cy="10848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1504341" y="1253386"/>
            <a:ext cx="1118700" cy="10848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311700" y="447106"/>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434343"/>
                </a:solidFill>
                <a:latin typeface="Poppins"/>
                <a:ea typeface="Poppins"/>
                <a:cs typeface="Poppins"/>
                <a:sym typeface="Poppins"/>
              </a:rPr>
              <a:t>Why Develop PAWS</a:t>
            </a:r>
            <a:endParaRPr b="1" sz="2800">
              <a:solidFill>
                <a:srgbClr val="434343"/>
              </a:solidFill>
              <a:latin typeface="Poppins"/>
              <a:ea typeface="Poppins"/>
              <a:cs typeface="Poppins"/>
              <a:sym typeface="Poppins"/>
            </a:endParaRPr>
          </a:p>
        </p:txBody>
      </p:sp>
      <p:sp>
        <p:nvSpPr>
          <p:cNvPr id="106" name="Google Shape;106;p17"/>
          <p:cNvSpPr txBox="1"/>
          <p:nvPr/>
        </p:nvSpPr>
        <p:spPr>
          <a:xfrm>
            <a:off x="958500" y="2571750"/>
            <a:ext cx="2210400" cy="168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434343"/>
                </a:solidFill>
                <a:latin typeface="Nunito"/>
                <a:ea typeface="Nunito"/>
                <a:cs typeface="Nunito"/>
                <a:sym typeface="Nunito"/>
              </a:rPr>
              <a:t>Develop a centralized platform for managing hospital operations.</a:t>
            </a:r>
            <a:endParaRPr sz="1700">
              <a:solidFill>
                <a:srgbClr val="434343"/>
              </a:solidFill>
              <a:latin typeface="Nunito"/>
              <a:ea typeface="Nunito"/>
              <a:cs typeface="Nunito"/>
              <a:sym typeface="Nunito"/>
            </a:endParaRPr>
          </a:p>
        </p:txBody>
      </p:sp>
      <p:sp>
        <p:nvSpPr>
          <p:cNvPr id="107" name="Google Shape;107;p17"/>
          <p:cNvSpPr txBox="1"/>
          <p:nvPr/>
        </p:nvSpPr>
        <p:spPr>
          <a:xfrm>
            <a:off x="3474525" y="2571750"/>
            <a:ext cx="2210400" cy="17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396336"/>
                </a:solidFill>
                <a:latin typeface="Nunito"/>
                <a:ea typeface="Nunito"/>
                <a:cs typeface="Nunito"/>
                <a:sym typeface="Nunito"/>
              </a:rPr>
              <a:t>Improve animal care efficiency through better data handling and Ensure data security.</a:t>
            </a:r>
            <a:endParaRPr sz="1700">
              <a:solidFill>
                <a:srgbClr val="396336"/>
              </a:solidFill>
              <a:latin typeface="Nunito"/>
              <a:ea typeface="Nunito"/>
              <a:cs typeface="Nunito"/>
              <a:sym typeface="Nunito"/>
            </a:endParaRPr>
          </a:p>
        </p:txBody>
      </p:sp>
      <p:sp>
        <p:nvSpPr>
          <p:cNvPr id="108" name="Google Shape;108;p17"/>
          <p:cNvSpPr txBox="1"/>
          <p:nvPr/>
        </p:nvSpPr>
        <p:spPr>
          <a:xfrm>
            <a:off x="6134350" y="2572050"/>
            <a:ext cx="2048700" cy="17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434343"/>
                </a:solidFill>
                <a:latin typeface="Nunito"/>
                <a:ea typeface="Nunito"/>
                <a:cs typeface="Nunito"/>
                <a:sym typeface="Nunito"/>
              </a:rPr>
              <a:t>Reduce operational costs and enhance administrative workflows.</a:t>
            </a:r>
            <a:endParaRPr sz="1700">
              <a:solidFill>
                <a:srgbClr val="434343"/>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4758750" y="-2937100"/>
            <a:ext cx="5631600" cy="46188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14" name="Google Shape;114;p18"/>
          <p:cNvSpPr txBox="1"/>
          <p:nvPr/>
        </p:nvSpPr>
        <p:spPr>
          <a:xfrm>
            <a:off x="560300" y="403850"/>
            <a:ext cx="3747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rgbClr val="9A946F"/>
                </a:solidFill>
                <a:latin typeface="Poppins"/>
                <a:ea typeface="Poppins"/>
                <a:cs typeface="Poppins"/>
                <a:sym typeface="Poppins"/>
              </a:rPr>
              <a:t>Problem Statement</a:t>
            </a:r>
            <a:endParaRPr>
              <a:solidFill>
                <a:srgbClr val="9A946F"/>
              </a:solidFill>
            </a:endParaRPr>
          </a:p>
        </p:txBody>
      </p:sp>
      <p:sp>
        <p:nvSpPr>
          <p:cNvPr id="115" name="Google Shape;115;p18"/>
          <p:cNvSpPr/>
          <p:nvPr/>
        </p:nvSpPr>
        <p:spPr>
          <a:xfrm>
            <a:off x="-2242850" y="3785100"/>
            <a:ext cx="3313500" cy="31944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16" name="Google Shape;116;p18"/>
          <p:cNvSpPr txBox="1"/>
          <p:nvPr/>
        </p:nvSpPr>
        <p:spPr>
          <a:xfrm>
            <a:off x="805650" y="1450550"/>
            <a:ext cx="7679700" cy="312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500">
                <a:solidFill>
                  <a:srgbClr val="434343"/>
                </a:solidFill>
                <a:latin typeface="Poppins"/>
                <a:ea typeface="Poppins"/>
                <a:cs typeface="Poppins"/>
                <a:sym typeface="Poppins"/>
              </a:rPr>
              <a:t>Challenges in Current Veterinary Clinics</a:t>
            </a:r>
            <a:endParaRPr b="1" sz="1500">
              <a:solidFill>
                <a:srgbClr val="434343"/>
              </a:solidFill>
              <a:latin typeface="Poppins"/>
              <a:ea typeface="Poppins"/>
              <a:cs typeface="Poppins"/>
              <a:sym typeface="Poppins"/>
            </a:endParaRPr>
          </a:p>
          <a:p>
            <a:pPr indent="-317500" lvl="0" marL="457200" rtl="0" algn="l">
              <a:lnSpc>
                <a:spcPct val="115000"/>
              </a:lnSpc>
              <a:spcBef>
                <a:spcPts val="1200"/>
              </a:spcBef>
              <a:spcAft>
                <a:spcPts val="0"/>
              </a:spcAft>
              <a:buClr>
                <a:srgbClr val="434343"/>
              </a:buClr>
              <a:buSzPts val="1400"/>
              <a:buChar char="●"/>
            </a:pPr>
            <a:r>
              <a:rPr b="1" lang="en">
                <a:solidFill>
                  <a:srgbClr val="434343"/>
                </a:solidFill>
                <a:latin typeface="Poppins"/>
                <a:ea typeface="Poppins"/>
                <a:cs typeface="Poppins"/>
                <a:sym typeface="Poppins"/>
              </a:rPr>
              <a:t>Delays in Registration and Appointments:</a:t>
            </a:r>
            <a:r>
              <a:rPr lang="en">
                <a:solidFill>
                  <a:srgbClr val="434343"/>
                </a:solidFill>
                <a:latin typeface="Poppins"/>
                <a:ea typeface="Poppins"/>
                <a:cs typeface="Poppins"/>
                <a:sym typeface="Poppins"/>
              </a:rPr>
              <a:t> Leading to inefficiencies and frustration for pet owners.</a:t>
            </a:r>
            <a:endParaRPr>
              <a:solidFill>
                <a:srgbClr val="434343"/>
              </a:solidFill>
              <a:latin typeface="Poppins"/>
              <a:ea typeface="Poppins"/>
              <a:cs typeface="Poppins"/>
              <a:sym typeface="Poppins"/>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latin typeface="Poppins"/>
                <a:ea typeface="Poppins"/>
                <a:cs typeface="Poppins"/>
                <a:sym typeface="Poppins"/>
              </a:rPr>
              <a:t>Outdated Systems:</a:t>
            </a:r>
            <a:r>
              <a:rPr lang="en">
                <a:solidFill>
                  <a:srgbClr val="434343"/>
                </a:solidFill>
                <a:latin typeface="Poppins"/>
                <a:ea typeface="Poppins"/>
                <a:cs typeface="Poppins"/>
                <a:sym typeface="Poppins"/>
              </a:rPr>
              <a:t> Manual workloads result in suboptimal patient care.</a:t>
            </a:r>
            <a:endParaRPr>
              <a:solidFill>
                <a:srgbClr val="434343"/>
              </a:solidFill>
              <a:latin typeface="Poppins"/>
              <a:ea typeface="Poppins"/>
              <a:cs typeface="Poppins"/>
              <a:sym typeface="Poppins"/>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latin typeface="Poppins"/>
                <a:ea typeface="Poppins"/>
                <a:cs typeface="Poppins"/>
                <a:sym typeface="Poppins"/>
              </a:rPr>
              <a:t>Lack of Seamless Integration:</a:t>
            </a:r>
            <a:r>
              <a:rPr lang="en">
                <a:solidFill>
                  <a:srgbClr val="434343"/>
                </a:solidFill>
                <a:latin typeface="Poppins"/>
                <a:ea typeface="Poppins"/>
                <a:cs typeface="Poppins"/>
                <a:sym typeface="Poppins"/>
              </a:rPr>
              <a:t> Communication gaps between departments affect operations.</a:t>
            </a:r>
            <a:endParaRPr>
              <a:solidFill>
                <a:srgbClr val="434343"/>
              </a:solidFill>
              <a:latin typeface="Poppins"/>
              <a:ea typeface="Poppins"/>
              <a:cs typeface="Poppins"/>
              <a:sym typeface="Poppins"/>
            </a:endParaRPr>
          </a:p>
          <a:p>
            <a:pPr indent="0" lvl="0" marL="0" rtl="0" algn="l">
              <a:lnSpc>
                <a:spcPct val="115000"/>
              </a:lnSpc>
              <a:spcBef>
                <a:spcPts val="1200"/>
              </a:spcBef>
              <a:spcAft>
                <a:spcPts val="0"/>
              </a:spcAft>
              <a:buNone/>
            </a:pPr>
            <a:r>
              <a:rPr b="1" lang="en" sz="1500">
                <a:solidFill>
                  <a:srgbClr val="434343"/>
                </a:solidFill>
                <a:latin typeface="Poppins"/>
                <a:ea typeface="Poppins"/>
                <a:cs typeface="Poppins"/>
                <a:sym typeface="Poppins"/>
              </a:rPr>
              <a:t>Solution: PAWS</a:t>
            </a:r>
            <a:endParaRPr b="1" sz="1500">
              <a:solidFill>
                <a:srgbClr val="434343"/>
              </a:solidFill>
              <a:latin typeface="Poppins"/>
              <a:ea typeface="Poppins"/>
              <a:cs typeface="Poppins"/>
              <a:sym typeface="Poppins"/>
            </a:endParaRPr>
          </a:p>
          <a:p>
            <a:pPr indent="-317500" lvl="0" marL="457200" rtl="0" algn="l">
              <a:lnSpc>
                <a:spcPct val="115000"/>
              </a:lnSpc>
              <a:spcBef>
                <a:spcPts val="1200"/>
              </a:spcBef>
              <a:spcAft>
                <a:spcPts val="0"/>
              </a:spcAft>
              <a:buClr>
                <a:srgbClr val="434343"/>
              </a:buClr>
              <a:buSzPts val="1400"/>
              <a:buFont typeface="Poppins"/>
              <a:buChar char="●"/>
            </a:pPr>
            <a:r>
              <a:rPr lang="en">
                <a:solidFill>
                  <a:srgbClr val="434343"/>
                </a:solidFill>
                <a:latin typeface="Poppins"/>
                <a:ea typeface="Poppins"/>
                <a:cs typeface="Poppins"/>
                <a:sym typeface="Poppins"/>
              </a:rPr>
              <a:t>A unified platform addressing these issues through automation, secure data management, and enhanced resource utilization.</a:t>
            </a:r>
            <a:endParaRPr>
              <a:solidFill>
                <a:srgbClr val="434343"/>
              </a:solidFill>
              <a:latin typeface="Poppins"/>
              <a:ea typeface="Poppins"/>
              <a:cs typeface="Poppins"/>
              <a:sym typeface="Poppins"/>
            </a:endParaRPr>
          </a:p>
          <a:p>
            <a:pPr indent="-317500" lvl="0" marL="457200" rtl="0" algn="l">
              <a:lnSpc>
                <a:spcPct val="115000"/>
              </a:lnSpc>
              <a:spcBef>
                <a:spcPts val="0"/>
              </a:spcBef>
              <a:spcAft>
                <a:spcPts val="0"/>
              </a:spcAft>
              <a:buClr>
                <a:srgbClr val="434343"/>
              </a:buClr>
              <a:buSzPts val="1400"/>
              <a:buFont typeface="Poppins"/>
              <a:buChar char="●"/>
            </a:pPr>
            <a:r>
              <a:rPr lang="en">
                <a:solidFill>
                  <a:srgbClr val="434343"/>
                </a:solidFill>
                <a:latin typeface="Poppins"/>
                <a:ea typeface="Poppins"/>
                <a:cs typeface="Poppins"/>
                <a:sym typeface="Poppins"/>
              </a:rPr>
              <a:t>Focused on improving patient care while reducing manual dependencies.</a:t>
            </a:r>
            <a:endParaRPr>
              <a:solidFill>
                <a:srgbClr val="434343"/>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2234400" y="448250"/>
            <a:ext cx="46752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rgbClr val="434343"/>
                </a:solidFill>
                <a:latin typeface="Poppins"/>
                <a:ea typeface="Poppins"/>
                <a:cs typeface="Poppins"/>
                <a:sym typeface="Poppins"/>
              </a:rPr>
              <a:t>System Overview:</a:t>
            </a:r>
            <a:endParaRPr b="1" sz="2800">
              <a:solidFill>
                <a:srgbClr val="434343"/>
              </a:solidFill>
              <a:latin typeface="Poppins"/>
              <a:ea typeface="Poppins"/>
              <a:cs typeface="Poppins"/>
              <a:sym typeface="Poppins"/>
            </a:endParaRPr>
          </a:p>
          <a:p>
            <a:pPr indent="0" lvl="0" marL="0" rtl="0" algn="ctr">
              <a:spcBef>
                <a:spcPts val="0"/>
              </a:spcBef>
              <a:spcAft>
                <a:spcPts val="0"/>
              </a:spcAft>
              <a:buNone/>
            </a:pPr>
            <a:r>
              <a:rPr b="1" lang="en" sz="2400">
                <a:solidFill>
                  <a:srgbClr val="434343"/>
                </a:solidFill>
                <a:latin typeface="Poppins"/>
                <a:ea typeface="Poppins"/>
                <a:cs typeface="Poppins"/>
                <a:sym typeface="Poppins"/>
              </a:rPr>
              <a:t>Key Featured Highlights</a:t>
            </a:r>
            <a:endParaRPr b="1" sz="2400">
              <a:solidFill>
                <a:srgbClr val="434343"/>
              </a:solidFill>
              <a:latin typeface="Poppins"/>
              <a:ea typeface="Poppins"/>
              <a:cs typeface="Poppins"/>
              <a:sym typeface="Poppins"/>
            </a:endParaRPr>
          </a:p>
        </p:txBody>
      </p:sp>
      <p:sp>
        <p:nvSpPr>
          <p:cNvPr id="122" name="Google Shape;122;p19"/>
          <p:cNvSpPr/>
          <p:nvPr/>
        </p:nvSpPr>
        <p:spPr>
          <a:xfrm>
            <a:off x="7487600" y="-1276200"/>
            <a:ext cx="2846700" cy="2358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123" name="Google Shape;123;p19"/>
          <p:cNvPicPr preferRelativeResize="0"/>
          <p:nvPr/>
        </p:nvPicPr>
        <p:blipFill>
          <a:blip r:embed="rId3">
            <a:alphaModFix/>
          </a:blip>
          <a:stretch>
            <a:fillRect/>
          </a:stretch>
        </p:blipFill>
        <p:spPr>
          <a:xfrm>
            <a:off x="547600" y="1537450"/>
            <a:ext cx="3791575" cy="2818075"/>
          </a:xfrm>
          <a:prstGeom prst="rect">
            <a:avLst/>
          </a:prstGeom>
          <a:noFill/>
          <a:ln>
            <a:noFill/>
          </a:ln>
        </p:spPr>
      </p:pic>
      <p:pic>
        <p:nvPicPr>
          <p:cNvPr id="124" name="Google Shape;124;p19"/>
          <p:cNvPicPr preferRelativeResize="0"/>
          <p:nvPr/>
        </p:nvPicPr>
        <p:blipFill>
          <a:blip r:embed="rId4">
            <a:alphaModFix/>
          </a:blip>
          <a:stretch>
            <a:fillRect/>
          </a:stretch>
        </p:blipFill>
        <p:spPr>
          <a:xfrm>
            <a:off x="4572000" y="1550416"/>
            <a:ext cx="3791575" cy="2792146"/>
          </a:xfrm>
          <a:prstGeom prst="rect">
            <a:avLst/>
          </a:prstGeom>
          <a:noFill/>
          <a:ln>
            <a:noFill/>
          </a:ln>
        </p:spPr>
      </p:pic>
      <p:sp>
        <p:nvSpPr>
          <p:cNvPr id="125" name="Google Shape;125;p19"/>
          <p:cNvSpPr/>
          <p:nvPr/>
        </p:nvSpPr>
        <p:spPr>
          <a:xfrm>
            <a:off x="-913850" y="4472925"/>
            <a:ext cx="1872600" cy="16467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p:nvPr/>
        </p:nvSpPr>
        <p:spPr>
          <a:xfrm>
            <a:off x="-2056075" y="-1736900"/>
            <a:ext cx="3313500" cy="31944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31" name="Google Shape;131;p20"/>
          <p:cNvSpPr/>
          <p:nvPr/>
        </p:nvSpPr>
        <p:spPr>
          <a:xfrm>
            <a:off x="8149175" y="3853575"/>
            <a:ext cx="3009600" cy="30168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132" name="Google Shape;132;p20"/>
          <p:cNvPicPr preferRelativeResize="0"/>
          <p:nvPr/>
        </p:nvPicPr>
        <p:blipFill>
          <a:blip r:embed="rId3">
            <a:alphaModFix/>
          </a:blip>
          <a:stretch>
            <a:fillRect/>
          </a:stretch>
        </p:blipFill>
        <p:spPr>
          <a:xfrm>
            <a:off x="587950" y="1857950"/>
            <a:ext cx="3851050" cy="2860975"/>
          </a:xfrm>
          <a:prstGeom prst="rect">
            <a:avLst/>
          </a:prstGeom>
          <a:noFill/>
          <a:ln>
            <a:noFill/>
          </a:ln>
        </p:spPr>
      </p:pic>
      <p:pic>
        <p:nvPicPr>
          <p:cNvPr id="133" name="Google Shape;133;p20"/>
          <p:cNvPicPr preferRelativeResize="0"/>
          <p:nvPr/>
        </p:nvPicPr>
        <p:blipFill>
          <a:blip r:embed="rId4">
            <a:alphaModFix/>
          </a:blip>
          <a:stretch>
            <a:fillRect/>
          </a:stretch>
        </p:blipFill>
        <p:spPr>
          <a:xfrm>
            <a:off x="4793875" y="1145305"/>
            <a:ext cx="3851050" cy="2852883"/>
          </a:xfrm>
          <a:prstGeom prst="rect">
            <a:avLst/>
          </a:prstGeom>
          <a:noFill/>
          <a:ln>
            <a:noFill/>
          </a:ln>
        </p:spPr>
      </p:pic>
      <p:sp>
        <p:nvSpPr>
          <p:cNvPr id="134" name="Google Shape;134;p20"/>
          <p:cNvSpPr txBox="1"/>
          <p:nvPr/>
        </p:nvSpPr>
        <p:spPr>
          <a:xfrm>
            <a:off x="1687625" y="392175"/>
            <a:ext cx="6957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434343"/>
                </a:solidFill>
                <a:latin typeface="Poppins"/>
                <a:ea typeface="Poppins"/>
                <a:cs typeface="Poppins"/>
                <a:sym typeface="Poppins"/>
              </a:rPr>
              <a:t>Interface Preview: Pet Owner</a:t>
            </a:r>
            <a:endParaRPr b="1" sz="2300">
              <a:solidFill>
                <a:srgbClr val="434343"/>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913850" y="4270675"/>
            <a:ext cx="1947300" cy="18489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40" name="Google Shape;140;p21"/>
          <p:cNvSpPr/>
          <p:nvPr/>
        </p:nvSpPr>
        <p:spPr>
          <a:xfrm>
            <a:off x="7487600" y="-1276200"/>
            <a:ext cx="2473200" cy="2358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141" name="Google Shape;141;p21"/>
          <p:cNvPicPr preferRelativeResize="0"/>
          <p:nvPr/>
        </p:nvPicPr>
        <p:blipFill rotWithShape="1">
          <a:blip r:embed="rId3">
            <a:alphaModFix/>
          </a:blip>
          <a:srcRect b="-8469" l="0" r="0" t="8470"/>
          <a:stretch/>
        </p:blipFill>
        <p:spPr>
          <a:xfrm>
            <a:off x="544450" y="1413175"/>
            <a:ext cx="3896814" cy="3088456"/>
          </a:xfrm>
          <a:prstGeom prst="rect">
            <a:avLst/>
          </a:prstGeom>
          <a:noFill/>
          <a:ln>
            <a:noFill/>
          </a:ln>
        </p:spPr>
      </p:pic>
      <p:pic>
        <p:nvPicPr>
          <p:cNvPr id="142" name="Google Shape;142;p21"/>
          <p:cNvPicPr preferRelativeResize="0"/>
          <p:nvPr/>
        </p:nvPicPr>
        <p:blipFill>
          <a:blip r:embed="rId4">
            <a:alphaModFix/>
          </a:blip>
          <a:stretch>
            <a:fillRect/>
          </a:stretch>
        </p:blipFill>
        <p:spPr>
          <a:xfrm>
            <a:off x="4734901" y="1737741"/>
            <a:ext cx="3910024" cy="3074321"/>
          </a:xfrm>
          <a:prstGeom prst="rect">
            <a:avLst/>
          </a:prstGeom>
          <a:noFill/>
          <a:ln>
            <a:noFill/>
          </a:ln>
        </p:spPr>
      </p:pic>
      <p:sp>
        <p:nvSpPr>
          <p:cNvPr id="143" name="Google Shape;143;p21"/>
          <p:cNvSpPr txBox="1"/>
          <p:nvPr/>
        </p:nvSpPr>
        <p:spPr>
          <a:xfrm>
            <a:off x="1687625" y="373500"/>
            <a:ext cx="6957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434343"/>
                </a:solidFill>
                <a:latin typeface="Poppins"/>
                <a:ea typeface="Poppins"/>
                <a:cs typeface="Poppins"/>
                <a:sym typeface="Poppins"/>
              </a:rPr>
              <a:t>Interface Preview: Veterinarian</a:t>
            </a:r>
            <a:endParaRPr b="1" sz="2300">
              <a:solidFill>
                <a:srgbClr val="434343"/>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498525" y="1855200"/>
            <a:ext cx="4073477" cy="2708075"/>
          </a:xfrm>
          <a:prstGeom prst="rect">
            <a:avLst/>
          </a:prstGeom>
          <a:noFill/>
          <a:ln>
            <a:noFill/>
          </a:ln>
        </p:spPr>
      </p:pic>
      <p:pic>
        <p:nvPicPr>
          <p:cNvPr id="149" name="Google Shape;149;p22"/>
          <p:cNvPicPr preferRelativeResize="0"/>
          <p:nvPr/>
        </p:nvPicPr>
        <p:blipFill>
          <a:blip r:embed="rId4">
            <a:alphaModFix/>
          </a:blip>
          <a:stretch>
            <a:fillRect/>
          </a:stretch>
        </p:blipFill>
        <p:spPr>
          <a:xfrm>
            <a:off x="4694247" y="1254476"/>
            <a:ext cx="4025554" cy="2634553"/>
          </a:xfrm>
          <a:prstGeom prst="rect">
            <a:avLst/>
          </a:prstGeom>
          <a:noFill/>
          <a:ln>
            <a:noFill/>
          </a:ln>
        </p:spPr>
      </p:pic>
      <p:sp>
        <p:nvSpPr>
          <p:cNvPr id="150" name="Google Shape;150;p22"/>
          <p:cNvSpPr/>
          <p:nvPr/>
        </p:nvSpPr>
        <p:spPr>
          <a:xfrm>
            <a:off x="-2056075" y="-1736900"/>
            <a:ext cx="3313500" cy="31944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51" name="Google Shape;151;p22"/>
          <p:cNvSpPr txBox="1"/>
          <p:nvPr/>
        </p:nvSpPr>
        <p:spPr>
          <a:xfrm>
            <a:off x="1687625" y="373500"/>
            <a:ext cx="6957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434343"/>
                </a:solidFill>
                <a:latin typeface="Poppins"/>
                <a:ea typeface="Poppins"/>
                <a:cs typeface="Poppins"/>
                <a:sym typeface="Poppins"/>
              </a:rPr>
              <a:t>Interface Preview: Admin</a:t>
            </a:r>
            <a:endParaRPr b="1" sz="2300">
              <a:solidFill>
                <a:srgbClr val="434343"/>
              </a:solidFill>
              <a:latin typeface="Poppins"/>
              <a:ea typeface="Poppins"/>
              <a:cs typeface="Poppins"/>
              <a:sym typeface="Poppins"/>
            </a:endParaRPr>
          </a:p>
        </p:txBody>
      </p:sp>
      <p:sp>
        <p:nvSpPr>
          <p:cNvPr id="152" name="Google Shape;152;p22"/>
          <p:cNvSpPr/>
          <p:nvPr/>
        </p:nvSpPr>
        <p:spPr>
          <a:xfrm>
            <a:off x="8106900" y="4169700"/>
            <a:ext cx="2171400" cy="2052000"/>
          </a:xfrm>
          <a:prstGeom prst="ellipse">
            <a:avLst/>
          </a:prstGeom>
          <a:solidFill>
            <a:srgbClr val="9A946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