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A2512FF4-E079-C446-80DE-17F2D9A13533}" type="datetimeFigureOut">
              <a:rPr lang="" smtClean="0"/>
              <a:t>05/19/2024</a:t>
            </a:fld>
            <a:endParaRPr lang=""/>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C9F2CF9B-BAE7-F349-8FA4-41EF41E3FE6C}" type="slidenum">
              <a:rPr lang="" smtClean="0"/>
              <a:t>‹#›</a:t>
            </a:fld>
            <a:endParaRPr lang=""/>
          </a:p>
        </p:txBody>
      </p:sp>
    </p:spTree>
    <p:extLst>
      <p:ext uri="{BB962C8B-B14F-4D97-AF65-F5344CB8AC3E}">
        <p14:creationId xmlns:p14="http://schemas.microsoft.com/office/powerpoint/2010/main" val="3033698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5486400" cy="8229600"/>
          </a:xfrm>
          <a:prstGeom prst="rect">
            <a:avLst/>
          </a:prstGeom>
        </p:spPr>
      </p:pic>
      <p:sp>
        <p:nvSpPr>
          <p:cNvPr id="5" name="Text 1"/>
          <p:cNvSpPr/>
          <p:nvPr/>
        </p:nvSpPr>
        <p:spPr>
          <a:xfrm>
            <a:off x="6319599" y="1959769"/>
            <a:ext cx="7477601" cy="1916430"/>
          </a:xfrm>
          <a:prstGeom prst="rect">
            <a:avLst/>
          </a:prstGeom>
          <a:noFill/>
          <a:ln/>
        </p:spPr>
        <p:txBody>
          <a:bodyPr wrap="square" rtlCol="0" anchor="t"/>
          <a:lstStyle/>
          <a:p>
            <a:pPr marL="0" indent="0">
              <a:lnSpc>
                <a:spcPts val="7545"/>
              </a:lnSpc>
              <a:buNone/>
            </a:pPr>
            <a:r>
              <a:rPr lang="en-US" sz="6036" dirty="0">
                <a:solidFill>
                  <a:srgbClr val="C6BFEE"/>
                </a:solidFill>
                <a:latin typeface="Prompt" pitchFamily="34" charset="0"/>
                <a:ea typeface="Prompt" pitchFamily="34" charset="-122"/>
                <a:cs typeface="Prompt" pitchFamily="34" charset="-120"/>
              </a:rPr>
              <a:t>Introduction to Phishing Threats</a:t>
            </a:r>
            <a:endParaRPr lang="en-US" sz="6036" dirty="0"/>
          </a:p>
        </p:txBody>
      </p:sp>
      <p:sp>
        <p:nvSpPr>
          <p:cNvPr id="6" name="Text 2"/>
          <p:cNvSpPr/>
          <p:nvPr/>
        </p:nvSpPr>
        <p:spPr>
          <a:xfrm>
            <a:off x="6319599" y="4209455"/>
            <a:ext cx="7477601"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 Phishing is a type of cybercrime where attackers use deceptive emails, websites, or messages to trick people into revealing sensitive information or installing malware. Understanding the risks of phishing is crucial for protecting yourself and your organization.</a:t>
            </a:r>
            <a:endParaRPr lang="en-US" sz="1750" dirty="0"/>
          </a:p>
        </p:txBody>
      </p:sp>
      <p:sp>
        <p:nvSpPr>
          <p:cNvPr id="9" name="Text 4"/>
          <p:cNvSpPr/>
          <p:nvPr/>
        </p:nvSpPr>
        <p:spPr>
          <a:xfrm>
            <a:off x="6786086" y="5880973"/>
            <a:ext cx="4143494" cy="388858"/>
          </a:xfrm>
          <a:prstGeom prst="rect">
            <a:avLst/>
          </a:prstGeom>
          <a:noFill/>
          <a:ln/>
        </p:spPr>
        <p:txBody>
          <a:bodyPr wrap="none" rtlCol="0" anchor="t"/>
          <a:lstStyle/>
          <a:p>
            <a:pPr marL="0" indent="0" algn="l">
              <a:lnSpc>
                <a:spcPts val="3062"/>
              </a:lnSpc>
              <a:buNone/>
            </a:pPr>
            <a:r>
              <a:rPr lang="en-US" sz="2187" b="1" dirty="0">
                <a:solidFill>
                  <a:srgbClr val="DAD8E9"/>
                </a:solidFill>
                <a:latin typeface="Mukta" pitchFamily="34" charset="0"/>
                <a:ea typeface="Mukta" pitchFamily="34" charset="-122"/>
                <a:cs typeface="Mukta" pitchFamily="34" charset="-120"/>
              </a:rPr>
              <a:t>by MUHAMMAD FAIZAN SHURJEEL</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637824"/>
            <a:ext cx="6902887"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Common Phishing Tactics</a:t>
            </a:r>
            <a:endParaRPr lang="en-US" sz="4374" dirty="0"/>
          </a:p>
        </p:txBody>
      </p:sp>
      <p:sp>
        <p:nvSpPr>
          <p:cNvPr id="5" name="Shape 2"/>
          <p:cNvSpPr/>
          <p:nvPr/>
        </p:nvSpPr>
        <p:spPr>
          <a:xfrm>
            <a:off x="2624376" y="2950131"/>
            <a:ext cx="499943" cy="499943"/>
          </a:xfrm>
          <a:prstGeom prst="roundRect">
            <a:avLst>
              <a:gd name="adj" fmla="val 20000"/>
            </a:avLst>
          </a:prstGeom>
          <a:solidFill>
            <a:srgbClr val="542C49"/>
          </a:solidFill>
          <a:ln w="7620">
            <a:solidFill>
              <a:srgbClr val="6D4562"/>
            </a:solidFill>
            <a:prstDash val="solid"/>
          </a:ln>
        </p:spPr>
      </p:sp>
      <p:sp>
        <p:nvSpPr>
          <p:cNvPr id="6" name="Text 3"/>
          <p:cNvSpPr/>
          <p:nvPr/>
        </p:nvSpPr>
        <p:spPr>
          <a:xfrm>
            <a:off x="2812018" y="2991803"/>
            <a:ext cx="1246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7" name="Text 4"/>
          <p:cNvSpPr/>
          <p:nvPr/>
        </p:nvSpPr>
        <p:spPr>
          <a:xfrm>
            <a:off x="3346490" y="3026450"/>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Impersonation</a:t>
            </a:r>
            <a:endParaRPr lang="en-US" sz="2187" dirty="0"/>
          </a:p>
        </p:txBody>
      </p:sp>
      <p:sp>
        <p:nvSpPr>
          <p:cNvPr id="8" name="Text 5"/>
          <p:cNvSpPr/>
          <p:nvPr/>
        </p:nvSpPr>
        <p:spPr>
          <a:xfrm>
            <a:off x="3346490" y="3506867"/>
            <a:ext cx="385762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Attackers may pose as trusted organizations or individuals to gain your trust.</a:t>
            </a:r>
            <a:endParaRPr lang="en-US" sz="1750" dirty="0"/>
          </a:p>
        </p:txBody>
      </p:sp>
      <p:sp>
        <p:nvSpPr>
          <p:cNvPr id="9" name="Shape 6"/>
          <p:cNvSpPr/>
          <p:nvPr/>
        </p:nvSpPr>
        <p:spPr>
          <a:xfrm>
            <a:off x="7426285" y="2950131"/>
            <a:ext cx="499943" cy="499943"/>
          </a:xfrm>
          <a:prstGeom prst="roundRect">
            <a:avLst>
              <a:gd name="adj" fmla="val 20000"/>
            </a:avLst>
          </a:prstGeom>
          <a:solidFill>
            <a:srgbClr val="542C49"/>
          </a:solidFill>
          <a:ln w="7620">
            <a:solidFill>
              <a:srgbClr val="6D4562"/>
            </a:solidFill>
            <a:prstDash val="solid"/>
          </a:ln>
        </p:spPr>
      </p:sp>
      <p:sp>
        <p:nvSpPr>
          <p:cNvPr id="10" name="Text 7"/>
          <p:cNvSpPr/>
          <p:nvPr/>
        </p:nvSpPr>
        <p:spPr>
          <a:xfrm>
            <a:off x="7578685" y="2991803"/>
            <a:ext cx="195024"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1" name="Text 8"/>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Urgent Requests</a:t>
            </a:r>
            <a:endParaRPr lang="en-US" sz="2187" dirty="0"/>
          </a:p>
        </p:txBody>
      </p:sp>
      <p:sp>
        <p:nvSpPr>
          <p:cNvPr id="12" name="Text 9"/>
          <p:cNvSpPr/>
          <p:nvPr/>
        </p:nvSpPr>
        <p:spPr>
          <a:xfrm>
            <a:off x="8148399" y="3506867"/>
            <a:ext cx="385762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emails often create a sense of urgency to pressure you into taking action.</a:t>
            </a:r>
            <a:endParaRPr lang="en-US" sz="1750" dirty="0"/>
          </a:p>
        </p:txBody>
      </p:sp>
      <p:sp>
        <p:nvSpPr>
          <p:cNvPr id="13" name="Shape 10"/>
          <p:cNvSpPr/>
          <p:nvPr/>
        </p:nvSpPr>
        <p:spPr>
          <a:xfrm>
            <a:off x="2624376" y="4968835"/>
            <a:ext cx="499943" cy="499943"/>
          </a:xfrm>
          <a:prstGeom prst="roundRect">
            <a:avLst>
              <a:gd name="adj" fmla="val 20000"/>
            </a:avLst>
          </a:prstGeom>
          <a:solidFill>
            <a:srgbClr val="542C49"/>
          </a:solidFill>
          <a:ln w="7620">
            <a:solidFill>
              <a:srgbClr val="6D4562"/>
            </a:solidFill>
            <a:prstDash val="solid"/>
          </a:ln>
        </p:spPr>
      </p:sp>
      <p:sp>
        <p:nvSpPr>
          <p:cNvPr id="14" name="Text 11"/>
          <p:cNvSpPr/>
          <p:nvPr/>
        </p:nvSpPr>
        <p:spPr>
          <a:xfrm>
            <a:off x="2777609" y="5010507"/>
            <a:ext cx="193358"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5" name="Text 12"/>
          <p:cNvSpPr/>
          <p:nvPr/>
        </p:nvSpPr>
        <p:spPr>
          <a:xfrm>
            <a:off x="3346490" y="504515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Malicious Links</a:t>
            </a:r>
            <a:endParaRPr lang="en-US" sz="2187" dirty="0"/>
          </a:p>
        </p:txBody>
      </p:sp>
      <p:sp>
        <p:nvSpPr>
          <p:cNvPr id="16" name="Text 13"/>
          <p:cNvSpPr/>
          <p:nvPr/>
        </p:nvSpPr>
        <p:spPr>
          <a:xfrm>
            <a:off x="3346490" y="5525572"/>
            <a:ext cx="385762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messages may contain links that lead to fake websites designed to steal your information.</a:t>
            </a:r>
            <a:endParaRPr lang="en-US" sz="1750" dirty="0"/>
          </a:p>
        </p:txBody>
      </p:sp>
      <p:sp>
        <p:nvSpPr>
          <p:cNvPr id="17" name="Shape 14"/>
          <p:cNvSpPr/>
          <p:nvPr/>
        </p:nvSpPr>
        <p:spPr>
          <a:xfrm>
            <a:off x="7426285" y="4968835"/>
            <a:ext cx="499943" cy="499943"/>
          </a:xfrm>
          <a:prstGeom prst="roundRect">
            <a:avLst>
              <a:gd name="adj" fmla="val 20000"/>
            </a:avLst>
          </a:prstGeom>
          <a:solidFill>
            <a:srgbClr val="542C49"/>
          </a:solidFill>
          <a:ln w="7620">
            <a:solidFill>
              <a:srgbClr val="6D4562"/>
            </a:solidFill>
            <a:prstDash val="solid"/>
          </a:ln>
        </p:spPr>
      </p:sp>
      <p:sp>
        <p:nvSpPr>
          <p:cNvPr id="18" name="Text 15"/>
          <p:cNvSpPr/>
          <p:nvPr/>
        </p:nvSpPr>
        <p:spPr>
          <a:xfrm>
            <a:off x="7574756" y="5010507"/>
            <a:ext cx="203002"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4</a:t>
            </a:r>
            <a:endParaRPr lang="en-US" sz="2624" dirty="0"/>
          </a:p>
        </p:txBody>
      </p:sp>
      <p:sp>
        <p:nvSpPr>
          <p:cNvPr id="19" name="Text 16"/>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Fake Attachments</a:t>
            </a:r>
            <a:endParaRPr lang="en-US" sz="2187" dirty="0"/>
          </a:p>
        </p:txBody>
      </p:sp>
      <p:sp>
        <p:nvSpPr>
          <p:cNvPr id="20" name="Text 17"/>
          <p:cNvSpPr/>
          <p:nvPr/>
        </p:nvSpPr>
        <p:spPr>
          <a:xfrm>
            <a:off x="8148399" y="5525572"/>
            <a:ext cx="385762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Attachments in phishing emails may contain malware that can infect your device.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2220873"/>
            <a:ext cx="7275076"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Identifying Phishing Emails</a:t>
            </a:r>
            <a:endParaRPr lang="en-US" sz="4374" dirty="0"/>
          </a:p>
        </p:txBody>
      </p:sp>
      <p:sp>
        <p:nvSpPr>
          <p:cNvPr id="5" name="Text 2"/>
          <p:cNvSpPr/>
          <p:nvPr/>
        </p:nvSpPr>
        <p:spPr>
          <a:xfrm>
            <a:off x="2624376" y="3470672"/>
            <a:ext cx="2765465"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Sender Address</a:t>
            </a:r>
            <a:endParaRPr lang="en-US" sz="2187" dirty="0"/>
          </a:p>
        </p:txBody>
      </p:sp>
      <p:sp>
        <p:nvSpPr>
          <p:cNvPr id="6" name="Text 3"/>
          <p:cNvSpPr/>
          <p:nvPr/>
        </p:nvSpPr>
        <p:spPr>
          <a:xfrm>
            <a:off x="2624376" y="4040029"/>
            <a:ext cx="276546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Be wary of emails from unfamiliar or suspicious-looking email addresses.</a:t>
            </a:r>
            <a:endParaRPr lang="en-US" sz="1750" dirty="0"/>
          </a:p>
        </p:txBody>
      </p:sp>
      <p:sp>
        <p:nvSpPr>
          <p:cNvPr id="7" name="Text 4"/>
          <p:cNvSpPr/>
          <p:nvPr/>
        </p:nvSpPr>
        <p:spPr>
          <a:xfrm>
            <a:off x="5939433" y="3470672"/>
            <a:ext cx="2765465"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Spelling and Grammar</a:t>
            </a:r>
            <a:endParaRPr lang="en-US" sz="2187" dirty="0"/>
          </a:p>
        </p:txBody>
      </p:sp>
      <p:sp>
        <p:nvSpPr>
          <p:cNvPr id="8" name="Text 5"/>
          <p:cNvSpPr/>
          <p:nvPr/>
        </p:nvSpPr>
        <p:spPr>
          <a:xfrm>
            <a:off x="5939433" y="4387215"/>
            <a:ext cx="2765465"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Phishing emails often contain poor spelling, grammar, or formatting.</a:t>
            </a:r>
            <a:endParaRPr lang="en-US" sz="1750" dirty="0"/>
          </a:p>
        </p:txBody>
      </p:sp>
      <p:sp>
        <p:nvSpPr>
          <p:cNvPr id="9" name="Text 6"/>
          <p:cNvSpPr/>
          <p:nvPr/>
        </p:nvSpPr>
        <p:spPr>
          <a:xfrm>
            <a:off x="9254490" y="3470672"/>
            <a:ext cx="2765465"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Unexpected Requests</a:t>
            </a:r>
            <a:endParaRPr lang="en-US" sz="2187" dirty="0"/>
          </a:p>
        </p:txBody>
      </p:sp>
      <p:sp>
        <p:nvSpPr>
          <p:cNvPr id="10" name="Text 7"/>
          <p:cNvSpPr/>
          <p:nvPr/>
        </p:nvSpPr>
        <p:spPr>
          <a:xfrm>
            <a:off x="9254490" y="4387215"/>
            <a:ext cx="2765465"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Legitimate organizations will not ask you to share sensitive information or take immediate action via email.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522928"/>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Protecting Against Phishing Attacks</a:t>
            </a:r>
            <a:endParaRPr lang="en-US" sz="4374" dirty="0"/>
          </a:p>
        </p:txBody>
      </p:sp>
      <p:pic>
        <p:nvPicPr>
          <p:cNvPr id="5" name="Image 1" descr="preencoded.png"/>
          <p:cNvPicPr>
            <a:picLocks noChangeAspect="1"/>
          </p:cNvPicPr>
          <p:nvPr/>
        </p:nvPicPr>
        <p:blipFill>
          <a:blip r:embed="rId4"/>
          <a:stretch>
            <a:fillRect/>
          </a:stretch>
        </p:blipFill>
        <p:spPr>
          <a:xfrm>
            <a:off x="2624376" y="3356015"/>
            <a:ext cx="523756" cy="523756"/>
          </a:xfrm>
          <a:prstGeom prst="rect">
            <a:avLst/>
          </a:prstGeom>
        </p:spPr>
      </p:pic>
      <p:sp>
        <p:nvSpPr>
          <p:cNvPr id="6" name="Text 2"/>
          <p:cNvSpPr/>
          <p:nvPr/>
        </p:nvSpPr>
        <p:spPr>
          <a:xfrm>
            <a:off x="2624376" y="4101941"/>
            <a:ext cx="2095381" cy="694373"/>
          </a:xfrm>
          <a:prstGeom prst="rect">
            <a:avLst/>
          </a:prstGeom>
          <a:noFill/>
          <a:ln/>
        </p:spPr>
        <p:txBody>
          <a:bodyPr wrap="squar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Verify Legitimacy</a:t>
            </a:r>
            <a:endParaRPr lang="en-US" sz="2187" dirty="0"/>
          </a:p>
        </p:txBody>
      </p:sp>
      <p:sp>
        <p:nvSpPr>
          <p:cNvPr id="7" name="Text 3"/>
          <p:cNvSpPr/>
          <p:nvPr/>
        </p:nvSpPr>
        <p:spPr>
          <a:xfrm>
            <a:off x="2624376" y="4929545"/>
            <a:ext cx="2095381" cy="1777008"/>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Carefully check the sender's email address and hover over links to ensure they are legitimate.</a:t>
            </a:r>
            <a:endParaRPr lang="en-US" sz="1750" dirty="0"/>
          </a:p>
        </p:txBody>
      </p:sp>
      <p:pic>
        <p:nvPicPr>
          <p:cNvPr id="8" name="Image 2" descr="preencoded.png"/>
          <p:cNvPicPr>
            <a:picLocks noChangeAspect="1"/>
          </p:cNvPicPr>
          <p:nvPr/>
        </p:nvPicPr>
        <p:blipFill>
          <a:blip r:embed="rId5"/>
          <a:stretch>
            <a:fillRect/>
          </a:stretch>
        </p:blipFill>
        <p:spPr>
          <a:xfrm>
            <a:off x="5053012" y="3356015"/>
            <a:ext cx="523875" cy="523875"/>
          </a:xfrm>
          <a:prstGeom prst="rect">
            <a:avLst/>
          </a:prstGeom>
        </p:spPr>
      </p:pic>
      <p:sp>
        <p:nvSpPr>
          <p:cNvPr id="9" name="Text 4"/>
          <p:cNvSpPr/>
          <p:nvPr/>
        </p:nvSpPr>
        <p:spPr>
          <a:xfrm>
            <a:off x="5053012" y="4102060"/>
            <a:ext cx="2095500" cy="694373"/>
          </a:xfrm>
          <a:prstGeom prst="rect">
            <a:avLst/>
          </a:prstGeom>
          <a:noFill/>
          <a:ln/>
        </p:spPr>
        <p:txBody>
          <a:bodyPr wrap="squar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Use Secure Connections</a:t>
            </a:r>
            <a:endParaRPr lang="en-US" sz="2187" dirty="0"/>
          </a:p>
        </p:txBody>
      </p:sp>
      <p:sp>
        <p:nvSpPr>
          <p:cNvPr id="10" name="Text 5"/>
          <p:cNvSpPr/>
          <p:nvPr/>
        </p:nvSpPr>
        <p:spPr>
          <a:xfrm>
            <a:off x="5053012" y="4929664"/>
            <a:ext cx="2095500"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Only enter sensitive information on websites with "https://" in the URL.</a:t>
            </a:r>
            <a:endParaRPr lang="en-US" sz="1750" dirty="0"/>
          </a:p>
        </p:txBody>
      </p:sp>
      <p:pic>
        <p:nvPicPr>
          <p:cNvPr id="11" name="Image 3" descr="preencoded.png"/>
          <p:cNvPicPr>
            <a:picLocks noChangeAspect="1"/>
          </p:cNvPicPr>
          <p:nvPr/>
        </p:nvPicPr>
        <p:blipFill>
          <a:blip r:embed="rId6"/>
          <a:stretch>
            <a:fillRect/>
          </a:stretch>
        </p:blipFill>
        <p:spPr>
          <a:xfrm>
            <a:off x="7481768" y="3356015"/>
            <a:ext cx="523875" cy="523875"/>
          </a:xfrm>
          <a:prstGeom prst="rect">
            <a:avLst/>
          </a:prstGeom>
        </p:spPr>
      </p:pic>
      <p:sp>
        <p:nvSpPr>
          <p:cNvPr id="12" name="Text 6"/>
          <p:cNvSpPr/>
          <p:nvPr/>
        </p:nvSpPr>
        <p:spPr>
          <a:xfrm>
            <a:off x="7481768" y="4102060"/>
            <a:ext cx="2095500" cy="694373"/>
          </a:xfrm>
          <a:prstGeom prst="rect">
            <a:avLst/>
          </a:prstGeom>
          <a:noFill/>
          <a:ln/>
        </p:spPr>
        <p:txBody>
          <a:bodyPr wrap="squar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Keep Software Updated</a:t>
            </a:r>
            <a:endParaRPr lang="en-US" sz="2187" dirty="0"/>
          </a:p>
        </p:txBody>
      </p:sp>
      <p:sp>
        <p:nvSpPr>
          <p:cNvPr id="13" name="Text 7"/>
          <p:cNvSpPr/>
          <p:nvPr/>
        </p:nvSpPr>
        <p:spPr>
          <a:xfrm>
            <a:off x="7481768" y="4929664"/>
            <a:ext cx="2095500"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Install the latest security updates to protect against known vulnerabilities.</a:t>
            </a:r>
            <a:endParaRPr lang="en-US" sz="1750" dirty="0"/>
          </a:p>
        </p:txBody>
      </p:sp>
      <p:pic>
        <p:nvPicPr>
          <p:cNvPr id="14" name="Image 4" descr="preencoded.png"/>
          <p:cNvPicPr>
            <a:picLocks noChangeAspect="1"/>
          </p:cNvPicPr>
          <p:nvPr/>
        </p:nvPicPr>
        <p:blipFill>
          <a:blip r:embed="rId7"/>
          <a:stretch>
            <a:fillRect/>
          </a:stretch>
        </p:blipFill>
        <p:spPr>
          <a:xfrm>
            <a:off x="9910524" y="3356015"/>
            <a:ext cx="523875" cy="523875"/>
          </a:xfrm>
          <a:prstGeom prst="rect">
            <a:avLst/>
          </a:prstGeom>
        </p:spPr>
      </p:pic>
      <p:sp>
        <p:nvSpPr>
          <p:cNvPr id="15" name="Text 8"/>
          <p:cNvSpPr/>
          <p:nvPr/>
        </p:nvSpPr>
        <p:spPr>
          <a:xfrm>
            <a:off x="9910524" y="4102060"/>
            <a:ext cx="2095500" cy="694373"/>
          </a:xfrm>
          <a:prstGeom prst="rect">
            <a:avLst/>
          </a:prstGeom>
          <a:noFill/>
          <a:ln/>
        </p:spPr>
        <p:txBody>
          <a:bodyPr wrap="squar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Phishing Awareness</a:t>
            </a:r>
            <a:endParaRPr lang="en-US" sz="2187" dirty="0"/>
          </a:p>
        </p:txBody>
      </p:sp>
      <p:sp>
        <p:nvSpPr>
          <p:cNvPr id="16" name="Text 9"/>
          <p:cNvSpPr/>
          <p:nvPr/>
        </p:nvSpPr>
        <p:spPr>
          <a:xfrm>
            <a:off x="9910524" y="4929664"/>
            <a:ext cx="2095500" cy="1066205"/>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Educate yourself and your team on the signs of phishing attacks.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B0C23">
              <a:alpha val="80000"/>
            </a:srgbClr>
          </a:solidFill>
          <a:ln/>
        </p:spPr>
      </p:sp>
      <p:sp>
        <p:nvSpPr>
          <p:cNvPr id="6" name="Text 2"/>
          <p:cNvSpPr/>
          <p:nvPr/>
        </p:nvSpPr>
        <p:spPr>
          <a:xfrm>
            <a:off x="2624376" y="1580674"/>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Reporting Suspected Phishing Attempts</a:t>
            </a:r>
            <a:endParaRPr lang="en-US" sz="4374" dirty="0"/>
          </a:p>
        </p:txBody>
      </p:sp>
      <p:pic>
        <p:nvPicPr>
          <p:cNvPr id="7" name="Image 2" descr="preencoded.png"/>
          <p:cNvPicPr>
            <a:picLocks noChangeAspect="1"/>
          </p:cNvPicPr>
          <p:nvPr/>
        </p:nvPicPr>
        <p:blipFill>
          <a:blip r:embed="rId5"/>
          <a:stretch>
            <a:fillRect/>
          </a:stretch>
        </p:blipFill>
        <p:spPr>
          <a:xfrm>
            <a:off x="2624376" y="3302675"/>
            <a:ext cx="3127177" cy="888682"/>
          </a:xfrm>
          <a:prstGeom prst="rect">
            <a:avLst/>
          </a:prstGeom>
        </p:spPr>
      </p:pic>
      <p:sp>
        <p:nvSpPr>
          <p:cNvPr id="8" name="Text 3"/>
          <p:cNvSpPr/>
          <p:nvPr/>
        </p:nvSpPr>
        <p:spPr>
          <a:xfrm>
            <a:off x="2846546" y="4524613"/>
            <a:ext cx="2682835"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Identify</a:t>
            </a:r>
            <a:endParaRPr lang="en-US" sz="2187" dirty="0"/>
          </a:p>
        </p:txBody>
      </p:sp>
      <p:sp>
        <p:nvSpPr>
          <p:cNvPr id="9" name="Text 4"/>
          <p:cNvSpPr/>
          <p:nvPr/>
        </p:nvSpPr>
        <p:spPr>
          <a:xfrm>
            <a:off x="2846546" y="5005030"/>
            <a:ext cx="2682835"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Recognize the signs of a potential phishing attack.</a:t>
            </a:r>
            <a:endParaRPr lang="en-US" sz="1750" dirty="0"/>
          </a:p>
        </p:txBody>
      </p:sp>
      <p:pic>
        <p:nvPicPr>
          <p:cNvPr id="10" name="Image 3" descr="preencoded.png"/>
          <p:cNvPicPr>
            <a:picLocks noChangeAspect="1"/>
          </p:cNvPicPr>
          <p:nvPr/>
        </p:nvPicPr>
        <p:blipFill>
          <a:blip r:embed="rId6"/>
          <a:stretch>
            <a:fillRect/>
          </a:stretch>
        </p:blipFill>
        <p:spPr>
          <a:xfrm>
            <a:off x="5751552" y="3302675"/>
            <a:ext cx="3127177" cy="888682"/>
          </a:xfrm>
          <a:prstGeom prst="rect">
            <a:avLst/>
          </a:prstGeom>
        </p:spPr>
      </p:pic>
      <p:sp>
        <p:nvSpPr>
          <p:cNvPr id="11" name="Text 5"/>
          <p:cNvSpPr/>
          <p:nvPr/>
        </p:nvSpPr>
        <p:spPr>
          <a:xfrm>
            <a:off x="5973723" y="4524613"/>
            <a:ext cx="2682835"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Report</a:t>
            </a:r>
            <a:endParaRPr lang="en-US" sz="2187" dirty="0"/>
          </a:p>
        </p:txBody>
      </p:sp>
      <p:sp>
        <p:nvSpPr>
          <p:cNvPr id="12" name="Text 6"/>
          <p:cNvSpPr/>
          <p:nvPr/>
        </p:nvSpPr>
        <p:spPr>
          <a:xfrm>
            <a:off x="5973723" y="5005030"/>
            <a:ext cx="2682835" cy="1066205"/>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Notify your organization's IT or security team about the suspicious email or message.</a:t>
            </a:r>
            <a:endParaRPr lang="en-US" sz="1750" dirty="0"/>
          </a:p>
        </p:txBody>
      </p:sp>
      <p:pic>
        <p:nvPicPr>
          <p:cNvPr id="13" name="Image 4" descr="preencoded.png"/>
          <p:cNvPicPr>
            <a:picLocks noChangeAspect="1"/>
          </p:cNvPicPr>
          <p:nvPr/>
        </p:nvPicPr>
        <p:blipFill>
          <a:blip r:embed="rId7"/>
          <a:stretch>
            <a:fillRect/>
          </a:stretch>
        </p:blipFill>
        <p:spPr>
          <a:xfrm>
            <a:off x="8878729" y="3302675"/>
            <a:ext cx="3127296" cy="888682"/>
          </a:xfrm>
          <a:prstGeom prst="rect">
            <a:avLst/>
          </a:prstGeom>
        </p:spPr>
      </p:pic>
      <p:sp>
        <p:nvSpPr>
          <p:cNvPr id="14" name="Text 7"/>
          <p:cNvSpPr/>
          <p:nvPr/>
        </p:nvSpPr>
        <p:spPr>
          <a:xfrm>
            <a:off x="9100899" y="4524613"/>
            <a:ext cx="2682954"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Investigate</a:t>
            </a:r>
            <a:endParaRPr lang="en-US" sz="2187" dirty="0"/>
          </a:p>
        </p:txBody>
      </p:sp>
      <p:sp>
        <p:nvSpPr>
          <p:cNvPr id="15" name="Text 8"/>
          <p:cNvSpPr/>
          <p:nvPr/>
        </p:nvSpPr>
        <p:spPr>
          <a:xfrm>
            <a:off x="9100899" y="5005030"/>
            <a:ext cx="2682954" cy="1421606"/>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Let the professionals investigate and take appropriate action to mitigate the threat.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1871" y="607576"/>
            <a:ext cx="9304139" cy="1377077"/>
          </a:xfrm>
          <a:prstGeom prst="rect">
            <a:avLst/>
          </a:prstGeom>
          <a:noFill/>
          <a:ln/>
        </p:spPr>
        <p:txBody>
          <a:bodyPr wrap="square" rtlCol="0" anchor="t"/>
          <a:lstStyle/>
          <a:p>
            <a:pPr marL="0" indent="0">
              <a:lnSpc>
                <a:spcPts val="5422"/>
              </a:lnSpc>
              <a:buNone/>
            </a:pPr>
            <a:r>
              <a:rPr lang="en-US" sz="4338" dirty="0">
                <a:solidFill>
                  <a:srgbClr val="C6BFEE"/>
                </a:solidFill>
                <a:latin typeface="Prompt" pitchFamily="34" charset="0"/>
                <a:ea typeface="Prompt" pitchFamily="34" charset="-122"/>
                <a:cs typeface="Prompt" pitchFamily="34" charset="-120"/>
              </a:rPr>
              <a:t>Implementing Phishing Awareness Training</a:t>
            </a:r>
            <a:endParaRPr lang="en-US" sz="4338" dirty="0"/>
          </a:p>
        </p:txBody>
      </p:sp>
      <p:sp>
        <p:nvSpPr>
          <p:cNvPr id="6" name="Shape 2"/>
          <p:cNvSpPr/>
          <p:nvPr/>
        </p:nvSpPr>
        <p:spPr>
          <a:xfrm>
            <a:off x="4800362" y="2315170"/>
            <a:ext cx="44053" cy="5306854"/>
          </a:xfrm>
          <a:prstGeom prst="roundRect">
            <a:avLst>
              <a:gd name="adj" fmla="val 225099"/>
            </a:avLst>
          </a:prstGeom>
          <a:solidFill>
            <a:srgbClr val="6D4562"/>
          </a:solidFill>
          <a:ln/>
        </p:spPr>
      </p:sp>
      <p:sp>
        <p:nvSpPr>
          <p:cNvPr id="7" name="Shape 3"/>
          <p:cNvSpPr/>
          <p:nvPr/>
        </p:nvSpPr>
        <p:spPr>
          <a:xfrm>
            <a:off x="5070277" y="2713077"/>
            <a:ext cx="771168" cy="44053"/>
          </a:xfrm>
          <a:prstGeom prst="roundRect">
            <a:avLst>
              <a:gd name="adj" fmla="val 225099"/>
            </a:avLst>
          </a:prstGeom>
          <a:solidFill>
            <a:srgbClr val="6D4562"/>
          </a:solidFill>
          <a:ln/>
        </p:spPr>
      </p:sp>
      <p:sp>
        <p:nvSpPr>
          <p:cNvPr id="8" name="Shape 4"/>
          <p:cNvSpPr/>
          <p:nvPr/>
        </p:nvSpPr>
        <p:spPr>
          <a:xfrm>
            <a:off x="4574500" y="2487335"/>
            <a:ext cx="495776" cy="495776"/>
          </a:xfrm>
          <a:prstGeom prst="roundRect">
            <a:avLst>
              <a:gd name="adj" fmla="val 20002"/>
            </a:avLst>
          </a:prstGeom>
          <a:solidFill>
            <a:srgbClr val="542C49"/>
          </a:solidFill>
          <a:ln w="7620">
            <a:solidFill>
              <a:srgbClr val="6D4562"/>
            </a:solidFill>
            <a:prstDash val="solid"/>
          </a:ln>
        </p:spPr>
      </p:sp>
      <p:sp>
        <p:nvSpPr>
          <p:cNvPr id="9" name="Text 5"/>
          <p:cNvSpPr/>
          <p:nvPr/>
        </p:nvSpPr>
        <p:spPr>
          <a:xfrm>
            <a:off x="4760595" y="2528649"/>
            <a:ext cx="123587"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1</a:t>
            </a:r>
            <a:endParaRPr lang="en-US" sz="2603" dirty="0"/>
          </a:p>
        </p:txBody>
      </p:sp>
      <p:sp>
        <p:nvSpPr>
          <p:cNvPr id="10" name="Text 6"/>
          <p:cNvSpPr/>
          <p:nvPr/>
        </p:nvSpPr>
        <p:spPr>
          <a:xfrm>
            <a:off x="6034326" y="2535436"/>
            <a:ext cx="2754511"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Assess Risks</a:t>
            </a:r>
            <a:endParaRPr lang="en-US" sz="2169" dirty="0"/>
          </a:p>
        </p:txBody>
      </p:sp>
      <p:sp>
        <p:nvSpPr>
          <p:cNvPr id="11" name="Text 7"/>
          <p:cNvSpPr/>
          <p:nvPr/>
        </p:nvSpPr>
        <p:spPr>
          <a:xfrm>
            <a:off x="6034326" y="3011924"/>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Evaluate your organization's vulnerability to phishing attacks and identify areas for improvement.</a:t>
            </a:r>
            <a:endParaRPr lang="en-US" sz="1735" dirty="0"/>
          </a:p>
        </p:txBody>
      </p:sp>
      <p:sp>
        <p:nvSpPr>
          <p:cNvPr id="12" name="Shape 8"/>
          <p:cNvSpPr/>
          <p:nvPr/>
        </p:nvSpPr>
        <p:spPr>
          <a:xfrm>
            <a:off x="5070277" y="4555450"/>
            <a:ext cx="771168" cy="44053"/>
          </a:xfrm>
          <a:prstGeom prst="roundRect">
            <a:avLst>
              <a:gd name="adj" fmla="val 225099"/>
            </a:avLst>
          </a:prstGeom>
          <a:solidFill>
            <a:srgbClr val="6D4562"/>
          </a:solidFill>
          <a:ln/>
        </p:spPr>
      </p:sp>
      <p:sp>
        <p:nvSpPr>
          <p:cNvPr id="13" name="Shape 9"/>
          <p:cNvSpPr/>
          <p:nvPr/>
        </p:nvSpPr>
        <p:spPr>
          <a:xfrm>
            <a:off x="4574500" y="4329708"/>
            <a:ext cx="495776" cy="495776"/>
          </a:xfrm>
          <a:prstGeom prst="roundRect">
            <a:avLst>
              <a:gd name="adj" fmla="val 20002"/>
            </a:avLst>
          </a:prstGeom>
          <a:solidFill>
            <a:srgbClr val="542C49"/>
          </a:solidFill>
          <a:ln w="7620">
            <a:solidFill>
              <a:srgbClr val="6D4562"/>
            </a:solidFill>
            <a:prstDash val="solid"/>
          </a:ln>
        </p:spPr>
      </p:sp>
      <p:sp>
        <p:nvSpPr>
          <p:cNvPr id="14" name="Text 10"/>
          <p:cNvSpPr/>
          <p:nvPr/>
        </p:nvSpPr>
        <p:spPr>
          <a:xfrm>
            <a:off x="4725710" y="4371023"/>
            <a:ext cx="193358"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2</a:t>
            </a:r>
            <a:endParaRPr lang="en-US" sz="2603" dirty="0"/>
          </a:p>
        </p:txBody>
      </p:sp>
      <p:sp>
        <p:nvSpPr>
          <p:cNvPr id="15" name="Text 11"/>
          <p:cNvSpPr/>
          <p:nvPr/>
        </p:nvSpPr>
        <p:spPr>
          <a:xfrm>
            <a:off x="6034326" y="4377809"/>
            <a:ext cx="2754511"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Develop Training</a:t>
            </a:r>
            <a:endParaRPr lang="en-US" sz="2169" dirty="0"/>
          </a:p>
        </p:txBody>
      </p:sp>
      <p:sp>
        <p:nvSpPr>
          <p:cNvPr id="16" name="Text 12"/>
          <p:cNvSpPr/>
          <p:nvPr/>
        </p:nvSpPr>
        <p:spPr>
          <a:xfrm>
            <a:off x="6034326" y="4854297"/>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Create engaging and interactive training programs to educate employees on phishing tactics and best practices.</a:t>
            </a:r>
            <a:endParaRPr lang="en-US" sz="1735" dirty="0"/>
          </a:p>
        </p:txBody>
      </p:sp>
      <p:sp>
        <p:nvSpPr>
          <p:cNvPr id="17" name="Shape 13"/>
          <p:cNvSpPr/>
          <p:nvPr/>
        </p:nvSpPr>
        <p:spPr>
          <a:xfrm>
            <a:off x="5070277" y="6397823"/>
            <a:ext cx="771168" cy="44053"/>
          </a:xfrm>
          <a:prstGeom prst="roundRect">
            <a:avLst>
              <a:gd name="adj" fmla="val 225099"/>
            </a:avLst>
          </a:prstGeom>
          <a:solidFill>
            <a:srgbClr val="6D4562"/>
          </a:solidFill>
          <a:ln/>
        </p:spPr>
      </p:sp>
      <p:sp>
        <p:nvSpPr>
          <p:cNvPr id="18" name="Shape 14"/>
          <p:cNvSpPr/>
          <p:nvPr/>
        </p:nvSpPr>
        <p:spPr>
          <a:xfrm>
            <a:off x="4574500" y="6172081"/>
            <a:ext cx="495776" cy="495776"/>
          </a:xfrm>
          <a:prstGeom prst="roundRect">
            <a:avLst>
              <a:gd name="adj" fmla="val 20002"/>
            </a:avLst>
          </a:prstGeom>
          <a:solidFill>
            <a:srgbClr val="542C49"/>
          </a:solidFill>
          <a:ln w="7620">
            <a:solidFill>
              <a:srgbClr val="6D4562"/>
            </a:solidFill>
            <a:prstDash val="solid"/>
          </a:ln>
        </p:spPr>
      </p:sp>
      <p:sp>
        <p:nvSpPr>
          <p:cNvPr id="19" name="Text 15"/>
          <p:cNvSpPr/>
          <p:nvPr/>
        </p:nvSpPr>
        <p:spPr>
          <a:xfrm>
            <a:off x="4726543" y="6213396"/>
            <a:ext cx="191691" cy="413147"/>
          </a:xfrm>
          <a:prstGeom prst="rect">
            <a:avLst/>
          </a:prstGeom>
          <a:noFill/>
          <a:ln/>
        </p:spPr>
        <p:txBody>
          <a:bodyPr wrap="none" rtlCol="0" anchor="t"/>
          <a:lstStyle/>
          <a:p>
            <a:pPr marL="0" indent="0" algn="ctr">
              <a:lnSpc>
                <a:spcPts val="3253"/>
              </a:lnSpc>
              <a:buNone/>
            </a:pPr>
            <a:r>
              <a:rPr lang="en-US" sz="2603" dirty="0">
                <a:solidFill>
                  <a:srgbClr val="DAD8E9"/>
                </a:solidFill>
                <a:latin typeface="Prompt" pitchFamily="34" charset="0"/>
                <a:ea typeface="Prompt" pitchFamily="34" charset="-122"/>
                <a:cs typeface="Prompt" pitchFamily="34" charset="-120"/>
              </a:rPr>
              <a:t>3</a:t>
            </a:r>
            <a:endParaRPr lang="en-US" sz="2603" dirty="0"/>
          </a:p>
        </p:txBody>
      </p:sp>
      <p:sp>
        <p:nvSpPr>
          <p:cNvPr id="20" name="Text 16"/>
          <p:cNvSpPr/>
          <p:nvPr/>
        </p:nvSpPr>
        <p:spPr>
          <a:xfrm>
            <a:off x="6034326" y="6220182"/>
            <a:ext cx="3219688" cy="344329"/>
          </a:xfrm>
          <a:prstGeom prst="rect">
            <a:avLst/>
          </a:prstGeom>
          <a:noFill/>
          <a:ln/>
        </p:spPr>
        <p:txBody>
          <a:bodyPr wrap="none" rtlCol="0" anchor="t"/>
          <a:lstStyle/>
          <a:p>
            <a:pPr marL="0" indent="0" algn="l">
              <a:lnSpc>
                <a:spcPts val="2711"/>
              </a:lnSpc>
              <a:buNone/>
            </a:pPr>
            <a:r>
              <a:rPr lang="en-US" sz="2169" dirty="0">
                <a:solidFill>
                  <a:srgbClr val="DAD8E9"/>
                </a:solidFill>
                <a:latin typeface="Prompt" pitchFamily="34" charset="0"/>
                <a:ea typeface="Prompt" pitchFamily="34" charset="-122"/>
                <a:cs typeface="Prompt" pitchFamily="34" charset="-120"/>
              </a:rPr>
              <a:t>Ongoing Reinforcement</a:t>
            </a:r>
            <a:endParaRPr lang="en-US" sz="2169" dirty="0"/>
          </a:p>
        </p:txBody>
      </p:sp>
      <p:sp>
        <p:nvSpPr>
          <p:cNvPr id="21" name="Text 17"/>
          <p:cNvSpPr/>
          <p:nvPr/>
        </p:nvSpPr>
        <p:spPr>
          <a:xfrm>
            <a:off x="6034326" y="6696670"/>
            <a:ext cx="7761684" cy="705088"/>
          </a:xfrm>
          <a:prstGeom prst="rect">
            <a:avLst/>
          </a:prstGeom>
          <a:noFill/>
          <a:ln/>
        </p:spPr>
        <p:txBody>
          <a:bodyPr wrap="square" rtlCol="0" anchor="t"/>
          <a:lstStyle/>
          <a:p>
            <a:pPr marL="0" indent="0" algn="l">
              <a:lnSpc>
                <a:spcPts val="2776"/>
              </a:lnSpc>
              <a:buNone/>
            </a:pPr>
            <a:r>
              <a:rPr lang="en-US" sz="1735" dirty="0">
                <a:solidFill>
                  <a:srgbClr val="DAD8E9"/>
                </a:solidFill>
                <a:latin typeface="Mukta" pitchFamily="34" charset="0"/>
                <a:ea typeface="Mukta" pitchFamily="34" charset="-122"/>
                <a:cs typeface="Mukta" pitchFamily="34" charset="-120"/>
              </a:rPr>
              <a:t>Regularly test and reinforce phishing awareness through simulated attacks and continuous education.</a:t>
            </a:r>
            <a:endParaRPr lang="en-US" sz="17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428155"/>
            <a:ext cx="923627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Best Practices for Staying Vigilant</a:t>
            </a:r>
            <a:endParaRPr lang="en-US" sz="4374" dirty="0"/>
          </a:p>
        </p:txBody>
      </p:sp>
      <p:sp>
        <p:nvSpPr>
          <p:cNvPr id="5" name="Shape 2"/>
          <p:cNvSpPr/>
          <p:nvPr/>
        </p:nvSpPr>
        <p:spPr>
          <a:xfrm>
            <a:off x="2624376" y="2566868"/>
            <a:ext cx="4579739" cy="2006203"/>
          </a:xfrm>
          <a:prstGeom prst="roundRect">
            <a:avLst>
              <a:gd name="adj" fmla="val 4984"/>
            </a:avLst>
          </a:prstGeom>
          <a:solidFill>
            <a:srgbClr val="542C49"/>
          </a:solidFill>
          <a:ln w="7620">
            <a:solidFill>
              <a:srgbClr val="6D4562"/>
            </a:solidFill>
            <a:prstDash val="solid"/>
          </a:ln>
        </p:spPr>
      </p:sp>
      <p:sp>
        <p:nvSpPr>
          <p:cNvPr id="6" name="Text 3"/>
          <p:cNvSpPr/>
          <p:nvPr/>
        </p:nvSpPr>
        <p:spPr>
          <a:xfrm>
            <a:off x="2854166" y="2796659"/>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Skepticism</a:t>
            </a:r>
            <a:endParaRPr lang="en-US" sz="2187" dirty="0"/>
          </a:p>
        </p:txBody>
      </p:sp>
      <p:sp>
        <p:nvSpPr>
          <p:cNvPr id="7" name="Text 4"/>
          <p:cNvSpPr/>
          <p:nvPr/>
        </p:nvSpPr>
        <p:spPr>
          <a:xfrm>
            <a:off x="2854166" y="3277076"/>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Approach all unsolicited emails, messages, and requests with a healthy dose of skepticism.</a:t>
            </a:r>
            <a:endParaRPr lang="en-US" sz="1750" dirty="0"/>
          </a:p>
        </p:txBody>
      </p:sp>
      <p:sp>
        <p:nvSpPr>
          <p:cNvPr id="8" name="Shape 5"/>
          <p:cNvSpPr/>
          <p:nvPr/>
        </p:nvSpPr>
        <p:spPr>
          <a:xfrm>
            <a:off x="7426285" y="2566868"/>
            <a:ext cx="4579739" cy="2006203"/>
          </a:xfrm>
          <a:prstGeom prst="roundRect">
            <a:avLst>
              <a:gd name="adj" fmla="val 4984"/>
            </a:avLst>
          </a:prstGeom>
          <a:solidFill>
            <a:srgbClr val="542C49"/>
          </a:solidFill>
          <a:ln w="7620">
            <a:solidFill>
              <a:srgbClr val="6D4562"/>
            </a:solidFill>
            <a:prstDash val="solid"/>
          </a:ln>
        </p:spPr>
      </p:sp>
      <p:sp>
        <p:nvSpPr>
          <p:cNvPr id="9" name="Text 6"/>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Verification</a:t>
            </a:r>
            <a:endParaRPr lang="en-US" sz="2187" dirty="0"/>
          </a:p>
        </p:txBody>
      </p:sp>
      <p:sp>
        <p:nvSpPr>
          <p:cNvPr id="10" name="Text 7"/>
          <p:cNvSpPr/>
          <p:nvPr/>
        </p:nvSpPr>
        <p:spPr>
          <a:xfrm>
            <a:off x="7656076" y="3277076"/>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Verify the legitimacy of any requests by contacting the sender through a known, trusted channel.</a:t>
            </a:r>
            <a:endParaRPr lang="en-US" sz="1750" dirty="0"/>
          </a:p>
        </p:txBody>
      </p:sp>
      <p:sp>
        <p:nvSpPr>
          <p:cNvPr id="11" name="Shape 8"/>
          <p:cNvSpPr/>
          <p:nvPr/>
        </p:nvSpPr>
        <p:spPr>
          <a:xfrm>
            <a:off x="2624376" y="4795242"/>
            <a:ext cx="4579739" cy="2006203"/>
          </a:xfrm>
          <a:prstGeom prst="roundRect">
            <a:avLst>
              <a:gd name="adj" fmla="val 4984"/>
            </a:avLst>
          </a:prstGeom>
          <a:solidFill>
            <a:srgbClr val="542C49"/>
          </a:solidFill>
          <a:ln w="7620">
            <a:solidFill>
              <a:srgbClr val="6D4562"/>
            </a:solidFill>
            <a:prstDash val="solid"/>
          </a:ln>
        </p:spPr>
      </p:sp>
      <p:sp>
        <p:nvSpPr>
          <p:cNvPr id="12" name="Text 9"/>
          <p:cNvSpPr/>
          <p:nvPr/>
        </p:nvSpPr>
        <p:spPr>
          <a:xfrm>
            <a:off x="2854166" y="5025033"/>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Reporting</a:t>
            </a:r>
            <a:endParaRPr lang="en-US" sz="2187" dirty="0"/>
          </a:p>
        </p:txBody>
      </p:sp>
      <p:sp>
        <p:nvSpPr>
          <p:cNvPr id="13" name="Text 10"/>
          <p:cNvSpPr/>
          <p:nvPr/>
        </p:nvSpPr>
        <p:spPr>
          <a:xfrm>
            <a:off x="2854166" y="5505450"/>
            <a:ext cx="412015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Report any suspicious activities or attempts to the appropriate authorities or security team.</a:t>
            </a:r>
            <a:endParaRPr lang="en-US" sz="1750" dirty="0"/>
          </a:p>
        </p:txBody>
      </p:sp>
      <p:sp>
        <p:nvSpPr>
          <p:cNvPr id="14" name="Shape 11"/>
          <p:cNvSpPr/>
          <p:nvPr/>
        </p:nvSpPr>
        <p:spPr>
          <a:xfrm>
            <a:off x="7426285" y="4795242"/>
            <a:ext cx="4579739" cy="2006203"/>
          </a:xfrm>
          <a:prstGeom prst="roundRect">
            <a:avLst>
              <a:gd name="adj" fmla="val 4984"/>
            </a:avLst>
          </a:prstGeom>
          <a:solidFill>
            <a:srgbClr val="542C49"/>
          </a:solidFill>
          <a:ln w="7620">
            <a:solidFill>
              <a:srgbClr val="6D4562"/>
            </a:solidFill>
            <a:prstDash val="solid"/>
          </a:ln>
        </p:spPr>
      </p:sp>
      <p:sp>
        <p:nvSpPr>
          <p:cNvPr id="15" name="Text 12"/>
          <p:cNvSpPr/>
          <p:nvPr/>
        </p:nvSpPr>
        <p:spPr>
          <a:xfrm>
            <a:off x="7656076" y="5025033"/>
            <a:ext cx="2820233"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Continuous Learning</a:t>
            </a:r>
            <a:endParaRPr lang="en-US" sz="2187" dirty="0"/>
          </a:p>
        </p:txBody>
      </p:sp>
      <p:sp>
        <p:nvSpPr>
          <p:cNvPr id="16" name="Text 13"/>
          <p:cNvSpPr/>
          <p:nvPr/>
        </p:nvSpPr>
        <p:spPr>
          <a:xfrm>
            <a:off x="7656076" y="5505450"/>
            <a:ext cx="4120158"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Stay informed about the latest phishing tactics and update your knowledge regularly.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2624376" y="1552813"/>
            <a:ext cx="848582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and Key Takeaways</a:t>
            </a:r>
            <a:endParaRPr lang="en-US" sz="4374" dirty="0"/>
          </a:p>
        </p:txBody>
      </p:sp>
      <p:sp>
        <p:nvSpPr>
          <p:cNvPr id="5" name="Shape 2"/>
          <p:cNvSpPr/>
          <p:nvPr/>
        </p:nvSpPr>
        <p:spPr>
          <a:xfrm>
            <a:off x="2624376" y="2691527"/>
            <a:ext cx="9381649" cy="3985260"/>
          </a:xfrm>
          <a:prstGeom prst="roundRect">
            <a:avLst>
              <a:gd name="adj" fmla="val 2509"/>
            </a:avLst>
          </a:prstGeom>
          <a:noFill/>
          <a:ln w="7620">
            <a:solidFill>
              <a:srgbClr val="FFFFFF">
                <a:alpha val="24000"/>
              </a:srgbClr>
            </a:solidFill>
            <a:prstDash val="solid"/>
          </a:ln>
        </p:spPr>
      </p:sp>
      <p:sp>
        <p:nvSpPr>
          <p:cNvPr id="6" name="Shape 3"/>
          <p:cNvSpPr/>
          <p:nvPr/>
        </p:nvSpPr>
        <p:spPr>
          <a:xfrm>
            <a:off x="2631996" y="2699147"/>
            <a:ext cx="9366409" cy="992505"/>
          </a:xfrm>
          <a:prstGeom prst="rect">
            <a:avLst/>
          </a:prstGeom>
          <a:solidFill>
            <a:srgbClr val="FFFFFF">
              <a:alpha val="4000"/>
            </a:srgbClr>
          </a:solidFill>
          <a:ln/>
        </p:spPr>
      </p:sp>
      <p:sp>
        <p:nvSpPr>
          <p:cNvPr id="7" name="Text 4"/>
          <p:cNvSpPr/>
          <p:nvPr/>
        </p:nvSpPr>
        <p:spPr>
          <a:xfrm>
            <a:off x="2854166" y="2839998"/>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Understand Phishing Risks</a:t>
            </a:r>
            <a:endParaRPr lang="en-US" sz="1750" dirty="0"/>
          </a:p>
        </p:txBody>
      </p:sp>
      <p:sp>
        <p:nvSpPr>
          <p:cNvPr id="8" name="Text 5"/>
          <p:cNvSpPr/>
          <p:nvPr/>
        </p:nvSpPr>
        <p:spPr>
          <a:xfrm>
            <a:off x="7541181" y="2839998"/>
            <a:ext cx="4235053"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Recognize common phishing tactics to protect yourself and your organization.</a:t>
            </a:r>
            <a:endParaRPr lang="en-US" sz="1750" dirty="0"/>
          </a:p>
        </p:txBody>
      </p:sp>
      <p:sp>
        <p:nvSpPr>
          <p:cNvPr id="9" name="Shape 6"/>
          <p:cNvSpPr/>
          <p:nvPr/>
        </p:nvSpPr>
        <p:spPr>
          <a:xfrm>
            <a:off x="2631996" y="3691652"/>
            <a:ext cx="9366409" cy="992505"/>
          </a:xfrm>
          <a:prstGeom prst="rect">
            <a:avLst/>
          </a:prstGeom>
          <a:solidFill>
            <a:srgbClr val="000000">
              <a:alpha val="4000"/>
            </a:srgbClr>
          </a:solidFill>
          <a:ln/>
        </p:spPr>
      </p:sp>
      <p:sp>
        <p:nvSpPr>
          <p:cNvPr id="10" name="Text 7"/>
          <p:cNvSpPr/>
          <p:nvPr/>
        </p:nvSpPr>
        <p:spPr>
          <a:xfrm>
            <a:off x="2854166" y="3832503"/>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Identify Phishing Attempts</a:t>
            </a:r>
            <a:endParaRPr lang="en-US" sz="1750" dirty="0"/>
          </a:p>
        </p:txBody>
      </p:sp>
      <p:sp>
        <p:nvSpPr>
          <p:cNvPr id="11" name="Text 8"/>
          <p:cNvSpPr/>
          <p:nvPr/>
        </p:nvSpPr>
        <p:spPr>
          <a:xfrm>
            <a:off x="7541181" y="3832503"/>
            <a:ext cx="4235053"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Develop the skills to spot suspicious emails, messages, and requests.</a:t>
            </a:r>
            <a:endParaRPr lang="en-US" sz="1750" dirty="0"/>
          </a:p>
        </p:txBody>
      </p:sp>
      <p:sp>
        <p:nvSpPr>
          <p:cNvPr id="12" name="Shape 9"/>
          <p:cNvSpPr/>
          <p:nvPr/>
        </p:nvSpPr>
        <p:spPr>
          <a:xfrm>
            <a:off x="2631996" y="4684157"/>
            <a:ext cx="9366409" cy="992505"/>
          </a:xfrm>
          <a:prstGeom prst="rect">
            <a:avLst/>
          </a:prstGeom>
          <a:solidFill>
            <a:srgbClr val="FFFFFF">
              <a:alpha val="4000"/>
            </a:srgbClr>
          </a:solidFill>
          <a:ln/>
        </p:spPr>
      </p:sp>
      <p:sp>
        <p:nvSpPr>
          <p:cNvPr id="13" name="Text 10"/>
          <p:cNvSpPr/>
          <p:nvPr/>
        </p:nvSpPr>
        <p:spPr>
          <a:xfrm>
            <a:off x="2854166" y="4825008"/>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Implement Robust Defenses</a:t>
            </a:r>
            <a:endParaRPr lang="en-US" sz="1750" dirty="0"/>
          </a:p>
        </p:txBody>
      </p:sp>
      <p:sp>
        <p:nvSpPr>
          <p:cNvPr id="14" name="Text 11"/>
          <p:cNvSpPr/>
          <p:nvPr/>
        </p:nvSpPr>
        <p:spPr>
          <a:xfrm>
            <a:off x="7541180" y="4604081"/>
            <a:ext cx="4235053"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Leverage security tools, policies, and employee awareness to mitigate phishing threats.</a:t>
            </a:r>
            <a:endParaRPr lang="en-US" sz="1750" dirty="0"/>
          </a:p>
        </p:txBody>
      </p:sp>
      <p:sp>
        <p:nvSpPr>
          <p:cNvPr id="15" name="Shape 12"/>
          <p:cNvSpPr/>
          <p:nvPr/>
        </p:nvSpPr>
        <p:spPr>
          <a:xfrm>
            <a:off x="2631996" y="5676662"/>
            <a:ext cx="9366409" cy="992505"/>
          </a:xfrm>
          <a:prstGeom prst="rect">
            <a:avLst/>
          </a:prstGeom>
          <a:solidFill>
            <a:srgbClr val="000000">
              <a:alpha val="4000"/>
            </a:srgbClr>
          </a:solidFill>
          <a:ln/>
        </p:spPr>
      </p:sp>
      <p:sp>
        <p:nvSpPr>
          <p:cNvPr id="16" name="Text 13"/>
          <p:cNvSpPr/>
          <p:nvPr/>
        </p:nvSpPr>
        <p:spPr>
          <a:xfrm>
            <a:off x="2854166" y="5817513"/>
            <a:ext cx="4235053" cy="355402"/>
          </a:xfrm>
          <a:prstGeom prst="rect">
            <a:avLst/>
          </a:prstGeom>
          <a:noFill/>
          <a:ln/>
        </p:spPr>
        <p:txBody>
          <a:bodyPr wrap="non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Remain Vigilant</a:t>
            </a:r>
            <a:endParaRPr lang="en-US" sz="1750" dirty="0"/>
          </a:p>
        </p:txBody>
      </p:sp>
      <p:sp>
        <p:nvSpPr>
          <p:cNvPr id="17" name="Text 14"/>
          <p:cNvSpPr/>
          <p:nvPr/>
        </p:nvSpPr>
        <p:spPr>
          <a:xfrm>
            <a:off x="7541181" y="5596586"/>
            <a:ext cx="4235053"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Stay informed, report suspicious activity, and continuously improve your phishing defenses.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481</Words>
  <Application>Microsoft Office PowerPoint</Application>
  <PresentationFormat>Custom</PresentationFormat>
  <Paragraphs>75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Mukta</vt:lpstr>
      <vt:lpstr>Prompt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5</cp:revision>
  <dcterms:created xsi:type="dcterms:W3CDTF">2024-05-19T10:39:55Z</dcterms:created>
  <dcterms:modified xsi:type="dcterms:W3CDTF">2024-05-19T15:23:43Z</dcterms:modified>
</cp:coreProperties>
</file>