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E41E4-AB6C-4A79-AECD-916267CF95A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5FCA-4356-43F8-9ADA-802D61A9B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5364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BF01-F77F-4B51-8E38-3034BB98A94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80B5B-03A6-44D4-AB6E-E84FB8D89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6768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93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1E68D-FD3D-43F1-BE4C-87AFCD79D030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1918-1993-490D-8A0B-4E89609A3F30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ACD60-38C7-4595-8330-1C7CC7C2CA6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1394F-8BE9-4ACB-A3C5-ADF4BEA21145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5160-6748-4670-B69A-3EBF36D1F2C6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F4147-BE16-4FC3-81FC-BC037B22A9B8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42A10-1DC4-4D76-9FE3-68B4756CEE68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B731D-FF72-419F-AC79-87BBBD54DF8C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5C021-FA17-4AB3-A382-C6EE8291D908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BE1EA-9DD2-43B4-A133-8EF0F582364E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8386D-2A93-45E1-B326-D9D09FD91F22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0" y="640079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8DDB5-B893-4752-BAFF-9C3F20C19C05}" type="datetime1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79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932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A31162-E769-B5BE-B508-8A1F7927428B}"/>
              </a:ext>
            </a:extLst>
          </p:cNvPr>
          <p:cNvCxnSpPr>
            <a:cxnSpLocks/>
          </p:cNvCxnSpPr>
          <p:nvPr userDrawn="1"/>
        </p:nvCxnSpPr>
        <p:spPr>
          <a:xfrm>
            <a:off x="76200" y="6477000"/>
            <a:ext cx="8991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FF086F-8813-1301-1F70-42024EB421CE}"/>
              </a:ext>
            </a:extLst>
          </p:cNvPr>
          <p:cNvSpPr txBox="1"/>
          <p:nvPr userDrawn="1"/>
        </p:nvSpPr>
        <p:spPr>
          <a:xfrm>
            <a:off x="190863" y="6459151"/>
            <a:ext cx="25428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Department of Computer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Two-Layer Contactless Physical Authentication System: Combining Facial &amp; Voice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455" y="4419600"/>
            <a:ext cx="8686800" cy="1752600"/>
          </a:xfrm>
        </p:spPr>
        <p:txBody>
          <a:bodyPr>
            <a:normAutofit/>
          </a:bodyPr>
          <a:lstStyle/>
          <a:p>
            <a:pPr algn="l">
              <a:spcBef>
                <a:spcPct val="0"/>
              </a:spcBef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Supervisor: Dr. Zaid Ahmad</a:t>
            </a:r>
          </a:p>
          <a:p>
            <a:pPr algn="l">
              <a:spcBef>
                <a:spcPct val="0"/>
              </a:spcBef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Co-supervisor: Engr. Talha Naveed</a:t>
            </a:r>
          </a:p>
          <a:p>
            <a:pPr>
              <a:spcBef>
                <a:spcPct val="0"/>
              </a:spcBef>
            </a:pPr>
            <a:endParaRPr lang="en-US" sz="2800" b="1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>
              <a:spcBef>
                <a:spcPct val="0"/>
              </a:spcBef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Department of Computer Engineering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609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26324"/>
            <a:ext cx="1519237" cy="155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43000" y="520839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GB" sz="2400" b="1" dirty="0">
                <a:latin typeface="Times New Roman"/>
                <a:ea typeface="Times New Roman"/>
              </a:rPr>
              <a:t>COMSATS University Islamabad, Lahore Campus</a:t>
            </a:r>
            <a:endParaRPr lang="en-US" sz="2000" dirty="0">
              <a:latin typeface="Times New Roman"/>
              <a:ea typeface="Times New Roman"/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latin typeface="Times New Roman"/>
                <a:ea typeface="Calibri"/>
              </a:rPr>
              <a:t>1.5</a:t>
            </a:r>
            <a:r>
              <a:rPr lang="en-US" sz="1600" spc="-5" dirty="0">
                <a:latin typeface="Times New Roman"/>
                <a:ea typeface="Calibri"/>
              </a:rPr>
              <a:t>K</a:t>
            </a:r>
            <a:r>
              <a:rPr lang="en-US" sz="1600" dirty="0">
                <a:latin typeface="Times New Roman"/>
                <a:ea typeface="Calibri"/>
              </a:rPr>
              <a:t>M </a:t>
            </a:r>
            <a:r>
              <a:rPr lang="en-US" sz="1600" dirty="0" err="1">
                <a:latin typeface="Times New Roman"/>
                <a:ea typeface="Calibri"/>
              </a:rPr>
              <a:t>D</a:t>
            </a:r>
            <a:r>
              <a:rPr lang="en-US" sz="1600" spc="-5" dirty="0" err="1">
                <a:latin typeface="Times New Roman"/>
                <a:ea typeface="Calibri"/>
              </a:rPr>
              <a:t>e</a:t>
            </a:r>
            <a:r>
              <a:rPr lang="en-US" sz="1600" dirty="0" err="1">
                <a:latin typeface="Times New Roman"/>
                <a:ea typeface="Calibri"/>
              </a:rPr>
              <a:t>f</a:t>
            </a:r>
            <a:r>
              <a:rPr lang="en-US" sz="1600" spc="-5" dirty="0" err="1">
                <a:latin typeface="Times New Roman"/>
                <a:ea typeface="Calibri"/>
              </a:rPr>
              <a:t>en</a:t>
            </a:r>
            <a:r>
              <a:rPr lang="en-US" sz="1600" spc="5" dirty="0" err="1">
                <a:latin typeface="Times New Roman"/>
                <a:ea typeface="Calibri"/>
              </a:rPr>
              <a:t>c</a:t>
            </a:r>
            <a:r>
              <a:rPr lang="en-US" sz="1600" dirty="0" err="1">
                <a:latin typeface="Times New Roman"/>
                <a:ea typeface="Calibri"/>
              </a:rPr>
              <a:t>e</a:t>
            </a:r>
            <a:r>
              <a:rPr lang="en-US" sz="1600" dirty="0">
                <a:latin typeface="Times New Roman"/>
                <a:ea typeface="Calibri"/>
              </a:rPr>
              <a:t> R</a:t>
            </a:r>
            <a:r>
              <a:rPr lang="en-US" sz="1600" spc="-5" dirty="0">
                <a:latin typeface="Times New Roman"/>
                <a:ea typeface="Calibri"/>
              </a:rPr>
              <a:t>oad</a:t>
            </a:r>
            <a:r>
              <a:rPr lang="en-US" sz="1600" dirty="0">
                <a:latin typeface="Times New Roman"/>
                <a:ea typeface="Calibri"/>
              </a:rPr>
              <a:t>, Off </a:t>
            </a:r>
            <a:r>
              <a:rPr lang="en-US" sz="1600" dirty="0" err="1">
                <a:latin typeface="Times New Roman"/>
                <a:ea typeface="Calibri"/>
              </a:rPr>
              <a:t>R</a:t>
            </a:r>
            <a:r>
              <a:rPr lang="en-US" sz="1600" spc="-15" dirty="0" err="1">
                <a:latin typeface="Times New Roman"/>
                <a:ea typeface="Calibri"/>
              </a:rPr>
              <a:t>a</a:t>
            </a:r>
            <a:r>
              <a:rPr lang="en-US" sz="1600" spc="5" dirty="0" err="1">
                <a:latin typeface="Times New Roman"/>
                <a:ea typeface="Calibri"/>
              </a:rPr>
              <a:t>i</a:t>
            </a:r>
            <a:r>
              <a:rPr lang="en-US" sz="1600" spc="-5" dirty="0" err="1">
                <a:latin typeface="Times New Roman"/>
                <a:ea typeface="Calibri"/>
              </a:rPr>
              <a:t>w</a:t>
            </a:r>
            <a:r>
              <a:rPr lang="en-US" sz="1600" spc="5" dirty="0" err="1">
                <a:latin typeface="Times New Roman"/>
                <a:ea typeface="Calibri"/>
              </a:rPr>
              <a:t>i</a:t>
            </a:r>
            <a:r>
              <a:rPr lang="en-US" sz="1600" spc="-5" dirty="0" err="1">
                <a:latin typeface="Times New Roman"/>
                <a:ea typeface="Calibri"/>
              </a:rPr>
              <a:t>n</a:t>
            </a:r>
            <a:r>
              <a:rPr lang="en-US" sz="1600" dirty="0" err="1">
                <a:latin typeface="Times New Roman"/>
                <a:ea typeface="Calibri"/>
              </a:rPr>
              <a:t>d</a:t>
            </a:r>
            <a:r>
              <a:rPr lang="en-US" sz="1600" dirty="0">
                <a:latin typeface="Times New Roman"/>
                <a:ea typeface="Calibri"/>
              </a:rPr>
              <a:t> R</a:t>
            </a:r>
            <a:r>
              <a:rPr lang="en-US" sz="1600" spc="-5" dirty="0">
                <a:latin typeface="Times New Roman"/>
                <a:ea typeface="Calibri"/>
              </a:rPr>
              <a:t>o</a:t>
            </a:r>
            <a:r>
              <a:rPr lang="en-US" sz="1600" spc="-15" dirty="0">
                <a:latin typeface="Times New Roman"/>
                <a:ea typeface="Calibri"/>
              </a:rPr>
              <a:t>a</a:t>
            </a:r>
            <a:r>
              <a:rPr lang="en-US" sz="1600" spc="-5" dirty="0">
                <a:latin typeface="Times New Roman"/>
                <a:ea typeface="Calibri"/>
              </a:rPr>
              <a:t>d</a:t>
            </a:r>
            <a:r>
              <a:rPr lang="en-US" sz="1600" dirty="0">
                <a:latin typeface="Times New Roman"/>
                <a:ea typeface="Calibri"/>
              </a:rPr>
              <a:t>, L</a:t>
            </a:r>
            <a:r>
              <a:rPr lang="en-US" sz="1600" spc="-5" dirty="0">
                <a:latin typeface="Times New Roman"/>
                <a:ea typeface="Calibri"/>
              </a:rPr>
              <a:t>ah</a:t>
            </a:r>
            <a:r>
              <a:rPr lang="en-US" sz="1600" spc="-20" dirty="0">
                <a:latin typeface="Times New Roman"/>
                <a:ea typeface="Calibri"/>
              </a:rPr>
              <a:t>o</a:t>
            </a:r>
            <a:r>
              <a:rPr lang="en-US" sz="1600" spc="5" dirty="0">
                <a:latin typeface="Times New Roman"/>
                <a:ea typeface="Calibri"/>
              </a:rPr>
              <a:t>re</a:t>
            </a:r>
            <a:endParaRPr lang="en-US" sz="2000" dirty="0">
              <a:effectLst/>
              <a:latin typeface="Times New Roman"/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7615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140175"/>
              </p:ext>
            </p:extLst>
          </p:nvPr>
        </p:nvGraphicFramePr>
        <p:xfrm>
          <a:off x="1524000" y="2133600"/>
          <a:ext cx="6553200" cy="398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43592" imgH="3382002" progId="Word.Document.12">
                  <p:embed/>
                </p:oleObj>
              </mc:Choice>
              <mc:Fallback>
                <p:oleObj name="Document" r:id="rId2" imgW="5543592" imgH="338200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2133600"/>
                        <a:ext cx="6553200" cy="3981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E4F1-9FAA-D74F-9AC5-C11A264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3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Introduction: The Shifting Landscape of Identity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Dual Challenge of Modern Authentication:</a:t>
            </a:r>
          </a:p>
          <a:p>
            <a:pPr marL="0" indent="0">
              <a:buNone/>
            </a:pPr>
            <a:r>
              <a:rPr lang="en-US" dirty="0"/>
              <a:t>1. The Crisis in Digital &amp; Physical Trust:</a:t>
            </a:r>
          </a:p>
          <a:p>
            <a:pPr marL="0" indent="0">
              <a:buNone/>
            </a:pPr>
            <a:r>
              <a:rPr lang="en-US" dirty="0"/>
              <a:t>Systemic Vulnerabilities: Traditional credentials like passwords and PINs are fundamentally broken, consistently compromised by data breaches and sophisticated phishing attacks</a:t>
            </a:r>
          </a:p>
          <a:p>
            <a:pPr marL="0" indent="0">
              <a:buNone/>
            </a:pPr>
            <a:r>
              <a:rPr lang="en-US" dirty="0"/>
              <a:t>2. The Post-Pandemic Imperative for Hygiene:</a:t>
            </a:r>
          </a:p>
          <a:p>
            <a:pPr marL="0" indent="0">
              <a:buNone/>
            </a:pPr>
            <a:r>
              <a:rPr lang="en-US" dirty="0"/>
              <a:t>Contact as a Vector: The global health crisis has permanently shifted our perception of shared surfaces. Contact-based biometrics are now recognized as vectors for germ transmission</a:t>
            </a:r>
          </a:p>
          <a:p>
            <a:pPr marL="0" indent="0">
              <a:buNone/>
            </a:pPr>
            <a:r>
              <a:rPr lang="en-US" dirty="0"/>
              <a:t>Demand for Touchless Interaction: Clear market and societal need for solutions that eliminate physical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36179-B8DB-F117-DF8A-6E3BCCB7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F953F-FA03-2CB1-DF82-9F2371AA7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6E48E-3AC6-8628-028D-649495A7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Proposed Paradigm: A Synergistic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3994-8B91-FBD4-A452-B18934B23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The Synergy of Face &amp; Voice:</a:t>
            </a:r>
          </a:p>
          <a:p>
            <a:pPr marL="0" indent="0">
              <a:buNone/>
            </a:pPr>
            <a:r>
              <a:rPr lang="en-US" dirty="0"/>
              <a:t>Exponentially Increased Security: We combine two distinct biometric markers. An attacker would need to successfully spoof both appearance and voice characteristics simultaneously</a:t>
            </a:r>
          </a:p>
          <a:p>
            <a:pPr marL="0" indent="0">
              <a:buNone/>
            </a:pPr>
            <a:r>
              <a:rPr lang="en-US" dirty="0"/>
              <a:t>   • Resilience Through Duality: A failure or spoof on one layer is caught by the other, creating a robust and fault-tolerant system</a:t>
            </a:r>
          </a:p>
          <a:p>
            <a:pPr marL="0" indent="0">
              <a:buNone/>
            </a:pPr>
            <a:r>
              <a:rPr lang="en-US" dirty="0"/>
              <a:t>2. Democratizing Advanced Security:</a:t>
            </a:r>
          </a:p>
          <a:p>
            <a:pPr marL="0" indent="0">
              <a:buNone/>
            </a:pPr>
            <a:r>
              <a:rPr lang="en-US" dirty="0"/>
              <a:t>   • Accessibility and Affordability: Engineering a solution that is not proprietary or expensive</a:t>
            </a:r>
          </a:p>
          <a:p>
            <a:pPr marL="0" indent="0">
              <a:buNone/>
            </a:pPr>
            <a:r>
              <a:rPr lang="en-US" dirty="0"/>
              <a:t>   • By targeting cost-effective embedded hardware, we make high-security, multi-modal authentication accessible to diverse environments</a:t>
            </a:r>
          </a:p>
          <a:p>
            <a:pPr marL="0" indent="0">
              <a:buNone/>
            </a:pPr>
            <a:r>
              <a:rPr lang="en-US" dirty="0"/>
              <a:t>Project Vision: To engineer a robust, efficient, and accessible two-layer authentication system that addresses the core security and hygiene challenges of today.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A414A-23E2-BD61-2852-A279777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2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 (2-3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may include comparison of the relevant literature in tabulated form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352FD-D51E-A91B-BD95-86F28248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2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Completed</a:t>
            </a:r>
          </a:p>
          <a:p>
            <a:r>
              <a:rPr lang="en-US" dirty="0"/>
              <a:t>In Progress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9AB98-1EB6-44BF-86AD-CF6B33A5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97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(2-5 Slides)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 / Flow Diagram</a:t>
            </a:r>
          </a:p>
          <a:p>
            <a:r>
              <a:rPr lang="en-US" dirty="0"/>
              <a:t>Results of Any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D3AF-508F-2541-93E2-B7C9229C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5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(1-2 Slides)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89E98-0177-E3B8-4A5B-76398914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61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A6578-89B9-E9E0-FEF9-10FAED95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FF07-07D4-98EE-D289-7C4836B3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Mapping (1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542F4-3910-E56D-DC76-16BB2E99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EAD122-97DE-D577-CCE4-558BD30DF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237173"/>
              </p:ext>
            </p:extLst>
          </p:nvPr>
        </p:nvGraphicFramePr>
        <p:xfrm>
          <a:off x="304800" y="1600200"/>
          <a:ext cx="8686800" cy="3967480"/>
        </p:xfrm>
        <a:graphic>
          <a:graphicData uri="http://schemas.openxmlformats.org/drawingml/2006/table">
            <a:tbl>
              <a:tblPr firstRow="1" bandRow="1"/>
              <a:tblGrid>
                <a:gridCol w="1786192">
                  <a:extLst>
                    <a:ext uri="{9D8B030D-6E8A-4147-A177-3AD203B41FA5}">
                      <a16:colId xmlns:a16="http://schemas.microsoft.com/office/drawing/2014/main" val="3433129027"/>
                    </a:ext>
                  </a:extLst>
                </a:gridCol>
                <a:gridCol w="880808">
                  <a:extLst>
                    <a:ext uri="{9D8B030D-6E8A-4147-A177-3AD203B41FA5}">
                      <a16:colId xmlns:a16="http://schemas.microsoft.com/office/drawing/2014/main" val="261817749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52206438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0915246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54821109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662303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Included/ Not 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included, inclusion level: </a:t>
                      </a:r>
                    </a:p>
                    <a:p>
                      <a:r>
                        <a:rPr lang="en-US" sz="1400" dirty="0">
                          <a:solidFill>
                            <a:srgbClr val="0070C0"/>
                          </a:solidFill>
                        </a:rPr>
                        <a:t>Partial, average or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Goal(s) of project that lie in SDG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How goal(s) meet the criteria of SDG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Additional remarks/ discussions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87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SDG 3: Good Health and Well-being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19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SDG 4: Quality Education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SDG 8: Decent Work and Economic Growth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3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SDG 9: Industry, Innovation, and Infrastructure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07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SDG 11: Sustainable Cities and Communities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36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SDG 12: Responsible Consumption and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377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 of Meeting with Supervisor </a:t>
            </a:r>
            <a:br>
              <a:rPr lang="en-US" dirty="0"/>
            </a:br>
            <a:r>
              <a:rPr lang="en-US" dirty="0"/>
              <a:t>(1-Slide)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7FC7E-1201-2342-991F-0515A911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73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426</Words>
  <Application>Microsoft Office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Document</vt:lpstr>
      <vt:lpstr>Two-Layer Contactless Physical Authentication System: Combining Facial &amp; Voice Recognition</vt:lpstr>
      <vt:lpstr>Introduction: The Shifting Landscape of Identity Verification</vt:lpstr>
      <vt:lpstr>Our Proposed Paradigm: A Synergistic Solution:</vt:lpstr>
      <vt:lpstr>Literature Review (2-3 Slides)</vt:lpstr>
      <vt:lpstr>Objectives (1-2 Slides)</vt:lpstr>
      <vt:lpstr>Methodology (2-5 Slides) </vt:lpstr>
      <vt:lpstr>References (1-2 Slides)</vt:lpstr>
      <vt:lpstr>SDG Mapping (1 Slide)</vt:lpstr>
      <vt:lpstr>Details of Meeting with Supervisor  (1-Slide)</vt:lpstr>
      <vt:lpstr>Timeline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FYP Title </dc:title>
  <dc:creator>Project Lab</dc:creator>
  <cp:lastModifiedBy>Faizy</cp:lastModifiedBy>
  <cp:revision>32</cp:revision>
  <dcterms:created xsi:type="dcterms:W3CDTF">2006-08-16T00:00:00Z</dcterms:created>
  <dcterms:modified xsi:type="dcterms:W3CDTF">2025-09-24T10:40:02Z</dcterms:modified>
</cp:coreProperties>
</file>