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516" y="-4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1F497D"/>
                </a:solidFill>
              </a:defRPr>
            </a:pPr>
            <a:r>
              <a:t>Two-Layer Contactless Physical Authentication System: Combining Facial &amp; Voice Recognition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600">
                <a:solidFill>
                  <a:srgbClr val="404040"/>
                </a:solidFill>
              </a:defRPr>
            </a:pPr>
            <a:r>
              <a:t>Group Members: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Abdullah Laeeq (CIIT/FA22-BCE-026/LHR)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Ali Hamza (CIIT/FA22-BCE-071/LHR)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Muhammad Faizan Shurjeel (CIIT/FA22-BCE-086/LHR)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endParaRPr/>
          </a:p>
          <a:p>
            <a:pPr>
              <a:defRPr sz="1600">
                <a:solidFill>
                  <a:srgbClr val="404040"/>
                </a:solidFill>
              </a:defRPr>
            </a:pPr>
            <a:r>
              <a:t>Supervisor: Dr. Zaid Ahmad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Co-Supervisor: Engr. Talha Naveed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endParaRPr/>
          </a:p>
          <a:p>
            <a:pPr>
              <a:defRPr sz="1600">
                <a:solidFill>
                  <a:srgbClr val="404040"/>
                </a:solidFill>
              </a:defRPr>
            </a:pPr>
            <a:r>
              <a:t>Department of Computer Engineering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COMSATS University Islamabad (Lahore Campus)</a:t>
            </a:r>
          </a:p>
          <a:p>
            <a:pPr>
              <a:defRPr sz="1600">
                <a:solidFill>
                  <a:srgbClr val="404040"/>
                </a:solidFill>
              </a:defRPr>
            </a:pPr>
            <a:r>
              <a:t>September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1F497D"/>
                </a:solidFill>
              </a:defRPr>
            </a:pPr>
            <a:r>
              <a:t>Methodology - Hardware &amp; Anti-Spoofing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r>
              <a:t>Crucial Addition: Liveness Detection (Anti-Spoofing)</a:t>
            </a:r>
          </a:p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r>
              <a:t>• Prevents attacks using photos or videos</a:t>
            </a:r>
          </a:p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r>
              <a:t>• Proposed Method: Eye-blink detection algorithm</a:t>
            </a:r>
          </a:p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r>
              <a:t>• Simple but effective initial check for live person</a:t>
            </a:r>
          </a:p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endParaRPr/>
          </a:p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r>
              <a:t>Hardware Development Strategy:</a:t>
            </a:r>
          </a:p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endParaRPr/>
          </a:p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r>
              <a:t>Phase 1 (PC Development):</a:t>
            </a:r>
          </a:p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r>
              <a:t>• Entire system built and tested on standard PC</a:t>
            </a:r>
          </a:p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r>
              <a:t>• Ensures functionality before hardware constraints</a:t>
            </a:r>
          </a:p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endParaRPr/>
          </a:p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r>
              <a:t>Phase 2 (MVP Deployment) - Two cost-effective paths:</a:t>
            </a:r>
          </a:p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endParaRPr/>
          </a:p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r>
              <a:t>Option A (Preferred/Innovative):</a:t>
            </a:r>
          </a:p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r>
              <a:t>• Repurpose older Android smartphone</a:t>
            </a:r>
          </a:p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r>
              <a:t>• Leverage ARM processor, camera, and microphone</a:t>
            </a:r>
          </a:p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r>
              <a:t>• Run AI backend in Linux environment (e.g., Termux)</a:t>
            </a:r>
          </a:p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endParaRPr/>
          </a:p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r>
              <a:t>Option B (Contingency):</a:t>
            </a:r>
          </a:p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r>
              <a:t>• Refurbished Mini-PC (e.g., Dell OptiPlex)</a:t>
            </a:r>
          </a:p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r>
              <a:t>• Stable and predictable alternative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1F497D"/>
                </a:solidFill>
              </a:defRPr>
            </a:pPr>
            <a:r>
              <a:t>SDG Mapping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645920"/>
          <a:ext cx="8229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371600">
                <a:tc>
                  <a:txBody>
                    <a:bodyPr/>
                    <a:lstStyle/>
                    <a:p>
                      <a:pPr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SDG Goal</a:t>
                      </a:r>
                    </a:p>
                  </a:txBody>
                  <a:tcP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Inclusion Level</a:t>
                      </a:r>
                    </a:p>
                  </a:txBody>
                  <a:tcP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Project's Contribution</a:t>
                      </a:r>
                    </a:p>
                  </a:txBody>
                  <a:tcP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How Goal is Met</a:t>
                      </a:r>
                    </a:p>
                  </a:txBody>
                  <a:tcPr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7160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</a:defRPr>
                      </a:pPr>
                      <a:r>
                        <a:t>SDG 9: Industry, Innovation, and Infrastructure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</a:defRPr>
                      </a:pPr>
                      <a:r>
                        <a:t>Major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</a:defRPr>
                      </a:pPr>
                      <a:r>
                        <a:t>Develop resilient, secure, and innovative authentication infrastructure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</a:defRPr>
                      </a:pPr>
                      <a:r>
                        <a:t>Novel, accessible, and affordable security system fostering innovation in physical and digital security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>
                <a:solidFill>
                  <a:srgbClr val="1F497D"/>
                </a:solidFill>
              </a:defRPr>
            </a:pPr>
            <a:r>
              <a:t>Project Timeline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645920"/>
          <a:ext cx="8229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Milestone</a:t>
                      </a:r>
                    </a:p>
                  </a:txBody>
                  <a:tcP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Description</a:t>
                      </a:r>
                    </a:p>
                  </a:txBody>
                  <a:tcP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Starting Week</a:t>
                      </a:r>
                    </a:p>
                  </a:txBody>
                  <a:tcP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Duration (Weeks)</a:t>
                      </a:r>
                    </a:p>
                  </a:txBody>
                  <a:tcPr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</a:defRPr>
                      </a:pPr>
                      <a:r>
                        <a:t>Finalize Requirements &amp; Detailed System Design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</a:defRPr>
                      </a:pPr>
                      <a:r>
                        <a:t>Week 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</a:defRPr>
                      </a:pPr>
                      <a:r>
                        <a:t>Environment Setup &amp; Data Collection Protocol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</a:defRPr>
                      </a:pPr>
                      <a:r>
                        <a:t>Week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</a:defRPr>
                      </a:pPr>
                      <a:r>
                        <a:t>Development of Facial Recognition Module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</a:defRPr>
                      </a:pPr>
                      <a:r>
                        <a:t>Week 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</a:defRPr>
                      </a:pPr>
                      <a:r>
                        <a:t>Development of Voice Recognition Module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</a:defRPr>
                      </a:pPr>
                      <a:r>
                        <a:t>Week 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</a:defRPr>
                      </a:pPr>
                      <a:r>
                        <a:t>Integration of Both Modules &amp; Fusion Engine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</a:defRPr>
                      </a:pPr>
                      <a:r>
                        <a:t>Week 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</a:defRPr>
                      </a:pPr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</a:defRPr>
                      </a:pPr>
                      <a:r>
                        <a:t>Implementation of Liveness Detection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</a:defRPr>
                      </a:pPr>
                      <a:r>
                        <a:t>Week 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</a:defRPr>
                      </a:pPr>
                      <a:r>
                        <a:t>System Optimization &amp; Porting to MVP Hardware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</a:defRPr>
                      </a:pPr>
                      <a:r>
                        <a:t>Week 11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5720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</a:defRPr>
                      </a:pPr>
                      <a: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</a:defRPr>
                      </a:pPr>
                      <a:r>
                        <a:t>Testing, Evaluation &amp; Final Report Writing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</a:defRPr>
                      </a:pPr>
                      <a:r>
                        <a:t>Week 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1F497D"/>
                </a:solidFill>
              </a:defRPr>
            </a:pPr>
            <a: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r>
              <a:t>Key References:</a:t>
            </a:r>
          </a:p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endParaRPr/>
          </a:p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r>
              <a:t>• Schroff, F., Kalenichenko, D., &amp; Philbin, J. (2015). FaceNet: A Unified Embedding for Face Recognition and Clustering. 2015 IEEE Conference on Computer Vision and Pattern Recognition (CVPR).</a:t>
            </a:r>
          </a:p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endParaRPr/>
          </a:p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r>
              <a:t>• Deng, J., Guo, J., Xue, N., &amp; Zafeiriou, S. (2019). ArcFace: Additive Angular Margin Loss for Deep Face Recognition. 2019 IEEE/CVF Conference on Computer Vision and Pattern Recognition (CVPR).</a:t>
            </a:r>
          </a:p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endParaRPr/>
          </a:p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r>
              <a:t>• Ravanelli, M., et al. (2021). SpeechBrain: A General-Purpose Speech Toolkit. arXiv preprint arXiv:2106.04624.</a:t>
            </a:r>
          </a:p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endParaRPr/>
          </a:p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r>
              <a:t>• Desplanques, B., Thienpondt, J., &amp; Demuynck, K. (2020). ECAPA-TDNN: Emphasized Channel Attention, Propagation and Aggregation in TDNN Based Speaker Verification. 2020 IEEE International Conference on Acoustics, Speech and Signal Processing (ICASSP).</a:t>
            </a:r>
          </a:p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endParaRPr/>
          </a:p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r>
              <a:t>• Chi, Jin, et al. (2020). RetinaFace: Single-Shot Multi-Level Face Localisation in the Wild. 2020 IEEE/CVF Conference on Computer Vision and Pattern Recognition (CVPR).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  <a:defRPr sz="2800" b="1">
                <a:solidFill>
                  <a:srgbClr val="1F497D"/>
                </a:solidFill>
              </a:defRPr>
            </a:pPr>
            <a:r>
              <a:rPr lang="en-US" sz="4300"/>
              <a:t>Introduction: The Shifting Landscape of Identity Verification</a:t>
            </a:r>
          </a:p>
        </p:txBody>
      </p:sp>
      <p:sp>
        <p:nvSpPr>
          <p:cNvPr id="42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01777" y="1677373"/>
            <a:ext cx="8140446" cy="18288"/>
          </a:xfrm>
          <a:custGeom>
            <a:avLst/>
            <a:gdLst>
              <a:gd name="connsiteX0" fmla="*/ 0 w 8140446"/>
              <a:gd name="connsiteY0" fmla="*/ 0 h 18288"/>
              <a:gd name="connsiteX1" fmla="*/ 434157 w 8140446"/>
              <a:gd name="connsiteY1" fmla="*/ 0 h 18288"/>
              <a:gd name="connsiteX2" fmla="*/ 1193932 w 8140446"/>
              <a:gd name="connsiteY2" fmla="*/ 0 h 18288"/>
              <a:gd name="connsiteX3" fmla="*/ 1628089 w 8140446"/>
              <a:gd name="connsiteY3" fmla="*/ 0 h 18288"/>
              <a:gd name="connsiteX4" fmla="*/ 2225055 w 8140446"/>
              <a:gd name="connsiteY4" fmla="*/ 0 h 18288"/>
              <a:gd name="connsiteX5" fmla="*/ 3066235 w 8140446"/>
              <a:gd name="connsiteY5" fmla="*/ 0 h 18288"/>
              <a:gd name="connsiteX6" fmla="*/ 3744605 w 8140446"/>
              <a:gd name="connsiteY6" fmla="*/ 0 h 18288"/>
              <a:gd name="connsiteX7" fmla="*/ 4504380 w 8140446"/>
              <a:gd name="connsiteY7" fmla="*/ 0 h 18288"/>
              <a:gd name="connsiteX8" fmla="*/ 5101346 w 8140446"/>
              <a:gd name="connsiteY8" fmla="*/ 0 h 18288"/>
              <a:gd name="connsiteX9" fmla="*/ 5779717 w 8140446"/>
              <a:gd name="connsiteY9" fmla="*/ 0 h 18288"/>
              <a:gd name="connsiteX10" fmla="*/ 6620896 w 8140446"/>
              <a:gd name="connsiteY10" fmla="*/ 0 h 18288"/>
              <a:gd name="connsiteX11" fmla="*/ 7136458 w 8140446"/>
              <a:gd name="connsiteY11" fmla="*/ 0 h 18288"/>
              <a:gd name="connsiteX12" fmla="*/ 8140446 w 8140446"/>
              <a:gd name="connsiteY12" fmla="*/ 0 h 18288"/>
              <a:gd name="connsiteX13" fmla="*/ 8140446 w 8140446"/>
              <a:gd name="connsiteY13" fmla="*/ 18288 h 18288"/>
              <a:gd name="connsiteX14" fmla="*/ 7543480 w 8140446"/>
              <a:gd name="connsiteY14" fmla="*/ 18288 h 18288"/>
              <a:gd name="connsiteX15" fmla="*/ 7109323 w 8140446"/>
              <a:gd name="connsiteY15" fmla="*/ 18288 h 18288"/>
              <a:gd name="connsiteX16" fmla="*/ 6430952 w 8140446"/>
              <a:gd name="connsiteY16" fmla="*/ 18288 h 18288"/>
              <a:gd name="connsiteX17" fmla="*/ 5915391 w 8140446"/>
              <a:gd name="connsiteY17" fmla="*/ 18288 h 18288"/>
              <a:gd name="connsiteX18" fmla="*/ 5237020 w 8140446"/>
              <a:gd name="connsiteY18" fmla="*/ 18288 h 18288"/>
              <a:gd name="connsiteX19" fmla="*/ 4558650 w 8140446"/>
              <a:gd name="connsiteY19" fmla="*/ 18288 h 18288"/>
              <a:gd name="connsiteX20" fmla="*/ 3880279 w 8140446"/>
              <a:gd name="connsiteY20" fmla="*/ 18288 h 18288"/>
              <a:gd name="connsiteX21" fmla="*/ 3201909 w 8140446"/>
              <a:gd name="connsiteY21" fmla="*/ 18288 h 18288"/>
              <a:gd name="connsiteX22" fmla="*/ 2604943 w 8140446"/>
              <a:gd name="connsiteY22" fmla="*/ 18288 h 18288"/>
              <a:gd name="connsiteX23" fmla="*/ 1845168 w 8140446"/>
              <a:gd name="connsiteY23" fmla="*/ 18288 h 18288"/>
              <a:gd name="connsiteX24" fmla="*/ 1166797 w 8140446"/>
              <a:gd name="connsiteY24" fmla="*/ 18288 h 18288"/>
              <a:gd name="connsiteX25" fmla="*/ 0 w 8140446"/>
              <a:gd name="connsiteY25" fmla="*/ 18288 h 18288"/>
              <a:gd name="connsiteX26" fmla="*/ 0 w 8140446"/>
              <a:gd name="connsiteY2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8140446" h="18288" fill="none" extrusionOk="0">
                <a:moveTo>
                  <a:pt x="0" y="0"/>
                </a:moveTo>
                <a:cubicBezTo>
                  <a:pt x="94920" y="9103"/>
                  <a:pt x="287892" y="-4966"/>
                  <a:pt x="434157" y="0"/>
                </a:cubicBezTo>
                <a:cubicBezTo>
                  <a:pt x="580422" y="4966"/>
                  <a:pt x="943595" y="-14182"/>
                  <a:pt x="1193932" y="0"/>
                </a:cubicBezTo>
                <a:cubicBezTo>
                  <a:pt x="1444270" y="14182"/>
                  <a:pt x="1472129" y="5523"/>
                  <a:pt x="1628089" y="0"/>
                </a:cubicBezTo>
                <a:cubicBezTo>
                  <a:pt x="1784049" y="-5523"/>
                  <a:pt x="1962419" y="-17322"/>
                  <a:pt x="2225055" y="0"/>
                </a:cubicBezTo>
                <a:cubicBezTo>
                  <a:pt x="2487691" y="17322"/>
                  <a:pt x="2700681" y="1311"/>
                  <a:pt x="3066235" y="0"/>
                </a:cubicBezTo>
                <a:cubicBezTo>
                  <a:pt x="3431789" y="-1311"/>
                  <a:pt x="3405662" y="25081"/>
                  <a:pt x="3744605" y="0"/>
                </a:cubicBezTo>
                <a:cubicBezTo>
                  <a:pt x="4083548" y="-25081"/>
                  <a:pt x="4265111" y="-11945"/>
                  <a:pt x="4504380" y="0"/>
                </a:cubicBezTo>
                <a:cubicBezTo>
                  <a:pt x="4743649" y="11945"/>
                  <a:pt x="4860394" y="-2832"/>
                  <a:pt x="5101346" y="0"/>
                </a:cubicBezTo>
                <a:cubicBezTo>
                  <a:pt x="5342298" y="2832"/>
                  <a:pt x="5456387" y="23676"/>
                  <a:pt x="5779717" y="0"/>
                </a:cubicBezTo>
                <a:cubicBezTo>
                  <a:pt x="6103047" y="-23676"/>
                  <a:pt x="6270379" y="-37291"/>
                  <a:pt x="6620896" y="0"/>
                </a:cubicBezTo>
                <a:cubicBezTo>
                  <a:pt x="6971413" y="37291"/>
                  <a:pt x="6989068" y="24674"/>
                  <a:pt x="7136458" y="0"/>
                </a:cubicBezTo>
                <a:cubicBezTo>
                  <a:pt x="7283848" y="-24674"/>
                  <a:pt x="7752532" y="-22436"/>
                  <a:pt x="8140446" y="0"/>
                </a:cubicBezTo>
                <a:cubicBezTo>
                  <a:pt x="8140314" y="7702"/>
                  <a:pt x="8140234" y="13511"/>
                  <a:pt x="8140446" y="18288"/>
                </a:cubicBezTo>
                <a:cubicBezTo>
                  <a:pt x="7906329" y="-3043"/>
                  <a:pt x="7681180" y="27465"/>
                  <a:pt x="7543480" y="18288"/>
                </a:cubicBezTo>
                <a:cubicBezTo>
                  <a:pt x="7405780" y="9111"/>
                  <a:pt x="7216607" y="3660"/>
                  <a:pt x="7109323" y="18288"/>
                </a:cubicBezTo>
                <a:cubicBezTo>
                  <a:pt x="7002039" y="32916"/>
                  <a:pt x="6576231" y="42692"/>
                  <a:pt x="6430952" y="18288"/>
                </a:cubicBezTo>
                <a:cubicBezTo>
                  <a:pt x="6285673" y="-6116"/>
                  <a:pt x="6138840" y="34521"/>
                  <a:pt x="5915391" y="18288"/>
                </a:cubicBezTo>
                <a:cubicBezTo>
                  <a:pt x="5691942" y="2055"/>
                  <a:pt x="5459460" y="51666"/>
                  <a:pt x="5237020" y="18288"/>
                </a:cubicBezTo>
                <a:cubicBezTo>
                  <a:pt x="5014580" y="-15090"/>
                  <a:pt x="4747677" y="40449"/>
                  <a:pt x="4558650" y="18288"/>
                </a:cubicBezTo>
                <a:cubicBezTo>
                  <a:pt x="4369623" y="-3873"/>
                  <a:pt x="4146061" y="12568"/>
                  <a:pt x="3880279" y="18288"/>
                </a:cubicBezTo>
                <a:cubicBezTo>
                  <a:pt x="3614497" y="24008"/>
                  <a:pt x="3473808" y="-12908"/>
                  <a:pt x="3201909" y="18288"/>
                </a:cubicBezTo>
                <a:cubicBezTo>
                  <a:pt x="2930010" y="49484"/>
                  <a:pt x="2728175" y="-3430"/>
                  <a:pt x="2604943" y="18288"/>
                </a:cubicBezTo>
                <a:cubicBezTo>
                  <a:pt x="2481711" y="40006"/>
                  <a:pt x="2004334" y="26952"/>
                  <a:pt x="1845168" y="18288"/>
                </a:cubicBezTo>
                <a:cubicBezTo>
                  <a:pt x="1686003" y="9624"/>
                  <a:pt x="1375070" y="37580"/>
                  <a:pt x="1166797" y="18288"/>
                </a:cubicBezTo>
                <a:cubicBezTo>
                  <a:pt x="958524" y="-1004"/>
                  <a:pt x="342846" y="8880"/>
                  <a:pt x="0" y="18288"/>
                </a:cubicBezTo>
                <a:cubicBezTo>
                  <a:pt x="129" y="13298"/>
                  <a:pt x="-675" y="6857"/>
                  <a:pt x="0" y="0"/>
                </a:cubicBezTo>
                <a:close/>
              </a:path>
              <a:path w="8140446" h="18288" stroke="0" extrusionOk="0">
                <a:moveTo>
                  <a:pt x="0" y="0"/>
                </a:moveTo>
                <a:cubicBezTo>
                  <a:pt x="142435" y="-24533"/>
                  <a:pt x="380026" y="17447"/>
                  <a:pt x="596966" y="0"/>
                </a:cubicBezTo>
                <a:cubicBezTo>
                  <a:pt x="813906" y="-17447"/>
                  <a:pt x="830530" y="13462"/>
                  <a:pt x="1031123" y="0"/>
                </a:cubicBezTo>
                <a:cubicBezTo>
                  <a:pt x="1231716" y="-13462"/>
                  <a:pt x="1634038" y="0"/>
                  <a:pt x="1872303" y="0"/>
                </a:cubicBezTo>
                <a:cubicBezTo>
                  <a:pt x="2110568" y="0"/>
                  <a:pt x="2261934" y="-25727"/>
                  <a:pt x="2469269" y="0"/>
                </a:cubicBezTo>
                <a:cubicBezTo>
                  <a:pt x="2676604" y="25727"/>
                  <a:pt x="2790440" y="16284"/>
                  <a:pt x="3066235" y="0"/>
                </a:cubicBezTo>
                <a:cubicBezTo>
                  <a:pt x="3342030" y="-16284"/>
                  <a:pt x="3685603" y="41976"/>
                  <a:pt x="3907414" y="0"/>
                </a:cubicBezTo>
                <a:cubicBezTo>
                  <a:pt x="4129225" y="-41976"/>
                  <a:pt x="4177416" y="-7598"/>
                  <a:pt x="4422976" y="0"/>
                </a:cubicBezTo>
                <a:cubicBezTo>
                  <a:pt x="4668536" y="7598"/>
                  <a:pt x="5023499" y="-28058"/>
                  <a:pt x="5264155" y="0"/>
                </a:cubicBezTo>
                <a:cubicBezTo>
                  <a:pt x="5504811" y="28058"/>
                  <a:pt x="5703675" y="13288"/>
                  <a:pt x="6105335" y="0"/>
                </a:cubicBezTo>
                <a:cubicBezTo>
                  <a:pt x="6506995" y="-13288"/>
                  <a:pt x="6455516" y="-5124"/>
                  <a:pt x="6783705" y="0"/>
                </a:cubicBezTo>
                <a:cubicBezTo>
                  <a:pt x="7111894" y="5124"/>
                  <a:pt x="7512856" y="10604"/>
                  <a:pt x="8140446" y="0"/>
                </a:cubicBezTo>
                <a:cubicBezTo>
                  <a:pt x="8140458" y="8833"/>
                  <a:pt x="8140986" y="9830"/>
                  <a:pt x="8140446" y="18288"/>
                </a:cubicBezTo>
                <a:cubicBezTo>
                  <a:pt x="7959314" y="3345"/>
                  <a:pt x="7870113" y="10437"/>
                  <a:pt x="7706289" y="18288"/>
                </a:cubicBezTo>
                <a:cubicBezTo>
                  <a:pt x="7542465" y="26139"/>
                  <a:pt x="7157940" y="17482"/>
                  <a:pt x="6865109" y="18288"/>
                </a:cubicBezTo>
                <a:cubicBezTo>
                  <a:pt x="6572278" y="19094"/>
                  <a:pt x="6524256" y="38051"/>
                  <a:pt x="6349548" y="18288"/>
                </a:cubicBezTo>
                <a:cubicBezTo>
                  <a:pt x="6174840" y="-1475"/>
                  <a:pt x="5951624" y="174"/>
                  <a:pt x="5671177" y="18288"/>
                </a:cubicBezTo>
                <a:cubicBezTo>
                  <a:pt x="5390730" y="36402"/>
                  <a:pt x="5222992" y="60058"/>
                  <a:pt x="4829998" y="18288"/>
                </a:cubicBezTo>
                <a:cubicBezTo>
                  <a:pt x="4437004" y="-23482"/>
                  <a:pt x="4344181" y="39087"/>
                  <a:pt x="4151627" y="18288"/>
                </a:cubicBezTo>
                <a:cubicBezTo>
                  <a:pt x="3959073" y="-2511"/>
                  <a:pt x="3886970" y="32875"/>
                  <a:pt x="3717470" y="18288"/>
                </a:cubicBezTo>
                <a:cubicBezTo>
                  <a:pt x="3547970" y="3701"/>
                  <a:pt x="3451521" y="31872"/>
                  <a:pt x="3201909" y="18288"/>
                </a:cubicBezTo>
                <a:cubicBezTo>
                  <a:pt x="2952297" y="4704"/>
                  <a:pt x="2543413" y="6029"/>
                  <a:pt x="2360729" y="18288"/>
                </a:cubicBezTo>
                <a:cubicBezTo>
                  <a:pt x="2178045" y="30547"/>
                  <a:pt x="1906056" y="25847"/>
                  <a:pt x="1682359" y="18288"/>
                </a:cubicBezTo>
                <a:cubicBezTo>
                  <a:pt x="1458662" y="10730"/>
                  <a:pt x="1330405" y="8046"/>
                  <a:pt x="1166797" y="18288"/>
                </a:cubicBezTo>
                <a:cubicBezTo>
                  <a:pt x="1003189" y="28530"/>
                  <a:pt x="278098" y="19533"/>
                  <a:pt x="0" y="18288"/>
                </a:cubicBezTo>
                <a:cubicBezTo>
                  <a:pt x="74" y="14054"/>
                  <a:pt x="-46" y="699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701" y="1929384"/>
            <a:ext cx="8753474" cy="4642866"/>
          </a:xfrm>
        </p:spPr>
        <p:txBody>
          <a:bodyPr numCol="2">
            <a:norm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r>
              <a:rPr lang="en-US" sz="1100" dirty="0"/>
              <a:t>The Dual Challenge of Modern Authentication:</a:t>
            </a:r>
          </a:p>
          <a:p>
            <a:pPr>
              <a:lnSpc>
                <a:spcPct val="90000"/>
              </a:lnSpc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r>
              <a:rPr lang="en-US" sz="1100" dirty="0"/>
              <a:t>1. The Crisis in Digital &amp; Physical Trust:</a:t>
            </a:r>
          </a:p>
          <a:p>
            <a:pPr>
              <a:lnSpc>
                <a:spcPct val="90000"/>
              </a:lnSpc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r>
              <a:rPr lang="en-US" sz="1100" dirty="0"/>
              <a:t>   • Systemic Vulnerabilities: Traditional credentials like passwords and PINs are fundamentally broken, consistently compromised by data breaches and sophisticated phishing attacks</a:t>
            </a:r>
          </a:p>
          <a:p>
            <a:pPr>
              <a:lnSpc>
                <a:spcPct val="90000"/>
              </a:lnSpc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r>
              <a:rPr lang="en-US" sz="1100" dirty="0"/>
              <a:t>   • The Rise of Spoofing: Single-biometric systems face new threats. High-quality masks, deepfake videos, and voice recordings can potentially deceive isolated facial or voice recognition systems</a:t>
            </a:r>
          </a:p>
          <a:p>
            <a:pPr>
              <a:lnSpc>
                <a:spcPct val="90000"/>
              </a:lnSpc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r>
              <a:rPr lang="en-US" sz="1100" dirty="0"/>
              <a:t>2. The Post-Pandemic Imperative for Hygiene:</a:t>
            </a:r>
          </a:p>
          <a:p>
            <a:pPr>
              <a:lnSpc>
                <a:spcPct val="90000"/>
              </a:lnSpc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r>
              <a:rPr lang="en-US" sz="1100" dirty="0"/>
              <a:t>   • Contact as a Vector: The global health crisis has permanently shifted our perception of shared surfaces. Contact-based biometrics are now recognized as vectors for germ transmission</a:t>
            </a:r>
          </a:p>
          <a:p>
            <a:pPr>
              <a:lnSpc>
                <a:spcPct val="90000"/>
              </a:lnSpc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r>
              <a:rPr lang="en-US" sz="1100" dirty="0"/>
              <a:t>   • Demand for Touchless Interaction: Clear market and societal need for solutions that eliminate physical contact</a:t>
            </a:r>
          </a:p>
          <a:p>
            <a:pPr>
              <a:lnSpc>
                <a:spcPct val="90000"/>
              </a:lnSpc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r>
              <a:rPr lang="en-US" sz="1100" dirty="0"/>
              <a:t>Our Proposed Paradigm: A Synergistic Solution:</a:t>
            </a:r>
          </a:p>
          <a:p>
            <a:pPr>
              <a:lnSpc>
                <a:spcPct val="90000"/>
              </a:lnSpc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r>
              <a:rPr lang="en-US" sz="1100" dirty="0"/>
              <a:t>1. The Synergy of Face &amp; Voice:</a:t>
            </a:r>
          </a:p>
          <a:p>
            <a:pPr>
              <a:lnSpc>
                <a:spcPct val="90000"/>
              </a:lnSpc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r>
              <a:rPr lang="en-US" sz="1100" dirty="0"/>
              <a:t>   • Exponentially Increased Security: We combine two distinct biometric markers. An attacker would need to successfully spoof both appearance and voice characteristics simultaneously</a:t>
            </a:r>
          </a:p>
          <a:p>
            <a:pPr>
              <a:lnSpc>
                <a:spcPct val="90000"/>
              </a:lnSpc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r>
              <a:rPr lang="en-US" sz="1100" dirty="0"/>
              <a:t>   • Resilience Through Duality: A failure or spoof on one layer is caught by the other, creating a robust and fault-tolerant system</a:t>
            </a:r>
          </a:p>
          <a:p>
            <a:pPr>
              <a:lnSpc>
                <a:spcPct val="90000"/>
              </a:lnSpc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r>
              <a:rPr lang="en-US" sz="1100" dirty="0"/>
              <a:t>2. Democratizing Advanced Security:</a:t>
            </a:r>
          </a:p>
          <a:p>
            <a:pPr>
              <a:lnSpc>
                <a:spcPct val="90000"/>
              </a:lnSpc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r>
              <a:rPr lang="en-US" sz="1100" dirty="0"/>
              <a:t>   • Accessibility and Affordability: Engineering a solution that is not proprietary or expensive</a:t>
            </a:r>
          </a:p>
          <a:p>
            <a:pPr>
              <a:lnSpc>
                <a:spcPct val="90000"/>
              </a:lnSpc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r>
              <a:rPr lang="en-US" sz="1100" dirty="0"/>
              <a:t>   • By targeting cost-effective embedded hardware, we make high-security, multi-modal authentication accessible to diverse environments</a:t>
            </a:r>
          </a:p>
          <a:p>
            <a:pPr>
              <a:lnSpc>
                <a:spcPct val="90000"/>
              </a:lnSpc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r>
              <a:rPr lang="en-US" sz="1100" dirty="0"/>
              <a:t>Project Vision: To engineer a robust, efficient, and accessible two-layer authentication system that addresses the core security and hygiene challenges of today.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1F497D"/>
                </a:solidFill>
              </a:defRPr>
            </a:pPr>
            <a:r>
              <a:t>Literature Review - Facial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r>
              <a:t>Evolution of Facial Recognition:</a:t>
            </a:r>
          </a:p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r>
              <a:t>• Transition from classical methods (Eigenfaces) to Deep Learning</a:t>
            </a:r>
          </a:p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r>
              <a:t>• Deep CNNs now dominate, achieving near-perfect accuracy</a:t>
            </a:r>
          </a:p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endParaRPr/>
          </a:p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r>
              <a:t>Key Architectural Approaches:</a:t>
            </a:r>
          </a:p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r>
              <a:t>• FaceNet (Google): Foundational model using InceptionResNetV1 architecture</a:t>
            </a:r>
          </a:p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r>
              <a:t>  - Creates unique "facial embedding" vector representation</a:t>
            </a:r>
          </a:p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r>
              <a:t>• ArcFace: State-of-the-art approach with Additive Angular Margin Loss</a:t>
            </a:r>
          </a:p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r>
              <a:t>  - Superior accuracy in distinguishing similar-looking faces</a:t>
            </a:r>
          </a:p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endParaRPr/>
          </a:p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r>
              <a:t>Our Strategy:</a:t>
            </a:r>
          </a:p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r>
              <a:t>• Starting Point: FaceNet (well-documented, foundational)</a:t>
            </a:r>
          </a:p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r>
              <a:t>• Proposed Upgrade: ArcFace for superior accuracy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1F497D"/>
                </a:solidFill>
              </a:defRPr>
            </a:pPr>
            <a:r>
              <a:t>Facial Recognition Comparison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645920"/>
          <a:ext cx="73152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Feature</a:t>
                      </a:r>
                    </a:p>
                  </a:txBody>
                  <a:tcP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FaceNet (InceptionResNetV1)</a:t>
                      </a:r>
                    </a:p>
                  </a:txBody>
                  <a:tcP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ArcFace</a:t>
                      </a:r>
                    </a:p>
                  </a:txBody>
                  <a:tcPr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</a:defRPr>
                      </a:pPr>
                      <a:r>
                        <a:t>Core Concept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</a:defRPr>
                      </a:pPr>
                      <a:r>
                        <a:t>Triplet Loss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</a:defRPr>
                      </a:pPr>
                      <a:r>
                        <a:t>Additive Angular Margin Loss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</a:defRPr>
                      </a:pPr>
                      <a:r>
                        <a:t>Accuracy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</a:defRPr>
                      </a:pPr>
                      <a:r>
                        <a:t>High (Baseline)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</a:defRPr>
                      </a:pPr>
                      <a:r>
                        <a:t>Very High (State-of-the-Art)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</a:defRPr>
                      </a:pPr>
                      <a:r>
                        <a:t>Key Advantage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</a:defRPr>
                      </a:pPr>
                      <a:r>
                        <a:t>Well-documented, foundational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</a:defRPr>
                      </a:pPr>
                      <a:r>
                        <a:t>Superior separation of identities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</a:defRPr>
                      </a:pPr>
                      <a:r>
                        <a:t>Our Choice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</a:defRPr>
                      </a:pPr>
                      <a:r>
                        <a:t>Starting Point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</a:defRPr>
                      </a:pPr>
                      <a:r>
                        <a:t>Proposed Upgrade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1F497D"/>
                </a:solidFill>
              </a:defRPr>
            </a:pPr>
            <a:r>
              <a:t>Literature Review - Voice Recognition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r>
              <a:t>Focus: Speaker Verification vs. Speech Recognition</a:t>
            </a:r>
          </a:p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r>
              <a:t>• Our project focuses on Speaker Verification: Identifying WHO is speaking, not WHAT they are saying</a:t>
            </a:r>
          </a:p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endParaRPr/>
          </a:p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r>
              <a:t>Key Architectural Approaches:</a:t>
            </a:r>
          </a:p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r>
              <a:t>• x-vectors: Deep neural network approach creating fixed-length "speaker embedding"</a:t>
            </a:r>
          </a:p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r>
              <a:t>  - Represents unique voice characteristics from variable-length audio</a:t>
            </a:r>
          </a:p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r>
              <a:t>• ECAPA-TDNN: Evolution of x-vectors with attention mechanisms</a:t>
            </a:r>
          </a:p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r>
              <a:t>  - More robust to noise and achieves higher accuracy</a:t>
            </a:r>
          </a:p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r>
              <a:t>  - Focuses on most important speech frames</a:t>
            </a:r>
          </a:p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endParaRPr/>
          </a:p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r>
              <a:t>Our Choice:</a:t>
            </a:r>
          </a:p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r>
              <a:t>• Proposed Model: ECAPA-TDNN using SpeechBrain toolkit</a:t>
            </a:r>
          </a:p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r>
              <a:t>• State-of-the-art accuracy and robustness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 b="1">
                <a:solidFill>
                  <a:srgbClr val="1F497D"/>
                </a:solidFill>
              </a:defRPr>
            </a:pPr>
            <a:r>
              <a:t>Voice Recognition Comparison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645920"/>
          <a:ext cx="73152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31520">
                <a:tc>
                  <a:txBody>
                    <a:bodyPr/>
                    <a:lstStyle/>
                    <a:p>
                      <a:pPr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Feature</a:t>
                      </a:r>
                    </a:p>
                  </a:txBody>
                  <a:tcP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x-vector</a:t>
                      </a:r>
                    </a:p>
                  </a:txBody>
                  <a:tcPr>
                    <a:solidFill>
                      <a:srgbClr val="1F497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ECAPA-TDNN</a:t>
                      </a:r>
                    </a:p>
                  </a:txBody>
                  <a:tcPr>
                    <a:solidFill>
                      <a:srgbClr val="1F49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</a:defRPr>
                      </a:pPr>
                      <a:r>
                        <a:t>Core Concept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</a:defRPr>
                      </a:pPr>
                      <a:r>
                        <a:t>Deep Neural Network Embeddings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</a:defRPr>
                      </a:pPr>
                      <a:r>
                        <a:t>Time Delay Neural Network with Attention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</a:defRPr>
                      </a:pPr>
                      <a:r>
                        <a:t>Accuracy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</a:defRPr>
                      </a:pPr>
                      <a:r>
                        <a:t>Good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</a:defRPr>
                      </a:pPr>
                      <a:r>
                        <a:t>Excellent (State-of-the-Art)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</a:defRPr>
                      </a:pPr>
                      <a:r>
                        <a:t>Key Advantage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</a:defRPr>
                      </a:pPr>
                      <a:r>
                        <a:t>Efficient and widely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</a:defRPr>
                      </a:pPr>
                      <a:r>
                        <a:t>Highly robust and accurate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31520"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</a:defRPr>
                      </a:pPr>
                      <a:r>
                        <a:t>Our Choice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</a:defRPr>
                      </a:pPr>
                      <a:r>
                        <a:t>Baseline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000">
                          <a:solidFill>
                            <a:srgbClr val="404040"/>
                          </a:solidFill>
                        </a:defRPr>
                      </a:pPr>
                      <a:r>
                        <a:t>Proposed Model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1F497D"/>
                </a:solidFill>
              </a:defRPr>
            </a:pPr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r>
              <a:t>Completed:</a:t>
            </a:r>
          </a:p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r>
              <a:t>• Extensive literature review of facial and speaker verification models</a:t>
            </a:r>
          </a:p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r>
              <a:t>• Preliminary selection of AI models (FaceNet/ArcFace, ECAPA-TDNN)</a:t>
            </a:r>
          </a:p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r>
              <a:t>• Analysis of hardware constraints and identification of MVP platforms</a:t>
            </a:r>
          </a:p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r>
              <a:t>• Definition of high-level system architecture</a:t>
            </a:r>
          </a:p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endParaRPr/>
          </a:p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r>
              <a:t>In Progress / To Be Completed:</a:t>
            </a:r>
          </a:p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r>
              <a:t>1. Develop and benchmark facial recognition pipeline on PC</a:t>
            </a:r>
          </a:p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r>
              <a:t>2. Develop and benchmark voice recognition pipeline on PC</a:t>
            </a:r>
          </a:p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r>
              <a:t>3. Integrate both pipelines with decision fusion engine</a:t>
            </a:r>
          </a:p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r>
              <a:t>4. Implement anti-spoofing (liveness detection) mechanisms</a:t>
            </a:r>
          </a:p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r>
              <a:t>5. Optimize and port complete software to target embedded platform</a:t>
            </a:r>
          </a:p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r>
              <a:t>6. Conduct performance evaluation using standard metrics (FAR, FRR)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1F497D"/>
                </a:solidFill>
              </a:defRPr>
            </a:pPr>
            <a:r>
              <a:t>Methodology - High-Level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r>
              <a:t>Our system is designed as a modular pipeline:</a:t>
            </a:r>
          </a:p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endParaRPr/>
          </a:p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r>
              <a:t>1. User Interfacing &amp; Sensors:</a:t>
            </a:r>
          </a:p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r>
              <a:t>   • Camera and microphone capture user's biometric data</a:t>
            </a:r>
          </a:p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endParaRPr/>
          </a:p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r>
              <a:t>2. Data Ingestion &amp; Allocation:</a:t>
            </a:r>
          </a:p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r>
              <a:t>   • Raw data is pre-processed</a:t>
            </a:r>
          </a:p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r>
              <a:t>   • Video stream → Face pipeline</a:t>
            </a:r>
          </a:p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r>
              <a:t>   • Audio stream → Voice pipeline</a:t>
            </a:r>
          </a:p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endParaRPr/>
          </a:p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r>
              <a:t>3. Parallel AI Pipelines:</a:t>
            </a:r>
          </a:p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r>
              <a:t>   • Facial and Voice Recognition pipelines run independently</a:t>
            </a:r>
          </a:p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r>
              <a:t>   • Generate unique embeddings for each modality</a:t>
            </a:r>
          </a:p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endParaRPr/>
          </a:p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r>
              <a:t>4. Authentication Core:</a:t>
            </a:r>
          </a:p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r>
              <a:t>   • Fusion engine compares new embeddings against stored templates</a:t>
            </a:r>
          </a:p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r>
              <a:t>   • Considers anti-spoofing results</a:t>
            </a:r>
          </a:p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r>
              <a:t>   • Makes final authentication decision</a:t>
            </a:r>
          </a:p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endParaRPr/>
          </a:p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r>
              <a:t>5. Backend Services:</a:t>
            </a:r>
          </a:p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r>
              <a:t>   • Based on decision, performs action (unlock door, log event, etc.)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2800" b="1">
                <a:solidFill>
                  <a:srgbClr val="1F497D"/>
                </a:solidFill>
              </a:defRPr>
            </a:pPr>
            <a:r>
              <a:t>Methodology - AI Pipeline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r>
              <a:t>Facial Recognition Pipeline:</a:t>
            </a:r>
          </a:p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r>
              <a:t>1. Input: Live video frame</a:t>
            </a:r>
          </a:p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r>
              <a:t>2. Face Detection: Lightweight detector (RetinaFace) finds face in frame</a:t>
            </a:r>
          </a:p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r>
              <a:t>3. Pre-processing: Face is cropped, aligned, and normalized</a:t>
            </a:r>
          </a:p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r>
              <a:t>4. Feature Extraction: Recognition model (ArcFace) generates 512-dimension embedding</a:t>
            </a:r>
          </a:p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r>
              <a:t>5. Comparison: New embedding compared to stored embedding using cosine similarity</a:t>
            </a:r>
          </a:p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endParaRPr/>
          </a:p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r>
              <a:t>Voice Recognition Pipeline:</a:t>
            </a:r>
          </a:p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r>
              <a:t>1. Input: Live audio stream</a:t>
            </a:r>
          </a:p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r>
              <a:t>2. Pre-processing: Audio converted to required format (16kHz, mono)</a:t>
            </a:r>
          </a:p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r>
              <a:t>3. Feature Extraction: ECAPA-TDNN processes audio to generate 192-dimension embedding</a:t>
            </a:r>
          </a:p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r>
              <a:t>4. Comparison: New embedding compared to stored embedding</a:t>
            </a:r>
          </a:p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endParaRPr/>
          </a:p>
          <a:p>
            <a:pPr>
              <a:spcAft>
                <a:spcPts val="1200"/>
              </a:spcAft>
              <a:defRPr sz="1400">
                <a:solidFill>
                  <a:srgbClr val="404040"/>
                </a:solidFill>
              </a:defRPr>
            </a:pPr>
            <a:r>
              <a:t>Key Output: Unique numerical signatures (embedding vectors) for each modality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1434</Words>
  <Application>Microsoft Office PowerPoint</Application>
  <PresentationFormat>On-screen Show (4:3)</PresentationFormat>
  <Paragraphs>219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Two-Layer Contactless Physical Authentication System: Combining Facial &amp; Voice Recognition</vt:lpstr>
      <vt:lpstr>Introduction: The Shifting Landscape of Identity Verification</vt:lpstr>
      <vt:lpstr>Literature Review - Facial Recognition</vt:lpstr>
      <vt:lpstr>PowerPoint Presentation</vt:lpstr>
      <vt:lpstr>Literature Review - Voice Recognition</vt:lpstr>
      <vt:lpstr>PowerPoint Presentation</vt:lpstr>
      <vt:lpstr>Objectives</vt:lpstr>
      <vt:lpstr>Methodology - High-Level Architecture</vt:lpstr>
      <vt:lpstr>Methodology - AI Pipeline Details</vt:lpstr>
      <vt:lpstr>Methodology - Hardware &amp; Anti-Spoofing</vt:lpstr>
      <vt:lpstr>PowerPoint Presentation</vt:lpstr>
      <vt:lpstr>PowerPoint Presentation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Faizy</cp:lastModifiedBy>
  <cp:revision>2</cp:revision>
  <dcterms:created xsi:type="dcterms:W3CDTF">2013-01-27T09:14:16Z</dcterms:created>
  <dcterms:modified xsi:type="dcterms:W3CDTF">2025-09-22T19:23:45Z</dcterms:modified>
  <cp:category/>
</cp:coreProperties>
</file>