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06920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50" dirty="0" smtClean="0"/>
              <a:t>Big Mountain Resort has recently installed an additional chair lift to help increase the distribution of visitors across the mountain. This additional chair increases their operating costs by $1,540,000 this season. Every year about 350,000 people ski or snowboard at Big Mountain. This business profit margin is 9.2% and the investors would like to keep it there. The business is eager to get your recommendations on recouping the increased operating costs from the new chair this season.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/>
              <a:t>Keeping the Profit Margin at 9.2% By accommodating the operational cost  for the new chair installed.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 smtClean="0"/>
              <a:t>Increasing the ticket prices for the weekdays and weekend for the  visitors marginally  also explore the possibility of opening the park for more days than the normal. Nightskeeing facilities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 smtClean="0"/>
              <a:t>Location of the park also  the  mountain elevation summit and amount of snowfall </a:t>
            </a:r>
            <a:r>
              <a:rPr lang="en-AU" sz="1070" dirty="0" smtClean="0"/>
              <a:t>, </a:t>
            </a:r>
            <a:endParaRPr sz="107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 smtClean="0"/>
              <a:t>.Csv File  obtained from the database manager containing details of resort  ticket prices etc </a:t>
            </a:r>
            <a:endParaRPr sz="107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 smtClean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 smtClean="0"/>
              <a:t>Director   of   Operations- Jimmy   Blackburn, and Database   Manager -  </a:t>
            </a:r>
            <a:r>
              <a:rPr lang="en-US" dirty="0" err="1" smtClean="0"/>
              <a:t>Alesha</a:t>
            </a:r>
            <a:r>
              <a:rPr lang="en-US" dirty="0" smtClean="0"/>
              <a:t>  Eisen,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Maintaining Profitability of Big Mountain Resort at 9.2% at the end of the year keeping in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 smtClean="0"/>
              <a:t>Mind the increased operational cost of newly installed </a:t>
            </a:r>
            <a:r>
              <a:rPr lang="en-US" sz="1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Chair at the resort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 smtClean="0"/>
              <a:t>Modeling Results and Analysis</a:t>
            </a:r>
            <a:endParaRPr lang="en-US" sz="32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290286" y="827314"/>
            <a:ext cx="863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 </a:t>
            </a:r>
            <a:r>
              <a:rPr lang="en-US" sz="1600" dirty="0" smtClean="0"/>
              <a:t>Summary:</a:t>
            </a:r>
          </a:p>
          <a:p>
            <a:endParaRPr lang="en-US" sz="1600" dirty="0" smtClean="0"/>
          </a:p>
          <a:p>
            <a:r>
              <a:rPr lang="en-US" sz="1600" dirty="0" smtClean="0"/>
              <a:t>Key Variables Involved In the above case study:</a:t>
            </a:r>
          </a:p>
          <a:p>
            <a:pPr lvl="0">
              <a:buFont typeface="Arial" pitchFamily="34" charset="0"/>
              <a:buChar char="•"/>
            </a:pPr>
            <a:r>
              <a:rPr lang="en-US" sz="1600" dirty="0" smtClean="0"/>
              <a:t>Region/State  where resort is located</a:t>
            </a:r>
          </a:p>
          <a:p>
            <a:pPr lvl="0">
              <a:buFont typeface="Arial" pitchFamily="34" charset="0"/>
              <a:buChar char="•"/>
            </a:pPr>
            <a:r>
              <a:rPr lang="en-US" sz="1600" dirty="0" err="1" smtClean="0"/>
              <a:t>AdultWeekday</a:t>
            </a:r>
            <a:r>
              <a:rPr lang="en-US" sz="1600" dirty="0" smtClean="0"/>
              <a:t> Ticket Prices.</a:t>
            </a:r>
          </a:p>
          <a:p>
            <a:pPr lvl="0">
              <a:buFont typeface="Arial" pitchFamily="34" charset="0"/>
              <a:buChar char="•"/>
            </a:pPr>
            <a:r>
              <a:rPr lang="en-US" sz="1600" dirty="0" err="1" smtClean="0"/>
              <a:t>AdultWeekend</a:t>
            </a:r>
            <a:r>
              <a:rPr lang="en-US" sz="1600" dirty="0" smtClean="0"/>
              <a:t> Ticket Prices.</a:t>
            </a:r>
          </a:p>
          <a:p>
            <a:pPr lvl="0">
              <a:buFont typeface="Arial" pitchFamily="34" charset="0"/>
              <a:buChar char="•"/>
            </a:pPr>
            <a:r>
              <a:rPr lang="en-US" sz="1600" dirty="0" smtClean="0"/>
              <a:t>No of Days when resort is open and predicted days. </a:t>
            </a:r>
          </a:p>
          <a:p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3224" y="2827602"/>
          <a:ext cx="8679770" cy="3727942"/>
        </p:xfrm>
        <a:graphic>
          <a:graphicData uri="http://schemas.openxmlformats.org/drawingml/2006/table">
            <a:tbl>
              <a:tblPr/>
              <a:tblGrid>
                <a:gridCol w="865929"/>
                <a:gridCol w="1226798"/>
                <a:gridCol w="1180311"/>
                <a:gridCol w="962055"/>
                <a:gridCol w="936054"/>
                <a:gridCol w="1081818"/>
                <a:gridCol w="2426805"/>
              </a:tblGrid>
              <a:tr h="6870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Times New Roman"/>
                          <a:cs typeface="Times New Roman"/>
                        </a:rPr>
                        <a:t>Model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Times New Roman"/>
                          <a:cs typeface="Times New Roman"/>
                        </a:rPr>
                        <a:t>Y Variable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Times New Roman"/>
                          <a:cs typeface="Times New Roman"/>
                        </a:rPr>
                        <a:t>Predicted Value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Times New Roman"/>
                          <a:cs typeface="Times New Roman"/>
                        </a:rPr>
                        <a:t>Actual Value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Times New Roman"/>
                          <a:cs typeface="Times New Roman"/>
                        </a:rPr>
                        <a:t>Mean error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Times New Roman"/>
                          <a:cs typeface="Times New Roman"/>
                        </a:rPr>
                        <a:t>Variance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Times New Roman"/>
                          <a:cs typeface="Times New Roman"/>
                        </a:rPr>
                        <a:t>Features Drop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AdultWeekend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88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81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5.51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0.91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'state','summit_elev','base_elev',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Adultweekend,vertical Drop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AdultWeekday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74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81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5.83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0.92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state','summit_elev','base_elev',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Adultweekday,vertical Drop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Days open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129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123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13.66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0.36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state','summit_elev','base_elev',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daysopen,vertical Drop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Projected Days open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130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123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13.31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Times New Roman"/>
                        </a:rPr>
                        <a:t>0.011</a:t>
                      </a:r>
                      <a:endParaRPr lang="en-US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state','summit_elev','base_elev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',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projecteddays,vertical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Drop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644</Words>
  <PresentationFormat>On-screen Show (4:3)</PresentationFormat>
  <Paragraphs>89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Synergy_CF_YNR002</vt:lpstr>
      <vt:lpstr>Problem Statement Worksheet </vt:lpstr>
      <vt:lpstr>Modeling Results and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F</cp:lastModifiedBy>
  <cp:revision>7</cp:revision>
  <dcterms:modified xsi:type="dcterms:W3CDTF">2020-05-28T15:05:04Z</dcterms:modified>
</cp:coreProperties>
</file>