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7F77A-EE89-4119-B844-7936D33EA782}"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7F77A-EE89-4119-B844-7936D33EA782}"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7F77A-EE89-4119-B844-7936D33EA782}"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7F77A-EE89-4119-B844-7936D33EA782}"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7F77A-EE89-4119-B844-7936D33EA782}"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7F77A-EE89-4119-B844-7936D33EA782}"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7F77A-EE89-4119-B844-7936D33EA782}"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7F77A-EE89-4119-B844-7936D33EA782}"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7F77A-EE89-4119-B844-7936D33EA782}"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7F77A-EE89-4119-B844-7936D33EA782}"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7F77A-EE89-4119-B844-7936D33EA782}"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25C8B-68F8-4FAF-85E5-6630F046A8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7F77A-EE89-4119-B844-7936D33EA782}" type="datetimeFigureOut">
              <a:rPr lang="en-US" smtClean="0"/>
              <a:pPr/>
              <a:t>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25C8B-68F8-4FAF-85E5-6630F046A8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696200" cy="761999"/>
          </a:xfrm>
        </p:spPr>
        <p:txBody>
          <a:bodyPr>
            <a:normAutofit fontScale="90000"/>
          </a:bodyPr>
          <a:lstStyle/>
          <a:p>
            <a:r>
              <a:rPr lang="en-US" dirty="0" smtClean="0">
                <a:solidFill>
                  <a:srgbClr val="C00000"/>
                </a:solidFill>
              </a:rPr>
              <a:t>Abstract</a:t>
            </a:r>
            <a:endParaRPr lang="en-US" dirty="0">
              <a:solidFill>
                <a:srgbClr val="C00000"/>
              </a:solidFill>
            </a:endParaRPr>
          </a:p>
        </p:txBody>
      </p:sp>
      <p:sp>
        <p:nvSpPr>
          <p:cNvPr id="3" name="Subtitle 2"/>
          <p:cNvSpPr>
            <a:spLocks noGrp="1"/>
          </p:cNvSpPr>
          <p:nvPr>
            <p:ph type="subTitle" idx="1"/>
          </p:nvPr>
        </p:nvSpPr>
        <p:spPr>
          <a:xfrm>
            <a:off x="609600" y="1219200"/>
            <a:ext cx="8001000" cy="5181600"/>
          </a:xfrm>
        </p:spPr>
        <p:txBody>
          <a:bodyPr>
            <a:normAutofit/>
          </a:bodyPr>
          <a:lstStyle/>
          <a:p>
            <a:pPr algn="just">
              <a:buFont typeface="Arial" pitchFamily="34" charset="0"/>
              <a:buChar char="•"/>
            </a:pPr>
            <a:r>
              <a:rPr lang="en-US" sz="2400" dirty="0">
                <a:solidFill>
                  <a:schemeClr val="tx1"/>
                </a:solidFill>
              </a:rPr>
              <a:t>Data deduplication is one of useful data compression scheme for eliminating redundancy in the storage, and has been very popular and cheap in cloud system to reduce the cloud size and save speed. </a:t>
            </a:r>
            <a:endParaRPr lang="en-US" sz="2400" dirty="0" smtClean="0">
              <a:solidFill>
                <a:schemeClr val="tx1"/>
              </a:solidFill>
            </a:endParaRPr>
          </a:p>
          <a:p>
            <a:pPr algn="just">
              <a:buFont typeface="Arial" pitchFamily="34" charset="0"/>
              <a:buChar char="•"/>
            </a:pPr>
            <a:r>
              <a:rPr lang="en-US" sz="2400" dirty="0" smtClean="0">
                <a:solidFill>
                  <a:schemeClr val="tx1"/>
                </a:solidFill>
              </a:rPr>
              <a:t>For </a:t>
            </a:r>
            <a:r>
              <a:rPr lang="en-US" sz="2400" dirty="0">
                <a:solidFill>
                  <a:schemeClr val="tx1"/>
                </a:solidFill>
              </a:rPr>
              <a:t>Security of sensitive data with supporting deduplication, the convergent encryption technique has been introduced to encrypt the data before uploading</a:t>
            </a:r>
            <a:r>
              <a:rPr lang="en-US" sz="2400" dirty="0" smtClean="0">
                <a:solidFill>
                  <a:schemeClr val="tx1"/>
                </a:solidFill>
              </a:rPr>
              <a:t>.</a:t>
            </a:r>
          </a:p>
          <a:p>
            <a:pPr algn="just">
              <a:buFont typeface="Arial" pitchFamily="34" charset="0"/>
              <a:buChar char="•"/>
            </a:pPr>
            <a:r>
              <a:rPr lang="en-US" sz="2400" dirty="0">
                <a:solidFill>
                  <a:schemeClr val="tx1"/>
                </a:solidFill>
              </a:rPr>
              <a:t>Although data deduplication brings a lot of benefits, security and privacy concerns arise as user’s sensitive data are susceptible to both inside and outside attacks</a:t>
            </a:r>
            <a:r>
              <a:rPr lang="en-US" sz="2400" dirty="0" smtClean="0">
                <a:solidFill>
                  <a:schemeClr val="tx1"/>
                </a:solidFill>
              </a:rPr>
              <a:t>.</a:t>
            </a:r>
          </a:p>
          <a:p>
            <a:pPr algn="just">
              <a:buFont typeface="Arial" pitchFamily="34" charset="0"/>
              <a:buChar char="•"/>
            </a:pPr>
            <a:r>
              <a:rPr lang="en-US" sz="2400" dirty="0">
                <a:solidFill>
                  <a:schemeClr val="tx1"/>
                </a:solidFill>
              </a:rPr>
              <a:t>In the proposed system if a file has been uploaded by a user with a duplicate hash value then file will be uploaded on cloud only if he have file and privilege.</a:t>
            </a:r>
          </a:p>
          <a:p>
            <a:pPr algn="just">
              <a:buFont typeface="Arial" pitchFamily="34" charset="0"/>
              <a:buChar char="•"/>
            </a:pPr>
            <a:endParaRPr lang="en-US" sz="2400" dirty="0">
              <a:solidFill>
                <a:schemeClr val="tx1"/>
              </a:solidFill>
            </a:endParaRPr>
          </a:p>
          <a:p>
            <a:pPr algn="just">
              <a:buFont typeface="Arial" pitchFamily="34" charset="0"/>
              <a:buChar char="•"/>
            </a:pP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TECHNIQUE AND ALGORITHMS:</a:t>
            </a:r>
            <a:r>
              <a:rPr lang="en-US" sz="3200" dirty="0">
                <a:solidFill>
                  <a:srgbClr val="C00000"/>
                </a:solidFill>
              </a:rPr>
              <a:t/>
            </a:r>
            <a:br>
              <a:rPr lang="en-US" sz="3200" dirty="0">
                <a:solidFill>
                  <a:srgbClr val="C00000"/>
                </a:solidFill>
              </a:rPr>
            </a:br>
            <a:endParaRPr lang="en-US" sz="3200" dirty="0">
              <a:solidFill>
                <a:srgbClr val="C00000"/>
              </a:solidFill>
            </a:endParaRPr>
          </a:p>
        </p:txBody>
      </p:sp>
      <p:sp>
        <p:nvSpPr>
          <p:cNvPr id="3" name="Content Placeholder 2"/>
          <p:cNvSpPr>
            <a:spLocks noGrp="1"/>
          </p:cNvSpPr>
          <p:nvPr>
            <p:ph idx="1"/>
          </p:nvPr>
        </p:nvSpPr>
        <p:spPr/>
        <p:txBody>
          <a:bodyPr/>
          <a:lstStyle/>
          <a:p>
            <a:pPr lvl="0"/>
            <a:endParaRPr lang="en-US" dirty="0" smtClean="0"/>
          </a:p>
          <a:p>
            <a:pPr lvl="0"/>
            <a:r>
              <a:rPr lang="en-US" dirty="0" smtClean="0"/>
              <a:t>AES(Encryption </a:t>
            </a:r>
            <a:r>
              <a:rPr lang="en-US" dirty="0"/>
              <a:t>and Decryption)</a:t>
            </a:r>
          </a:p>
          <a:p>
            <a:r>
              <a:rPr lang="en-US" dirty="0"/>
              <a:t>MD5 for Hashing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dirty="0"/>
              <a:t/>
            </a:r>
            <a:br>
              <a:rPr lang="en-US" dirty="0"/>
            </a:br>
            <a:r>
              <a:rPr lang="en-US" sz="3100" b="1" dirty="0">
                <a:solidFill>
                  <a:srgbClr val="C00000"/>
                </a:solidFill>
              </a:rPr>
              <a:t>HARDWARE &amp; SOFTWARE REQUIREMENTS: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600" b="1" dirty="0">
                <a:solidFill>
                  <a:srgbClr val="C00000"/>
                </a:solidFill>
              </a:rPr>
              <a:t>HARDWARE REQUIREMENTS:</a:t>
            </a:r>
            <a:endParaRPr lang="en-US" sz="2600" dirty="0">
              <a:solidFill>
                <a:srgbClr val="C00000"/>
              </a:solidFill>
            </a:endParaRPr>
          </a:p>
          <a:p>
            <a:r>
              <a:rPr lang="en-US" sz="2600" b="1" dirty="0"/>
              <a:t> </a:t>
            </a:r>
            <a:endParaRPr lang="en-US" sz="2600" dirty="0"/>
          </a:p>
          <a:p>
            <a:r>
              <a:rPr lang="en-US" sz="2600" dirty="0"/>
              <a:t>· </a:t>
            </a:r>
            <a:r>
              <a:rPr lang="en-US" sz="2600" b="1" dirty="0"/>
              <a:t>System</a:t>
            </a:r>
            <a:r>
              <a:rPr lang="en-US" sz="2600" dirty="0"/>
              <a:t> 		: 	</a:t>
            </a:r>
            <a:r>
              <a:rPr lang="en-US" sz="2600" dirty="0" smtClean="0"/>
              <a:t>Pentium </a:t>
            </a:r>
            <a:r>
              <a:rPr lang="en-US" sz="2600" dirty="0"/>
              <a:t>IV 2.4 GHz.</a:t>
            </a:r>
          </a:p>
          <a:p>
            <a:r>
              <a:rPr lang="en-US" sz="2600" b="1" dirty="0"/>
              <a:t>· Hard Disk 	</a:t>
            </a:r>
            <a:r>
              <a:rPr lang="en-US" sz="2600" dirty="0" smtClean="0"/>
              <a:t>: </a:t>
            </a:r>
            <a:r>
              <a:rPr lang="en-US" sz="2600" dirty="0"/>
              <a:t>	</a:t>
            </a:r>
            <a:r>
              <a:rPr lang="en-US" sz="2600" dirty="0" smtClean="0"/>
              <a:t>250 </a:t>
            </a:r>
            <a:r>
              <a:rPr lang="en-US" sz="2600" dirty="0"/>
              <a:t>GB.</a:t>
            </a:r>
          </a:p>
          <a:p>
            <a:r>
              <a:rPr lang="en-US" sz="2600" dirty="0"/>
              <a:t>· </a:t>
            </a:r>
            <a:r>
              <a:rPr lang="en-US" sz="2600" b="1" dirty="0"/>
              <a:t>Floppy Drive</a:t>
            </a:r>
            <a:r>
              <a:rPr lang="en-US" sz="2600" dirty="0"/>
              <a:t> 	: 	</a:t>
            </a:r>
            <a:r>
              <a:rPr lang="en-US" sz="2600" dirty="0" smtClean="0"/>
              <a:t>1.44 </a:t>
            </a:r>
            <a:r>
              <a:rPr lang="en-US" sz="2600" dirty="0"/>
              <a:t>Mb.</a:t>
            </a:r>
          </a:p>
          <a:p>
            <a:r>
              <a:rPr lang="en-US" sz="2600" dirty="0"/>
              <a:t>· </a:t>
            </a:r>
            <a:r>
              <a:rPr lang="en-US" sz="2600" b="1" dirty="0"/>
              <a:t>Monitor</a:t>
            </a:r>
            <a:r>
              <a:rPr lang="en-US" sz="2600" dirty="0"/>
              <a:t> 		: 	</a:t>
            </a:r>
            <a:r>
              <a:rPr lang="en-US" sz="2600" dirty="0" smtClean="0"/>
              <a:t>15 </a:t>
            </a:r>
            <a:r>
              <a:rPr lang="en-US" sz="2600" dirty="0"/>
              <a:t>VGA Color.</a:t>
            </a:r>
          </a:p>
          <a:p>
            <a:r>
              <a:rPr lang="en-US" sz="2600" dirty="0"/>
              <a:t>· </a:t>
            </a:r>
            <a:r>
              <a:rPr lang="en-US" sz="2600" b="1" dirty="0"/>
              <a:t>Mouse</a:t>
            </a:r>
            <a:r>
              <a:rPr lang="en-US" sz="2600" dirty="0"/>
              <a:t> 		: 	</a:t>
            </a:r>
            <a:r>
              <a:rPr lang="en-US" sz="2600" dirty="0" smtClean="0"/>
              <a:t>Logitech</a:t>
            </a:r>
            <a:r>
              <a:rPr lang="en-US" sz="2600" dirty="0"/>
              <a:t>.</a:t>
            </a:r>
          </a:p>
          <a:p>
            <a:r>
              <a:rPr lang="en-US" sz="2600" dirty="0"/>
              <a:t>· </a:t>
            </a:r>
            <a:r>
              <a:rPr lang="en-US" sz="2600" b="1" dirty="0"/>
              <a:t>Ram 	</a:t>
            </a:r>
            <a:r>
              <a:rPr lang="en-US" sz="2600" dirty="0"/>
              <a:t>	: 	</a:t>
            </a:r>
            <a:r>
              <a:rPr lang="en-US" sz="2600" dirty="0" smtClean="0"/>
              <a:t>1 </a:t>
            </a:r>
            <a:r>
              <a:rPr lang="en-US" sz="2600" dirty="0"/>
              <a:t>GB</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C00000"/>
                </a:solidFill>
              </a:rPr>
              <a:t/>
            </a:r>
            <a:br>
              <a:rPr lang="en-US" sz="4000" b="1" dirty="0" smtClean="0">
                <a:solidFill>
                  <a:srgbClr val="C00000"/>
                </a:solidFill>
              </a:rPr>
            </a:br>
            <a:r>
              <a:rPr lang="en-US" sz="4000" b="1" dirty="0" smtClean="0">
                <a:solidFill>
                  <a:srgbClr val="C00000"/>
                </a:solidFill>
              </a:rPr>
              <a:t>SOFTWARE </a:t>
            </a:r>
            <a:r>
              <a:rPr lang="en-US" sz="4000" b="1" dirty="0">
                <a:solidFill>
                  <a:srgbClr val="C00000"/>
                </a:solidFill>
              </a:rPr>
              <a:t>REQUIREMENTS:</a:t>
            </a:r>
            <a:r>
              <a:rPr lang="en-US" dirty="0"/>
              <a:t/>
            </a:r>
            <a:br>
              <a:rPr lang="en-US" dirty="0"/>
            </a:br>
            <a:endParaRPr lang="en-US" dirty="0"/>
          </a:p>
        </p:txBody>
      </p:sp>
      <p:sp>
        <p:nvSpPr>
          <p:cNvPr id="3" name="Content Placeholder 2"/>
          <p:cNvSpPr>
            <a:spLocks noGrp="1"/>
          </p:cNvSpPr>
          <p:nvPr>
            <p:ph idx="1"/>
          </p:nvPr>
        </p:nvSpPr>
        <p:spPr/>
        <p:txBody>
          <a:bodyPr/>
          <a:lstStyle/>
          <a:p>
            <a:r>
              <a:rPr lang="en-US" sz="2800" dirty="0"/>
              <a:t>· </a:t>
            </a:r>
            <a:r>
              <a:rPr lang="en-US" sz="2800" b="1" dirty="0"/>
              <a:t>Operating system</a:t>
            </a:r>
            <a:r>
              <a:rPr lang="en-US" sz="2800" dirty="0"/>
              <a:t> 	: 	Windows </a:t>
            </a:r>
            <a:r>
              <a:rPr lang="en-US" sz="2800" dirty="0" smtClean="0"/>
              <a:t>XP 						Professional</a:t>
            </a:r>
            <a:r>
              <a:rPr lang="en-US" sz="2800" dirty="0"/>
              <a:t>.</a:t>
            </a:r>
          </a:p>
          <a:p>
            <a:r>
              <a:rPr lang="en-US" sz="2800" dirty="0"/>
              <a:t>· </a:t>
            </a:r>
            <a:r>
              <a:rPr lang="en-US" sz="2800" b="1" dirty="0"/>
              <a:t>Coding Language</a:t>
            </a:r>
            <a:r>
              <a:rPr lang="en-US" sz="2800" dirty="0"/>
              <a:t> 	: 	Java (Jdk 1.6), JSP, </a:t>
            </a:r>
            <a:r>
              <a:rPr lang="en-US" sz="2800" dirty="0" smtClean="0"/>
              <a:t>						Servlet</a:t>
            </a:r>
            <a:r>
              <a:rPr lang="en-US" sz="2800" dirty="0"/>
              <a:t>. </a:t>
            </a:r>
          </a:p>
          <a:p>
            <a:r>
              <a:rPr lang="en-US" sz="2800" dirty="0"/>
              <a:t>· </a:t>
            </a:r>
            <a:r>
              <a:rPr lang="en-US" sz="2800" b="1" dirty="0"/>
              <a:t>Database</a:t>
            </a:r>
            <a:r>
              <a:rPr lang="en-US" sz="2800" dirty="0"/>
              <a:t>	 </a:t>
            </a:r>
            <a:r>
              <a:rPr lang="en-US" sz="2800"/>
              <a:t>	</a:t>
            </a:r>
            <a:r>
              <a:rPr lang="en-US" sz="2800" smtClean="0"/>
              <a:t>: </a:t>
            </a:r>
            <a:r>
              <a:rPr lang="en-US" sz="2800" dirty="0"/>
              <a:t>	My-SQL 5.0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a:xfrm>
            <a:off x="381000" y="1219200"/>
            <a:ext cx="8305800" cy="4906963"/>
          </a:xfrm>
        </p:spPr>
        <p:txBody>
          <a:bodyPr>
            <a:normAutofit/>
          </a:bodyPr>
          <a:lstStyle/>
          <a:p>
            <a:pPr algn="just"/>
            <a:r>
              <a:rPr lang="en-US" sz="2400" dirty="0"/>
              <a:t>One critical challenge of cloud storage services is the management of the ever-increasing volume of data. </a:t>
            </a:r>
            <a:endParaRPr lang="en-US" sz="2400" dirty="0" smtClean="0"/>
          </a:p>
          <a:p>
            <a:pPr algn="just"/>
            <a:r>
              <a:rPr lang="en-US" sz="2400" dirty="0" smtClean="0"/>
              <a:t>Data </a:t>
            </a:r>
            <a:r>
              <a:rPr lang="en-US" sz="2400" dirty="0"/>
              <a:t>deduplication is a specialized data </a:t>
            </a:r>
            <a:r>
              <a:rPr lang="en-US" sz="2400" dirty="0" smtClean="0"/>
              <a:t>compression technique </a:t>
            </a:r>
            <a:r>
              <a:rPr lang="en-US" sz="2400" dirty="0"/>
              <a:t>for eliminating duplicate copies of repeating data in storage. </a:t>
            </a:r>
            <a:endParaRPr lang="en-US" sz="2400" dirty="0" smtClean="0"/>
          </a:p>
          <a:p>
            <a:pPr algn="just"/>
            <a:r>
              <a:rPr lang="en-US" sz="2400" dirty="0"/>
              <a:t>Deduplication can take place at either the file level or the block level. </a:t>
            </a:r>
            <a:endParaRPr lang="en-US" sz="2400" dirty="0" smtClean="0"/>
          </a:p>
          <a:p>
            <a:pPr algn="just"/>
            <a:r>
              <a:rPr lang="en-US" sz="2400" dirty="0"/>
              <a:t>For file-level deduplication, it eliminates duplicate copies of the same file</a:t>
            </a:r>
            <a:r>
              <a:rPr lang="en-US" sz="2400" dirty="0" smtClean="0"/>
              <a:t>.</a:t>
            </a:r>
          </a:p>
          <a:p>
            <a:pPr algn="just"/>
            <a:r>
              <a:rPr lang="en-US" sz="2400" dirty="0"/>
              <a:t>Deduplication can also take place at the block level, which eliminates duplicate blocks of data </a:t>
            </a:r>
            <a:r>
              <a:rPr lang="en-US" sz="2400" dirty="0" smtClean="0"/>
              <a:t>that occur </a:t>
            </a:r>
            <a:r>
              <a:rPr lang="en-US" sz="2400" dirty="0"/>
              <a:t>in non-identical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a:bodyPr>
          <a:lstStyle/>
          <a:p>
            <a:pPr algn="just"/>
            <a:r>
              <a:rPr lang="en-US" sz="2400" dirty="0"/>
              <a:t>Although data deduplication brings a lot of </a:t>
            </a:r>
            <a:r>
              <a:rPr lang="en-US" sz="2400" dirty="0" smtClean="0"/>
              <a:t>benefits, security </a:t>
            </a:r>
            <a:r>
              <a:rPr lang="en-US" sz="2400" dirty="0"/>
              <a:t>and privacy concerns arise as </a:t>
            </a:r>
            <a:r>
              <a:rPr lang="en-US" sz="2400" dirty="0" smtClean="0"/>
              <a:t>user’s </a:t>
            </a:r>
            <a:r>
              <a:rPr lang="en-US" sz="2400" dirty="0"/>
              <a:t>sensitive data are susceptible to both insider and outsider attacks</a:t>
            </a:r>
            <a:r>
              <a:rPr lang="en-US" sz="2400" dirty="0" smtClean="0"/>
              <a:t>.</a:t>
            </a:r>
          </a:p>
          <a:p>
            <a:pPr algn="just"/>
            <a:r>
              <a:rPr lang="en-US" sz="2400" dirty="0"/>
              <a:t>Convergent encryption has been proposed to enforce data confidentiality while making deduplication feasible. </a:t>
            </a:r>
            <a:endParaRPr lang="en-US" sz="2400" dirty="0" smtClean="0"/>
          </a:p>
          <a:p>
            <a:pPr algn="just"/>
            <a:r>
              <a:rPr lang="en-US" sz="2400" dirty="0"/>
              <a:t>It en-crypts/decrypts a data copy with a convergent key, which is obtained by computing the cryptographic hash value of the content of the data copy</a:t>
            </a:r>
            <a:r>
              <a:rPr lang="en-US" sz="2400" dirty="0" smtClean="0"/>
              <a:t>.</a:t>
            </a:r>
          </a:p>
          <a:p>
            <a:pPr algn="just"/>
            <a:r>
              <a:rPr lang="en-US" sz="2400" dirty="0"/>
              <a:t>To prevent unauthorized access, a secure proof of ownership protocol is also needed to provide the proof that the user indeed owns the same file when a duplicate is found</a:t>
            </a:r>
            <a:r>
              <a:rPr lang="en-US" sz="2400" dirty="0" smtClean="0"/>
              <a:t>.</a:t>
            </a:r>
          </a:p>
          <a:p>
            <a:pPr algn="just"/>
            <a:r>
              <a:rPr lang="en-US" sz="2400" dirty="0" smtClean="0"/>
              <a:t>After </a:t>
            </a:r>
            <a:r>
              <a:rPr lang="en-US" sz="2400" dirty="0"/>
              <a:t>the proof, subsequent users with the same file will be provided a pointer from the server without needing to upload the same file.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EXISTING </a:t>
            </a:r>
            <a:r>
              <a:rPr lang="en-US" dirty="0">
                <a:solidFill>
                  <a:srgbClr val="C00000"/>
                </a:solidFill>
              </a:rPr>
              <a:t>SYSTEM</a:t>
            </a:r>
            <a:r>
              <a:rPr lang="en-US" dirty="0"/>
              <a:t/>
            </a:r>
            <a:br>
              <a:rPr lang="en-US" dirty="0"/>
            </a:br>
            <a:endParaRPr lang="en-US" dirty="0"/>
          </a:p>
        </p:txBody>
      </p:sp>
      <p:sp>
        <p:nvSpPr>
          <p:cNvPr id="3" name="Content Placeholder 2"/>
          <p:cNvSpPr>
            <a:spLocks noGrp="1"/>
          </p:cNvSpPr>
          <p:nvPr>
            <p:ph idx="1"/>
          </p:nvPr>
        </p:nvSpPr>
        <p:spPr>
          <a:xfrm>
            <a:off x="228600" y="1066800"/>
            <a:ext cx="8458200" cy="5059363"/>
          </a:xfrm>
        </p:spPr>
        <p:txBody>
          <a:bodyPr>
            <a:normAutofit/>
          </a:bodyPr>
          <a:lstStyle/>
          <a:p>
            <a:pPr algn="just"/>
            <a:endParaRPr lang="en-US" sz="2800" dirty="0" smtClean="0"/>
          </a:p>
          <a:p>
            <a:pPr algn="just"/>
            <a:r>
              <a:rPr lang="en-US" sz="2800" dirty="0" smtClean="0"/>
              <a:t>Previous </a:t>
            </a:r>
            <a:r>
              <a:rPr lang="en-US" sz="2800" dirty="0"/>
              <a:t>deduplication systems cannot support </a:t>
            </a:r>
            <a:r>
              <a:rPr lang="en-US" sz="2800" dirty="0" smtClean="0"/>
              <a:t>differential authorization duplicate </a:t>
            </a:r>
            <a:r>
              <a:rPr lang="en-US" sz="2800" dirty="0"/>
              <a:t>check, which is important in many applications. </a:t>
            </a:r>
            <a:endParaRPr lang="en-US" sz="2800" dirty="0" smtClean="0"/>
          </a:p>
          <a:p>
            <a:pPr algn="just"/>
            <a:endParaRPr lang="en-US" sz="2800" dirty="0" smtClean="0"/>
          </a:p>
          <a:p>
            <a:pPr algn="just"/>
            <a:r>
              <a:rPr lang="en-US" sz="2800" dirty="0"/>
              <a:t>There is only a single cloud in the existing system which makes very hard deduplication </a:t>
            </a:r>
            <a:r>
              <a:rPr lang="en-US" sz="2800" dirty="0" smtClean="0"/>
              <a:t>process.</a:t>
            </a:r>
          </a:p>
          <a:p>
            <a:pPr algn="just"/>
            <a:endParaRPr lang="en-US" sz="2800" dirty="0" smtClean="0"/>
          </a:p>
          <a:p>
            <a:pPr algn="just"/>
            <a:r>
              <a:rPr lang="en-US" sz="2800" dirty="0"/>
              <a:t>Existing deduplication system cannot prevent the privilege private key sharing among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020762"/>
          </a:xfrm>
        </p:spPr>
        <p:txBody>
          <a:bodyPr>
            <a:normAutofit fontScale="90000"/>
          </a:bodyPr>
          <a:lstStyle/>
          <a:p>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DISADVANTAGES </a:t>
            </a:r>
            <a:r>
              <a:rPr lang="en-US" sz="3600" b="1" dirty="0">
                <a:solidFill>
                  <a:srgbClr val="C00000"/>
                </a:solidFill>
              </a:rPr>
              <a:t>OF EXISTING SYSTEM</a:t>
            </a:r>
            <a:r>
              <a:rPr lang="en-US" dirty="0"/>
              <a:t/>
            </a:r>
            <a:br>
              <a:rPr lang="en-US" dirty="0"/>
            </a:br>
            <a:endParaRPr lang="en-US" dirty="0"/>
          </a:p>
        </p:txBody>
      </p:sp>
      <p:sp>
        <p:nvSpPr>
          <p:cNvPr id="3" name="Content Placeholder 2"/>
          <p:cNvSpPr>
            <a:spLocks noGrp="1"/>
          </p:cNvSpPr>
          <p:nvPr>
            <p:ph idx="1"/>
          </p:nvPr>
        </p:nvSpPr>
        <p:spPr>
          <a:xfrm>
            <a:off x="304800" y="1295400"/>
            <a:ext cx="8382000" cy="4830763"/>
          </a:xfrm>
        </p:spPr>
        <p:txBody>
          <a:bodyPr/>
          <a:lstStyle/>
          <a:p>
            <a:pPr lvl="0">
              <a:buNone/>
            </a:pPr>
            <a:endParaRPr lang="en-US" dirty="0" smtClean="0"/>
          </a:p>
          <a:p>
            <a:pPr lvl="0"/>
            <a:r>
              <a:rPr lang="en-US" dirty="0" smtClean="0"/>
              <a:t>Various </a:t>
            </a:r>
            <a:r>
              <a:rPr lang="en-US" dirty="0"/>
              <a:t>loose points in the existing system. </a:t>
            </a:r>
          </a:p>
          <a:p>
            <a:pPr lvl="0"/>
            <a:r>
              <a:rPr lang="en-US" dirty="0"/>
              <a:t>There is no concept of hybrid cloud.</a:t>
            </a:r>
          </a:p>
          <a:p>
            <a:pPr lvl="0"/>
            <a:r>
              <a:rPr lang="en-US" dirty="0"/>
              <a:t>Data can be stolen due to various bucks and errors</a:t>
            </a:r>
            <a:r>
              <a:rPr lang="en-US" b="1" dirty="0"/>
              <a:t>.</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b="1" dirty="0" smtClean="0">
                <a:solidFill>
                  <a:srgbClr val="C00000"/>
                </a:solidFill>
              </a:rPr>
              <a:t/>
            </a:r>
            <a:br>
              <a:rPr lang="en-US" sz="3600" b="1" dirty="0" smtClean="0">
                <a:solidFill>
                  <a:srgbClr val="C00000"/>
                </a:solidFill>
              </a:rPr>
            </a:br>
            <a:r>
              <a:rPr lang="en-US" sz="3600" b="1" dirty="0" smtClean="0">
                <a:solidFill>
                  <a:srgbClr val="C00000"/>
                </a:solidFill>
              </a:rPr>
              <a:t>PROPOSED </a:t>
            </a:r>
            <a:r>
              <a:rPr lang="en-US" sz="3600" b="1" dirty="0">
                <a:solidFill>
                  <a:srgbClr val="C00000"/>
                </a:solidFill>
              </a:rPr>
              <a:t>SYSTEM</a:t>
            </a:r>
            <a:r>
              <a:rPr lang="en-US" dirty="0"/>
              <a:t/>
            </a:r>
            <a:br>
              <a:rPr lang="en-US" dirty="0"/>
            </a:br>
            <a:endParaRPr lang="en-US" dirty="0"/>
          </a:p>
        </p:txBody>
      </p:sp>
      <p:sp>
        <p:nvSpPr>
          <p:cNvPr id="3" name="Content Placeholder 2"/>
          <p:cNvSpPr>
            <a:spLocks noGrp="1"/>
          </p:cNvSpPr>
          <p:nvPr>
            <p:ph idx="1"/>
          </p:nvPr>
        </p:nvSpPr>
        <p:spPr>
          <a:xfrm>
            <a:off x="381000" y="1066800"/>
            <a:ext cx="8305800" cy="5059363"/>
          </a:xfrm>
        </p:spPr>
        <p:txBody>
          <a:bodyPr>
            <a:normAutofit lnSpcReduction="10000"/>
          </a:bodyPr>
          <a:lstStyle/>
          <a:p>
            <a:pPr algn="just"/>
            <a:r>
              <a:rPr lang="en-US" dirty="0"/>
              <a:t>Aiming at efficiently solving the problem of deduplication with differential privileges in cloud computing</a:t>
            </a:r>
            <a:r>
              <a:rPr lang="en-US" dirty="0" smtClean="0"/>
              <a:t>,</a:t>
            </a:r>
          </a:p>
          <a:p>
            <a:pPr algn="just"/>
            <a:r>
              <a:rPr lang="en-US" dirty="0" smtClean="0"/>
              <a:t>we </a:t>
            </a:r>
            <a:r>
              <a:rPr lang="en-US" dirty="0"/>
              <a:t>consider a hybrid cloud architecture consisting of a public cloud and a private cloud. </a:t>
            </a:r>
            <a:endParaRPr lang="en-US" dirty="0" smtClean="0"/>
          </a:p>
          <a:p>
            <a:pPr algn="just"/>
            <a:r>
              <a:rPr lang="en-US" dirty="0"/>
              <a:t>Unlike existing data deduplication systems, the private cloud is involved as a proxy to allow data owner/users to securely </a:t>
            </a:r>
            <a:r>
              <a:rPr lang="en-US" dirty="0" smtClean="0"/>
              <a:t>perform </a:t>
            </a:r>
            <a:r>
              <a:rPr lang="en-US" dirty="0"/>
              <a:t>duplicate check with differential privileges.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fontScale="92500" lnSpcReduction="10000"/>
          </a:bodyPr>
          <a:lstStyle/>
          <a:p>
            <a:pPr algn="just"/>
            <a:r>
              <a:rPr lang="en-US" sz="3000" dirty="0"/>
              <a:t>A new deduplication system supporting differential duplicate check is proposed under this hybrid cloud architecture where the S-CSP resides in the public cloud. </a:t>
            </a:r>
            <a:endParaRPr lang="en-US" sz="3000" dirty="0" smtClean="0"/>
          </a:p>
          <a:p>
            <a:pPr algn="just"/>
            <a:r>
              <a:rPr lang="en-US" sz="3000" dirty="0"/>
              <a:t>Furthermore, we enhance our system in security. Specifically, we present an advanced scheme to support stronger security by encrypting the file with differential privilege keys</a:t>
            </a:r>
            <a:r>
              <a:rPr lang="en-US" sz="3000" dirty="0" smtClean="0"/>
              <a:t>.</a:t>
            </a:r>
          </a:p>
          <a:p>
            <a:pPr algn="just"/>
            <a:r>
              <a:rPr lang="en-US" sz="3000" dirty="0"/>
              <a:t>Furthermore, such unauthorized users cannot decrypt the cipher text even collude with the S-CSP</a:t>
            </a:r>
            <a:r>
              <a:rPr lang="en-US" sz="3000" dirty="0" smtClean="0"/>
              <a:t>.</a:t>
            </a:r>
          </a:p>
          <a:p>
            <a:pPr algn="just"/>
            <a:r>
              <a:rPr lang="en-US" sz="3000" dirty="0" smtClean="0"/>
              <a:t> </a:t>
            </a:r>
            <a:r>
              <a:rPr lang="en-US" sz="3000" dirty="0"/>
              <a:t>Security analysis demonstrates that our system is secure in terms of the definitions specified in the proposed security </a:t>
            </a:r>
            <a:r>
              <a:rPr lang="en-US" sz="3000" dirty="0" smtClean="0"/>
              <a:t>model.</a:t>
            </a:r>
            <a:endParaRPr lang="en-US" sz="3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b="1" dirty="0">
                <a:solidFill>
                  <a:srgbClr val="C00000"/>
                </a:solidFill>
              </a:rPr>
              <a:t>ADVANTAGES OF PROPOSED SYSTEM</a:t>
            </a:r>
            <a:r>
              <a:rPr lang="en-US" sz="3200" dirty="0">
                <a:solidFill>
                  <a:srgbClr val="C00000"/>
                </a:solidFill>
              </a:rPr>
              <a:t/>
            </a:r>
            <a:br>
              <a:rPr lang="en-US" sz="3200" dirty="0">
                <a:solidFill>
                  <a:srgbClr val="C00000"/>
                </a:solidFill>
              </a:rPr>
            </a:br>
            <a:endParaRPr lang="en-US" sz="3200" dirty="0">
              <a:solidFill>
                <a:srgbClr val="C00000"/>
              </a:solidFill>
            </a:endParaRPr>
          </a:p>
        </p:txBody>
      </p:sp>
      <p:sp>
        <p:nvSpPr>
          <p:cNvPr id="3" name="Content Placeholder 2"/>
          <p:cNvSpPr>
            <a:spLocks noGrp="1"/>
          </p:cNvSpPr>
          <p:nvPr>
            <p:ph idx="1"/>
          </p:nvPr>
        </p:nvSpPr>
        <p:spPr>
          <a:xfrm>
            <a:off x="381000" y="1143000"/>
            <a:ext cx="8305800" cy="4983163"/>
          </a:xfrm>
        </p:spPr>
        <p:txBody>
          <a:bodyPr/>
          <a:lstStyle/>
          <a:p>
            <a:pPr lvl="0" algn="just">
              <a:buNone/>
            </a:pPr>
            <a:endParaRPr lang="en-US" dirty="0" smtClean="0"/>
          </a:p>
          <a:p>
            <a:pPr lvl="0" algn="just"/>
            <a:r>
              <a:rPr lang="en-US" dirty="0" smtClean="0"/>
              <a:t>Reduces </a:t>
            </a:r>
            <a:r>
              <a:rPr lang="en-US" dirty="0"/>
              <a:t>the load of a cloud server in a huge amount as duplicate files are not uploaded.</a:t>
            </a:r>
          </a:p>
          <a:p>
            <a:pPr lvl="0" algn="just"/>
            <a:r>
              <a:rPr lang="en-US" dirty="0"/>
              <a:t>Private cloud a new entity introduced for facilitating user’s se-cure usage of cloud service.</a:t>
            </a:r>
          </a:p>
          <a:p>
            <a:pPr lvl="0" algn="just"/>
            <a:r>
              <a:rPr lang="en-US" dirty="0"/>
              <a:t>The speed of the server is increases.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92162"/>
          </a:xfrm>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SYSTEM </a:t>
            </a:r>
            <a:r>
              <a:rPr lang="en-US" b="1" dirty="0">
                <a:solidFill>
                  <a:srgbClr val="C00000"/>
                </a:solidFill>
              </a:rPr>
              <a:t>ARCHITECTURE:</a:t>
            </a:r>
            <a:r>
              <a:rPr lang="en-US" dirty="0"/>
              <a:t/>
            </a:r>
            <a:br>
              <a:rPr lang="en-US" dirty="0"/>
            </a:br>
            <a:endParaRPr lang="en-US" dirty="0"/>
          </a:p>
        </p:txBody>
      </p:sp>
      <p:pic>
        <p:nvPicPr>
          <p:cNvPr id="4" name="Content Placeholder 3" descr="C:\Documents and Settings\DHS\Desktop\3.JPG"/>
          <p:cNvPicPr>
            <a:picLocks noGrp="1"/>
          </p:cNvPicPr>
          <p:nvPr>
            <p:ph idx="1"/>
          </p:nvPr>
        </p:nvPicPr>
        <p:blipFill>
          <a:blip r:embed="rId2" cstate="print"/>
          <a:srcRect/>
          <a:stretch>
            <a:fillRect/>
          </a:stretch>
        </p:blipFill>
        <p:spPr bwMode="auto">
          <a:xfrm>
            <a:off x="1447800" y="1265237"/>
            <a:ext cx="6477000" cy="48307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613</Words>
  <Application>Microsoft Office PowerPoint</Application>
  <PresentationFormat>On-screen Show (4:3)</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Abstract</vt:lpstr>
      <vt:lpstr>Introduction</vt:lpstr>
      <vt:lpstr>Slide 3</vt:lpstr>
      <vt:lpstr> EXISTING SYSTEM </vt:lpstr>
      <vt:lpstr> DISADVANTAGES OF EXISTING SYSTEM </vt:lpstr>
      <vt:lpstr> PROPOSED SYSTEM </vt:lpstr>
      <vt:lpstr>Slide 7</vt:lpstr>
      <vt:lpstr>ADVANTAGES OF PROPOSED SYSTEM </vt:lpstr>
      <vt:lpstr> SYSTEM ARCHITECTURE: </vt:lpstr>
      <vt:lpstr>TECHNIQUE AND ALGORITHMS: </vt:lpstr>
      <vt:lpstr>  HARDWARE &amp; SOFTWARE REQUIREMENTS: </vt:lpstr>
      <vt:lpstr> SOFTWARE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smallko</cp:lastModifiedBy>
  <cp:revision>27</cp:revision>
  <dcterms:created xsi:type="dcterms:W3CDTF">2014-12-08T12:06:53Z</dcterms:created>
  <dcterms:modified xsi:type="dcterms:W3CDTF">2015-02-06T13:35:30Z</dcterms:modified>
</cp:coreProperties>
</file>