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FAIZAN\Desktop\Internshala%20-%20DS\project%20SQL\2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ZAN\Desktop\Internshala%20-%20DS\project%20SQL\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ZAN\Desktop\Internshala%20-%20DS\project%20SQL\4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ZAN\Desktop\Internshala%20-%20DS\project%20SQL\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ZAN\Desktop\Internshala%20-%20DS\project%20SQL\7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FAIZAN\Desktop\Internshala%20-%20DS\project%20SQL\9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ZAN\Desktop\Internshala%20-%20DS\project%20SQL\10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FAIZAN\Desktop\Internshala%20-%20DS\project%20SQL\5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063853346456692E-2"/>
          <c:y val="0.35562307113539177"/>
          <c:w val="0.75981114665354343"/>
          <c:h val="0.440196269672965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</c:v>
                </c:pt>
                <c:pt idx="1">
                  <c:v>A</c:v>
                </c:pt>
                <c:pt idx="2">
                  <c:v>A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C</c:v>
                </c:pt>
                <c:pt idx="7">
                  <c:v>C</c:v>
                </c:pt>
                <c:pt idx="8">
                  <c:v>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91-43C0-B0F5-DF08C03032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total_sales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</c:v>
                </c:pt>
                <c:pt idx="1">
                  <c:v>A</c:v>
                </c:pt>
                <c:pt idx="2">
                  <c:v>A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C</c:v>
                </c:pt>
                <c:pt idx="7">
                  <c:v>C</c:v>
                </c:pt>
                <c:pt idx="8">
                  <c:v>C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38681.128499999999</c:v>
                </c:pt>
                <c:pt idx="1">
                  <c:v>29860.120500000001</c:v>
                </c:pt>
                <c:pt idx="2">
                  <c:v>37659.121500000001</c:v>
                </c:pt>
                <c:pt idx="3">
                  <c:v>37176.058499999999</c:v>
                </c:pt>
                <c:pt idx="4">
                  <c:v>34424.270999999899</c:v>
                </c:pt>
                <c:pt idx="5">
                  <c:v>34597.342499999999</c:v>
                </c:pt>
                <c:pt idx="6">
                  <c:v>40434.680999999902</c:v>
                </c:pt>
                <c:pt idx="7">
                  <c:v>32934.982499999998</c:v>
                </c:pt>
                <c:pt idx="8">
                  <c:v>37199.042999999998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91-43C0-B0F5-DF08C03032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</c:v>
                </c:pt>
                <c:pt idx="1">
                  <c:v>A</c:v>
                </c:pt>
                <c:pt idx="2">
                  <c:v>A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C</c:v>
                </c:pt>
                <c:pt idx="7">
                  <c:v>C</c:v>
                </c:pt>
                <c:pt idx="8">
                  <c:v>C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91-43C0-B0F5-DF08C03032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20762336"/>
        <c:axId val="320562896"/>
      </c:lineChart>
      <c:catAx>
        <c:axId val="3207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562896"/>
        <c:crosses val="autoZero"/>
        <c:auto val="1"/>
        <c:lblAlgn val="ctr"/>
        <c:lblOffset val="100"/>
        <c:noMultiLvlLbl val="0"/>
      </c:catAx>
      <c:valAx>
        <c:axId val="3205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'2'!$C$1</c:f>
              <c:strCache>
                <c:ptCount val="1"/>
                <c:pt idx="0">
                  <c:v>Profit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cat>
            <c:multiLvlStrRef>
              <c:f>'2'!$A$2:$B$19</c:f>
              <c:multiLvlStrCache>
                <c:ptCount val="18"/>
                <c:lvl>
                  <c:pt idx="0">
                    <c:v>Home and lifestyle</c:v>
                  </c:pt>
                  <c:pt idx="1">
                    <c:v>Sports and travel</c:v>
                  </c:pt>
                  <c:pt idx="2">
                    <c:v>Electronic accessories</c:v>
                  </c:pt>
                  <c:pt idx="3">
                    <c:v>Food and beverages</c:v>
                  </c:pt>
                  <c:pt idx="4">
                    <c:v>Fashion accessories</c:v>
                  </c:pt>
                  <c:pt idx="5">
                    <c:v>Health and beauty</c:v>
                  </c:pt>
                  <c:pt idx="6">
                    <c:v>Sports and travel</c:v>
                  </c:pt>
                  <c:pt idx="7">
                    <c:v>Health and beauty</c:v>
                  </c:pt>
                  <c:pt idx="8">
                    <c:v>Home and lifestyle</c:v>
                  </c:pt>
                  <c:pt idx="9">
                    <c:v>Electronic accessories</c:v>
                  </c:pt>
                  <c:pt idx="10">
                    <c:v>Fashion accessories</c:v>
                  </c:pt>
                  <c:pt idx="11">
                    <c:v>Food and beverages</c:v>
                  </c:pt>
                  <c:pt idx="12">
                    <c:v>Food and beverages</c:v>
                  </c:pt>
                  <c:pt idx="13">
                    <c:v>Fashion accessories</c:v>
                  </c:pt>
                  <c:pt idx="14">
                    <c:v>Electronic accessories</c:v>
                  </c:pt>
                  <c:pt idx="15">
                    <c:v>Health and beauty</c:v>
                  </c:pt>
                  <c:pt idx="16">
                    <c:v>Sports and travel</c:v>
                  </c:pt>
                  <c:pt idx="17">
                    <c:v>Home and lifestyle</c:v>
                  </c:pt>
                </c:lvl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</c:lvl>
              </c:multiLvlStrCache>
            </c:multiLvlStrRef>
          </c:cat>
          <c:val>
            <c:numRef>
              <c:f>'2'!$C$2:$C$19</c:f>
              <c:numCache>
                <c:formatCode>General</c:formatCode>
                <c:ptCount val="18"/>
                <c:pt idx="0">
                  <c:v>1067.5</c:v>
                </c:pt>
                <c:pt idx="1">
                  <c:v>922.56</c:v>
                </c:pt>
                <c:pt idx="2">
                  <c:v>872.26</c:v>
                </c:pt>
                <c:pt idx="3">
                  <c:v>817.34</c:v>
                </c:pt>
                <c:pt idx="4">
                  <c:v>777.77</c:v>
                </c:pt>
                <c:pt idx="5">
                  <c:v>599.92999999999995</c:v>
                </c:pt>
                <c:pt idx="6">
                  <c:v>951.88</c:v>
                </c:pt>
                <c:pt idx="7">
                  <c:v>951.5</c:v>
                </c:pt>
                <c:pt idx="8">
                  <c:v>835.72</c:v>
                </c:pt>
                <c:pt idx="9">
                  <c:v>812.05</c:v>
                </c:pt>
                <c:pt idx="10">
                  <c:v>781.65</c:v>
                </c:pt>
                <c:pt idx="11">
                  <c:v>724.56</c:v>
                </c:pt>
                <c:pt idx="12">
                  <c:v>1131.78</c:v>
                </c:pt>
                <c:pt idx="13">
                  <c:v>1026.71</c:v>
                </c:pt>
                <c:pt idx="14">
                  <c:v>903.3</c:v>
                </c:pt>
                <c:pt idx="15">
                  <c:v>791.23</c:v>
                </c:pt>
                <c:pt idx="16">
                  <c:v>750.63</c:v>
                </c:pt>
                <c:pt idx="17">
                  <c:v>661.68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4-4E79-9084-CD80C5515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42406928"/>
        <c:axId val="1705971008"/>
      </c:barChart>
      <c:catAx>
        <c:axId val="174240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971008"/>
        <c:crosses val="autoZero"/>
        <c:auto val="1"/>
        <c:lblAlgn val="ctr"/>
        <c:lblOffset val="100"/>
        <c:noMultiLvlLbl val="0"/>
      </c:catAx>
      <c:valAx>
        <c:axId val="170597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40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[3.csv]Sheet1!PivotTable21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Total_Spent by Spending_Tier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33827.860499999799</c:v>
                </c:pt>
                <c:pt idx="1">
                  <c:v>26481.147000000001</c:v>
                </c:pt>
                <c:pt idx="2">
                  <c:v>262657.74149999983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2-4DB1-92C2-ED165822A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8274480"/>
        <c:axId val="1724624496"/>
      </c:barChart>
      <c:catAx>
        <c:axId val="172827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624496"/>
        <c:crosses val="autoZero"/>
        <c:auto val="1"/>
        <c:lblAlgn val="ctr"/>
        <c:lblOffset val="100"/>
        <c:noMultiLvlLbl val="0"/>
      </c:catAx>
      <c:valAx>
        <c:axId val="172462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27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[4a.csv]Sheet1!PivotTable9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of Total by Product_line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Sheet1!$A$4:$A$9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6"/>
                <c:pt idx="0">
                  <c:v>861.48183333333327</c:v>
                </c:pt>
                <c:pt idx="1">
                  <c:v>929.25</c:v>
                </c:pt>
                <c:pt idx="2">
                  <c:v>899.70212499999991</c:v>
                </c:pt>
                <c:pt idx="3">
                  <c:v>891.50399999999991</c:v>
                </c:pt>
                <c:pt idx="4">
                  <c:v>948.78524999999991</c:v>
                </c:pt>
                <c:pt idx="5">
                  <c:v>912.47566666666671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1-4634-B8E6-CC38287B5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75625136"/>
        <c:axId val="1229859168"/>
      </c:barChart>
      <c:catAx>
        <c:axId val="117562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859168"/>
        <c:crosses val="autoZero"/>
        <c:auto val="1"/>
        <c:lblAlgn val="ctr"/>
        <c:lblOffset val="100"/>
        <c:noMultiLvlLbl val="0"/>
      </c:catAx>
      <c:valAx>
        <c:axId val="1229859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62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'6'!$C$1</c:f>
              <c:strCache>
                <c:ptCount val="1"/>
                <c:pt idx="0">
                  <c:v>Total_Sales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'6'!$A$2:$B$7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1</c:v>
                  </c:pt>
                  <c:pt idx="1">
                    <c:v>1</c:v>
                  </c:pt>
                  <c:pt idx="2">
                    <c:v>2</c:v>
                  </c:pt>
                  <c:pt idx="3">
                    <c:v>2</c:v>
                  </c:pt>
                  <c:pt idx="4">
                    <c:v>3</c:v>
                  </c:pt>
                  <c:pt idx="5">
                    <c:v>3</c:v>
                  </c:pt>
                </c:lvl>
              </c:multiLvlStrCache>
            </c:multiLvlStrRef>
          </c:cat>
          <c:val>
            <c:numRef>
              <c:f>'6'!$C$2:$C$7</c:f>
              <c:numCache>
                <c:formatCode>General</c:formatCode>
                <c:ptCount val="6"/>
                <c:pt idx="0">
                  <c:v>59138.982000000004</c:v>
                </c:pt>
                <c:pt idx="1">
                  <c:v>57152.885999999897</c:v>
                </c:pt>
                <c:pt idx="2">
                  <c:v>56335.5554999999</c:v>
                </c:pt>
                <c:pt idx="3">
                  <c:v>40883.818499999899</c:v>
                </c:pt>
                <c:pt idx="4">
                  <c:v>52408.387499999997</c:v>
                </c:pt>
                <c:pt idx="5">
                  <c:v>57047.119499999899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49-4C44-B062-9BFF3F14F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7909215"/>
        <c:axId val="937725679"/>
      </c:barChart>
      <c:catAx>
        <c:axId val="93790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725679"/>
        <c:crosses val="autoZero"/>
        <c:auto val="1"/>
        <c:lblAlgn val="ctr"/>
        <c:lblOffset val="100"/>
        <c:noMultiLvlLbl val="0"/>
      </c:catAx>
      <c:valAx>
        <c:axId val="93772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90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[7.csv]Sheet1!PivotTable9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Total_Sales by Product_line and Customer_type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24498.494999999901</c:v>
                </c:pt>
                <c:pt idx="1">
                  <c:v>26323.961999999901</c:v>
                </c:pt>
                <c:pt idx="2">
                  <c:v>31357.62</c:v>
                </c:pt>
                <c:pt idx="3">
                  <c:v>25831.039499999901</c:v>
                </c:pt>
                <c:pt idx="4">
                  <c:v>27978.026999999998</c:v>
                </c:pt>
                <c:pt idx="5">
                  <c:v>28234.300499999899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4-483C-B99F-904E010B18A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29839.036499999998</c:v>
                </c:pt>
                <c:pt idx="1">
                  <c:v>27981.933000000001</c:v>
                </c:pt>
                <c:pt idx="2">
                  <c:v>24787.2239999999</c:v>
                </c:pt>
                <c:pt idx="3">
                  <c:v>23362.699499999901</c:v>
                </c:pt>
                <c:pt idx="4">
                  <c:v>25883.885999999999</c:v>
                </c:pt>
                <c:pt idx="5">
                  <c:v>26888.526000000002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4-483C-B99F-904E010B1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4235200"/>
        <c:axId val="813706960"/>
      </c:barChart>
      <c:catAx>
        <c:axId val="81423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706960"/>
        <c:crosses val="autoZero"/>
        <c:auto val="1"/>
        <c:lblAlgn val="ctr"/>
        <c:lblOffset val="100"/>
        <c:noMultiLvlLbl val="0"/>
      </c:catAx>
      <c:valAx>
        <c:axId val="813706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23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'9'!$A$2:$D$6</c:f>
              <c:multiLvlStrCache>
                <c:ptCount val="5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Member</c:v>
                  </c:pt>
                  <c:pt idx="3">
                    <c:v>Member</c:v>
                  </c:pt>
                  <c:pt idx="4">
                    <c:v>Member</c:v>
                  </c:pt>
                </c:lvl>
                <c:lvl>
                  <c:pt idx="0">
                    <c:v>Naypyitaw</c:v>
                  </c:pt>
                  <c:pt idx="1">
                    <c:v>Yangon</c:v>
                  </c:pt>
                  <c:pt idx="2">
                    <c:v>Yangon</c:v>
                  </c:pt>
                  <c:pt idx="3">
                    <c:v>Mandalay</c:v>
                  </c:pt>
                  <c:pt idx="4">
                    <c:v>Mandalay</c:v>
                  </c:pt>
                </c:lvl>
                <c:lvl>
                  <c:pt idx="0">
                    <c:v>C</c:v>
                  </c:pt>
                  <c:pt idx="1">
                    <c:v>A</c:v>
                  </c:pt>
                  <c:pt idx="2">
                    <c:v>A</c:v>
                  </c:pt>
                  <c:pt idx="3">
                    <c:v>B</c:v>
                  </c:pt>
                  <c:pt idx="4">
                    <c:v>B</c:v>
                  </c:pt>
                </c:lvl>
                <c:lvl>
                  <c:pt idx="0">
                    <c:v>3</c:v>
                  </c:pt>
                  <c:pt idx="1">
                    <c:v>8</c:v>
                  </c:pt>
                  <c:pt idx="2">
                    <c:v>13</c:v>
                  </c:pt>
                  <c:pt idx="3">
                    <c:v>11</c:v>
                  </c:pt>
                  <c:pt idx="4">
                    <c:v>7</c:v>
                  </c:pt>
                </c:lvl>
              </c:multiLvlStrCache>
            </c:multiLvlStrRef>
          </c:cat>
          <c:val>
            <c:numRef>
              <c:f>'9'!$E$2:$E$6</c:f>
              <c:numCache>
                <c:formatCode>General</c:formatCode>
                <c:ptCount val="5"/>
                <c:pt idx="0">
                  <c:v>8752.8525000000009</c:v>
                </c:pt>
                <c:pt idx="1">
                  <c:v>7099.4489999999996</c:v>
                </c:pt>
                <c:pt idx="2">
                  <c:v>5881.0709999999899</c:v>
                </c:pt>
                <c:pt idx="3">
                  <c:v>5670.7979999999998</c:v>
                </c:pt>
                <c:pt idx="4">
                  <c:v>5606.9474999999902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9-43AB-9FD2-8223527CD5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599743"/>
        <c:axId val="2113101439"/>
      </c:barChart>
      <c:catAx>
        <c:axId val="3759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01439"/>
        <c:crosses val="autoZero"/>
        <c:auto val="1"/>
        <c:lblAlgn val="ctr"/>
        <c:lblOffset val="100"/>
        <c:noMultiLvlLbl val="0"/>
      </c:catAx>
      <c:valAx>
        <c:axId val="211310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'10'!$A$2:$A$8</c:f>
              <c:strCache>
                <c:ptCount val="7"/>
                <c:pt idx="0">
                  <c:v>Monday</c:v>
                </c:pt>
                <c:pt idx="1">
                  <c:v>Thursday</c:v>
                </c:pt>
                <c:pt idx="2">
                  <c:v>Sunday</c:v>
                </c:pt>
                <c:pt idx="3">
                  <c:v>Friday</c:v>
                </c:pt>
                <c:pt idx="4">
                  <c:v>Wednesday</c:v>
                </c:pt>
                <c:pt idx="5">
                  <c:v>Tuesday</c:v>
                </c:pt>
                <c:pt idx="6">
                  <c:v>Saturday</c:v>
                </c:pt>
              </c:strCache>
            </c:strRef>
          </c:cat>
          <c:val>
            <c:numRef>
              <c:f>'10'!$B$2:$B$8</c:f>
              <c:numCache>
                <c:formatCode>General</c:formatCode>
                <c:ptCount val="7"/>
                <c:pt idx="0">
                  <c:v>56758.663499999901</c:v>
                </c:pt>
                <c:pt idx="1">
                  <c:v>47825.2425</c:v>
                </c:pt>
                <c:pt idx="2">
                  <c:v>46254.442499999997</c:v>
                </c:pt>
                <c:pt idx="3">
                  <c:v>46106.665499999901</c:v>
                </c:pt>
                <c:pt idx="4">
                  <c:v>44292.402000000002</c:v>
                </c:pt>
                <c:pt idx="5">
                  <c:v>40947.742499999898</c:v>
                </c:pt>
                <c:pt idx="6">
                  <c:v>40781.590499999998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A1-4752-AF3D-5B3D4B1B5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2465263"/>
        <c:axId val="39974511"/>
      </c:lineChart>
      <c:catAx>
        <c:axId val="211246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74511"/>
        <c:crosses val="autoZero"/>
        <c:auto val="1"/>
        <c:lblAlgn val="ctr"/>
        <c:lblOffset val="100"/>
        <c:noMultiLvlLbl val="0"/>
      </c:catAx>
      <c:valAx>
        <c:axId val="3997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6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'5'!$A$2:$B$10</cx:f>
        <cx:lvl ptCount="9">
          <cx:pt idx="0">Ewallet</cx:pt>
          <cx:pt idx="1">Cash</cx:pt>
          <cx:pt idx="2">Credit card</cx:pt>
          <cx:pt idx="3">Cash</cx:pt>
          <cx:pt idx="4">Ewallet</cx:pt>
          <cx:pt idx="5">Credit card</cx:pt>
          <cx:pt idx="6">Ewallet</cx:pt>
          <cx:pt idx="7">Cash</cx:pt>
          <cx:pt idx="8">Credit card</cx:pt>
        </cx:lvl>
        <cx:lvl ptCount="9">
          <cx:pt idx="0">Mandalay</cx:pt>
          <cx:pt idx="1">Mandalay</cx:pt>
          <cx:pt idx="2">Mandalay</cx:pt>
          <cx:pt idx="3">Naypyitaw</cx:pt>
          <cx:pt idx="4">Naypyitaw</cx:pt>
          <cx:pt idx="5">Naypyitaw</cx:pt>
          <cx:pt idx="6">Yangon</cx:pt>
          <cx:pt idx="7">Yangon</cx:pt>
          <cx:pt idx="8">Yangon</cx:pt>
        </cx:lvl>
      </cx:strDim>
      <cx:numDim type="val">
        <cx:f>'5'!$C$2:$C$10</cx:f>
        <cx:lvl ptCount="9" formatCode="General">
          <cx:pt idx="0">113</cx:pt>
          <cx:pt idx="1">110</cx:pt>
          <cx:pt idx="2">109</cx:pt>
          <cx:pt idx="3">124</cx:pt>
          <cx:pt idx="4">106</cx:pt>
          <cx:pt idx="5">98</cx:pt>
          <cx:pt idx="6">126</cx:pt>
          <cx:pt idx="7">110</cx:pt>
          <cx:pt idx="8">104</cx:pt>
        </cx:lvl>
      </cx:numDim>
    </cx:data>
  </cx:chartData>
  <cx:chart>
    <cx:title pos="t" align="ctr" overlay="0"/>
    <cx:plotArea>
      <cx:plotAreaRegion>
        <cx:series layoutId="funnel" uniqueId="{9600D0CD-F18F-41F1-8089-216EDCAC80C0}">
          <cx:tx>
            <cx:txData>
              <cx:f>'5'!$C$1</cx:f>
              <cx:v>Usage_Count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BB42-2399-4F3B-9A3E-D6A310556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Walmart Sales Analysis</a:t>
            </a:r>
            <a:endParaRPr lang="en-AE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B53EE-8171-4634-A26B-F60BB34CF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Bahnschrift Condensed" panose="020B0502040204020203" pitchFamily="34" charset="0"/>
              </a:rPr>
              <a:t>Using MySQL</a:t>
            </a:r>
          </a:p>
          <a:p>
            <a:pPr algn="r"/>
            <a:r>
              <a:rPr lang="en-US" dirty="0"/>
              <a:t>From  -Faizan </a:t>
            </a:r>
            <a:r>
              <a:rPr lang="en-US" dirty="0" err="1"/>
              <a:t>ulla</a:t>
            </a:r>
            <a:r>
              <a:rPr lang="en-US" dirty="0"/>
              <a:t> Baig</a:t>
            </a:r>
          </a:p>
          <a:p>
            <a:pPr algn="r"/>
            <a:r>
              <a:rPr lang="en-US" dirty="0"/>
              <a:t>Date : 07/12/2024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1516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7231-5528-4D3D-B54A-FE837DFA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/>
              <a:t>Task 8: Identifying Repeat Customer  within a specific time frames</a:t>
            </a:r>
            <a:endParaRPr lang="en-AE" b="1" i="1" u="sn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D87D8-D73C-47AB-99D4-ED4A84B0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/>
              <a:t>-- Task 8 : Identifying Repeat Customers</a:t>
            </a:r>
          </a:p>
          <a:p>
            <a:r>
              <a:rPr lang="en-US" sz="1200" b="1" dirty="0"/>
              <a:t>-- Using subquery </a:t>
            </a:r>
          </a:p>
          <a:p>
            <a:endParaRPr lang="en-US" sz="1200" b="1" dirty="0"/>
          </a:p>
          <a:p>
            <a:r>
              <a:rPr lang="en-US" sz="1200" b="1" dirty="0"/>
              <a:t>select * from </a:t>
            </a:r>
            <a:r>
              <a:rPr lang="en-US" sz="1200" b="1" dirty="0" err="1"/>
              <a:t>walmart_sales;SELECT</a:t>
            </a:r>
            <a:r>
              <a:rPr lang="en-US" sz="1200" b="1" dirty="0"/>
              <a:t> DISTINCT ws1.Customer_ID,        </a:t>
            </a:r>
          </a:p>
          <a:p>
            <a:r>
              <a:rPr lang="en-US" sz="1200" b="1" dirty="0"/>
              <a:t>STR_TO_DATE(ws1.Date, '%d-%m-%Y') AS </a:t>
            </a:r>
            <a:r>
              <a:rPr lang="en-US" sz="1200" b="1" dirty="0" err="1"/>
              <a:t>Transaction_Date</a:t>
            </a:r>
            <a:r>
              <a:rPr lang="en-US" sz="1200" b="1" dirty="0"/>
              <a:t>,       ws1.Time AS </a:t>
            </a:r>
            <a:r>
              <a:rPr lang="en-US" sz="1200" b="1" dirty="0" err="1"/>
              <a:t>Transaction_Time</a:t>
            </a:r>
            <a:endParaRPr lang="en-US" sz="1200" b="1"/>
          </a:p>
          <a:p>
            <a:r>
              <a:rPr lang="en-US" sz="1200" b="1" dirty="0"/>
              <a:t>FROM </a:t>
            </a:r>
            <a:r>
              <a:rPr lang="en-US" sz="1200" b="1" dirty="0" err="1"/>
              <a:t>walmart_sales</a:t>
            </a:r>
            <a:r>
              <a:rPr lang="en-US" sz="1200" b="1" dirty="0"/>
              <a:t> ws1JOIN </a:t>
            </a:r>
            <a:r>
              <a:rPr lang="en-US" sz="1200" b="1" dirty="0" err="1"/>
              <a:t>walmart_sales</a:t>
            </a:r>
            <a:r>
              <a:rPr lang="en-US" sz="1200" b="1" dirty="0"/>
              <a:t> ws2ON ws1.Customer_ID = ws2.Customer_ID   AND ws1.Invoice_ID != ws2.Invoice_ID   AND ABS(DATEDIFF(            STR_TO_DATE(ws1.Date, '%d-%m-%Y'),            STR_TO_DATE(ws2.Date, '%d-%m-%Y')       )) &lt;= 30;</a:t>
            </a:r>
            <a:endParaRPr lang="en-AE" sz="1200" b="1"/>
          </a:p>
        </p:txBody>
      </p:sp>
    </p:spTree>
    <p:extLst>
      <p:ext uri="{BB962C8B-B14F-4D97-AF65-F5344CB8AC3E}">
        <p14:creationId xmlns:p14="http://schemas.microsoft.com/office/powerpoint/2010/main" val="360097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A726-5619-4A18-9130-83E70FCE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/>
              <a:t>Task 9: Finding Top 5 Customers by Sales Volume</a:t>
            </a:r>
            <a:endParaRPr lang="en-AE" b="1" i="1" u="sng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138DDA-C2CC-4696-B208-3453DBD0F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40157"/>
              </p:ext>
            </p:extLst>
          </p:nvPr>
        </p:nvGraphicFramePr>
        <p:xfrm>
          <a:off x="654050" y="2476499"/>
          <a:ext cx="5667375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0169B5-EC54-4648-B768-B8861A56D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4922"/>
              </p:ext>
            </p:extLst>
          </p:nvPr>
        </p:nvGraphicFramePr>
        <p:xfrm>
          <a:off x="6426200" y="3146106"/>
          <a:ext cx="4902200" cy="109728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168557580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92364053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276788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081666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564425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Customer_Type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Total_Spent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03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8752.8525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879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7099.449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14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5881.071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054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5670.798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997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5606.9475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9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2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33AC-F3B3-4774-BC6E-ED192F0E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/>
              <a:t>Task 10: Analyzing Sales Trends by Day of the Week </a:t>
            </a:r>
            <a:endParaRPr lang="en-AE" b="1" i="1" u="sng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9E96C0-3B1D-489D-9FB4-5661AF0C2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12706"/>
              </p:ext>
            </p:extLst>
          </p:nvPr>
        </p:nvGraphicFramePr>
        <p:xfrm>
          <a:off x="1866900" y="2895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799EE7-1DF2-48EC-BD5D-11A2691A5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32634"/>
              </p:ext>
            </p:extLst>
          </p:nvPr>
        </p:nvGraphicFramePr>
        <p:xfrm>
          <a:off x="7531100" y="3227705"/>
          <a:ext cx="2197100" cy="146304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10965718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60331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Day_of_Week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7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56758.6635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5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47825.2425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73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46254.4425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42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46106.6655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537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44292.402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98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40947.7425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63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40781.5905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7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8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8BD3-DE1F-435F-8971-9F309CBD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Conclusion and Recommendations</a:t>
            </a:r>
            <a:endParaRPr lang="en-AE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C98C-7C32-4890-9922-DD4D3C16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4807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i="1" u="sng" dirty="0">
                <a:latin typeface="Comic Sans MS" panose="030F0702030302020204" pitchFamily="66" charset="0"/>
                <a:cs typeface="Arial" panose="020B0604020202020204" pitchFamily="34" charset="0"/>
              </a:rPr>
              <a:t>Summary of Findings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Branch B demonstrated exceptional performance with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20% sales growth in January 2023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leading all branches.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Fashion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emerged as the most profitable product lines, consistently outperforming others across all locations.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Monday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consistently showed the highest sales volume, while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lagged with the lowest sales activity.</a:t>
            </a:r>
          </a:p>
          <a:p>
            <a:endParaRPr lang="en-A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3808B-8862-448B-AA06-1708B38AB31B}"/>
              </a:ext>
            </a:extLst>
          </p:cNvPr>
          <p:cNvSpPr/>
          <p:nvPr/>
        </p:nvSpPr>
        <p:spPr>
          <a:xfrm>
            <a:off x="5772150" y="2556932"/>
            <a:ext cx="44386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 Narrow" panose="020B0606020202030204" pitchFamily="34" charset="0"/>
              </a:rPr>
              <a:t>Actionable Insights</a:t>
            </a:r>
          </a:p>
          <a:p>
            <a:endParaRPr lang="en-US" sz="1400" b="1" u="sng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Focus on </a:t>
            </a:r>
            <a:r>
              <a:rPr lang="en-US" sz="1400" b="1" dirty="0"/>
              <a:t>underperforming branches</a:t>
            </a:r>
            <a:r>
              <a:rPr lang="en-US" sz="1400" dirty="0"/>
              <a:t> by implementing targeted promotional campaigns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 </a:t>
            </a:r>
            <a:r>
              <a:rPr lang="en-US" sz="1400" b="1" dirty="0"/>
              <a:t>inventory management</a:t>
            </a:r>
            <a:r>
              <a:rPr lang="en-US" sz="1400" dirty="0"/>
              <a:t> to prioritize high-demand product lines like Electronics and Fashion.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Launch </a:t>
            </a:r>
            <a:r>
              <a:rPr lang="en-US" sz="1400" b="1" dirty="0"/>
              <a:t>customer loyalty programs</a:t>
            </a:r>
            <a:r>
              <a:rPr lang="en-US" sz="1400" dirty="0"/>
              <a:t> to encourage repeat purchases and strengthen customer retention.</a:t>
            </a:r>
          </a:p>
        </p:txBody>
      </p:sp>
    </p:spTree>
    <p:extLst>
      <p:ext uri="{BB962C8B-B14F-4D97-AF65-F5344CB8AC3E}">
        <p14:creationId xmlns:p14="http://schemas.microsoft.com/office/powerpoint/2010/main" val="258535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9465-BA0F-433D-BE0C-95A4F5BD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 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6991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4E9F-0C9E-4F62-A5E4-5C586DC5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A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EE49F5-72F6-411D-9A82-36CA3FD0C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4062752"/>
            <a:ext cx="94972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top-performing branches and product lines.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sales anomalies and repeat customers.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sales patterns by gender, customer type, and day of the week.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actionable insights for business improvement.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7596ED-8AE6-40A8-8F34-5749C16C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69897"/>
            <a:ext cx="9601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OVERVIEW : 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This project analyzes Walmart sales data to uncover insights and trends across branches, customer types, product lines, and sales patterns</a:t>
            </a:r>
            <a:endParaRPr lang="en-US" altLang="en-US" sz="18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B5D6-D047-45F1-A969-1BC3E0AF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/>
              <a:t>Task 1: Identifying the Top Branch by Sales Growth Rate</a:t>
            </a:r>
            <a:endParaRPr lang="en-AE" b="1" i="1" u="sng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F99123-C238-49F3-841F-2F6675F23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710243"/>
              </p:ext>
            </p:extLst>
          </p:nvPr>
        </p:nvGraphicFramePr>
        <p:xfrm>
          <a:off x="5569528" y="2493818"/>
          <a:ext cx="6040581" cy="3532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6809CD1-94D2-4ED1-9570-FBBF98153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95530"/>
              </p:ext>
            </p:extLst>
          </p:nvPr>
        </p:nvGraphicFramePr>
        <p:xfrm>
          <a:off x="782781" y="2493818"/>
          <a:ext cx="4475019" cy="3532910"/>
        </p:xfrm>
        <a:graphic>
          <a:graphicData uri="http://schemas.openxmlformats.org/drawingml/2006/table">
            <a:tbl>
              <a:tblPr/>
              <a:tblGrid>
                <a:gridCol w="1491673">
                  <a:extLst>
                    <a:ext uri="{9D8B030D-6E8A-4147-A177-3AD203B41FA5}">
                      <a16:colId xmlns:a16="http://schemas.microsoft.com/office/drawing/2014/main" val="1339552777"/>
                    </a:ext>
                  </a:extLst>
                </a:gridCol>
                <a:gridCol w="1491673">
                  <a:extLst>
                    <a:ext uri="{9D8B030D-6E8A-4147-A177-3AD203B41FA5}">
                      <a16:colId xmlns:a16="http://schemas.microsoft.com/office/drawing/2014/main" val="3227739773"/>
                    </a:ext>
                  </a:extLst>
                </a:gridCol>
                <a:gridCol w="1491673">
                  <a:extLst>
                    <a:ext uri="{9D8B030D-6E8A-4147-A177-3AD203B41FA5}">
                      <a16:colId xmlns:a16="http://schemas.microsoft.com/office/drawing/2014/main" val="4268373086"/>
                    </a:ext>
                  </a:extLst>
                </a:gridCol>
              </a:tblGrid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15259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38681.13</a:t>
                      </a:r>
                      <a:endParaRPr lang="en-A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128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29860.12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11655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37659.12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8647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37176.06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75882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34424.27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721780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34597.34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60746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40434.68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43389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32934.98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1860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37199.04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4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812-3ACC-4CF6-8ACC-889F76E6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/>
              <a:t>Task 2: Finding the Most Profitable Product Line for Each Branch </a:t>
            </a:r>
            <a:endParaRPr lang="en-AE" b="1" i="1" u="sng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81E96EE-EE7E-4E1D-B54F-B45AC4071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14005"/>
              </p:ext>
            </p:extLst>
          </p:nvPr>
        </p:nvGraphicFramePr>
        <p:xfrm>
          <a:off x="6798979" y="2743200"/>
          <a:ext cx="4097619" cy="26989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65873">
                  <a:extLst>
                    <a:ext uri="{9D8B030D-6E8A-4147-A177-3AD203B41FA5}">
                      <a16:colId xmlns:a16="http://schemas.microsoft.com/office/drawing/2014/main" val="2189864738"/>
                    </a:ext>
                  </a:extLst>
                </a:gridCol>
                <a:gridCol w="1365873">
                  <a:extLst>
                    <a:ext uri="{9D8B030D-6E8A-4147-A177-3AD203B41FA5}">
                      <a16:colId xmlns:a16="http://schemas.microsoft.com/office/drawing/2014/main" val="3992113669"/>
                    </a:ext>
                  </a:extLst>
                </a:gridCol>
                <a:gridCol w="1365873">
                  <a:extLst>
                    <a:ext uri="{9D8B030D-6E8A-4147-A177-3AD203B41FA5}">
                      <a16:colId xmlns:a16="http://schemas.microsoft.com/office/drawing/2014/main" val="366696838"/>
                    </a:ext>
                  </a:extLst>
                </a:gridCol>
              </a:tblGrid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Branch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Product_line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Profit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1279168656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Home and lifestyle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1067.5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253170081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Sports and travel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922.56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44695488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Electronic accessories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872.26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798318469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Food and 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817.34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849298511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Fashion accessories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777.77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2573773201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Health and beauty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599.93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728638072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Sports and travel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 dirty="0">
                          <a:effectLst/>
                        </a:rPr>
                        <a:t>951.88</a:t>
                      </a:r>
                      <a:endParaRPr lang="en-AE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267273230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Health and beauty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951.5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251335945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Home and lifestyle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835.72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2492231183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Electronic accessories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812.05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621507434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Fashion accessories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781.65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2734000216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Food and 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724.56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1820391597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Food and 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1131.78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2506427935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Fashion accessories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1026.71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1816147054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Electronic accessories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903.3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1771646428"/>
                  </a:ext>
                </a:extLst>
              </a:tr>
              <a:tr h="17173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Health and beauty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791.23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438939591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Sports and travel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>
                          <a:effectLst/>
                        </a:rPr>
                        <a:t>750.63</a:t>
                      </a:r>
                      <a:endParaRPr lang="en-A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3254438248"/>
                  </a:ext>
                </a:extLst>
              </a:tr>
              <a:tr h="11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Home and lifestyle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500" u="none" strike="noStrike" dirty="0">
                          <a:effectLst/>
                        </a:rPr>
                        <a:t>661.68</a:t>
                      </a:r>
                      <a:endParaRPr lang="en-AE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1" marR="3151" marT="3151" marB="0" anchor="b"/>
                </a:tc>
                <a:extLst>
                  <a:ext uri="{0D108BD9-81ED-4DB2-BD59-A6C34878D82A}">
                    <a16:rowId xmlns:a16="http://schemas.microsoft.com/office/drawing/2014/main" val="4161959890"/>
                  </a:ext>
                </a:extLst>
              </a:tr>
            </a:tbl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ADE484A-411B-44C9-A7B5-9F46AC4D1B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674766"/>
              </p:ext>
            </p:extLst>
          </p:nvPr>
        </p:nvGraphicFramePr>
        <p:xfrm>
          <a:off x="1749710" y="26717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074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8B33C45-7784-46FE-AAAF-1B73AF7922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135171"/>
              </p:ext>
            </p:extLst>
          </p:nvPr>
        </p:nvGraphicFramePr>
        <p:xfrm>
          <a:off x="1738313" y="22431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5AEDC1-C7F5-4F44-9274-7B7850E8E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71607"/>
              </p:ext>
            </p:extLst>
          </p:nvPr>
        </p:nvGraphicFramePr>
        <p:xfrm>
          <a:off x="7031037" y="2576195"/>
          <a:ext cx="3627438" cy="2081527"/>
        </p:xfrm>
        <a:graphic>
          <a:graphicData uri="http://schemas.openxmlformats.org/drawingml/2006/table">
            <a:tbl>
              <a:tblPr/>
              <a:tblGrid>
                <a:gridCol w="1681996">
                  <a:extLst>
                    <a:ext uri="{9D8B030D-6E8A-4147-A177-3AD203B41FA5}">
                      <a16:colId xmlns:a16="http://schemas.microsoft.com/office/drawing/2014/main" val="3328409389"/>
                    </a:ext>
                  </a:extLst>
                </a:gridCol>
                <a:gridCol w="1945442">
                  <a:extLst>
                    <a:ext uri="{9D8B030D-6E8A-4147-A177-3AD203B41FA5}">
                      <a16:colId xmlns:a16="http://schemas.microsoft.com/office/drawing/2014/main" val="1048798477"/>
                    </a:ext>
                  </a:extLst>
                </a:gridCol>
              </a:tblGrid>
              <a:tr h="297361">
                <a:tc>
                  <a:txBody>
                    <a:bodyPr/>
                    <a:lstStyle/>
                    <a:p>
                      <a:pPr algn="l" fontAlgn="b"/>
                      <a:endParaRPr lang="en-A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394376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l" fontAlgn="b"/>
                      <a:endParaRPr lang="en-A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32084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Spending_Tier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Total_Spent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2513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33827.8605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549515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26481.147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136119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262657.7415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519106"/>
                  </a:ext>
                </a:extLst>
              </a:tr>
              <a:tr h="297361">
                <a:tc>
                  <a:txBody>
                    <a:bodyPr/>
                    <a:lstStyle/>
                    <a:p>
                      <a:pPr algn="l" fontAlgn="b"/>
                      <a:endParaRPr lang="en-A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076705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B4575103-EC58-434B-9B13-A739F3976C87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/>
              <a:t>Task 3: Analyzing Customer Segmentation Based on Spending </a:t>
            </a:r>
            <a:endParaRPr lang="en-AE" b="1" i="1" u="sng" dirty="0"/>
          </a:p>
        </p:txBody>
      </p:sp>
    </p:spTree>
    <p:extLst>
      <p:ext uri="{BB962C8B-B14F-4D97-AF65-F5344CB8AC3E}">
        <p14:creationId xmlns:p14="http://schemas.microsoft.com/office/powerpoint/2010/main" val="18030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4550E14-C442-4B08-ADFC-F23963F8B632}"/>
              </a:ext>
            </a:extLst>
          </p:cNvPr>
          <p:cNvSpPr txBox="1">
            <a:spLocks/>
          </p:cNvSpPr>
          <p:nvPr/>
        </p:nvSpPr>
        <p:spPr>
          <a:xfrm>
            <a:off x="1295402" y="601147"/>
            <a:ext cx="9601196" cy="107049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>
                <a:cs typeface="Arial" panose="020B0604020202020204" pitchFamily="34" charset="0"/>
              </a:rPr>
              <a:t>Task 4: Detecting Anomalies in Sales Transactions</a:t>
            </a:r>
            <a:endParaRPr lang="en-AE" b="1" i="1" u="sng"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320D64-C880-4712-8635-440BDD71E6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60420"/>
              </p:ext>
            </p:extLst>
          </p:nvPr>
        </p:nvGraphicFramePr>
        <p:xfrm>
          <a:off x="823912" y="1400174"/>
          <a:ext cx="6034088" cy="4443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AFE2AA-DE05-44FA-B0D2-20ECFB4B3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3754"/>
              </p:ext>
            </p:extLst>
          </p:nvPr>
        </p:nvGraphicFramePr>
        <p:xfrm>
          <a:off x="7358063" y="2148839"/>
          <a:ext cx="3100386" cy="2523171"/>
        </p:xfrm>
        <a:graphic>
          <a:graphicData uri="http://schemas.openxmlformats.org/drawingml/2006/table">
            <a:tbl>
              <a:tblPr/>
              <a:tblGrid>
                <a:gridCol w="1745026">
                  <a:extLst>
                    <a:ext uri="{9D8B030D-6E8A-4147-A177-3AD203B41FA5}">
                      <a16:colId xmlns:a16="http://schemas.microsoft.com/office/drawing/2014/main" val="3236875541"/>
                    </a:ext>
                  </a:extLst>
                </a:gridCol>
                <a:gridCol w="1355360">
                  <a:extLst>
                    <a:ext uri="{9D8B030D-6E8A-4147-A177-3AD203B41FA5}">
                      <a16:colId xmlns:a16="http://schemas.microsoft.com/office/drawing/2014/main" val="2501492611"/>
                    </a:ext>
                  </a:extLst>
                </a:gridCol>
              </a:tblGrid>
              <a:tr h="360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Product_line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82762"/>
                  </a:ext>
                </a:extLst>
              </a:tr>
              <a:tr h="360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861.4818333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55788"/>
                  </a:ext>
                </a:extLst>
              </a:tr>
              <a:tr h="360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67066"/>
                  </a:ext>
                </a:extLst>
              </a:tr>
              <a:tr h="360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899.702125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1250"/>
                  </a:ext>
                </a:extLst>
              </a:tr>
              <a:tr h="360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891.504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886001"/>
                  </a:ext>
                </a:extLst>
              </a:tr>
              <a:tr h="360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948.78525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186925"/>
                  </a:ext>
                </a:extLst>
              </a:tr>
              <a:tr h="360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912.4756667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47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61CB-78F4-40EB-8B84-F26C0CB9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/>
              <a:t>Task 5: Most Popular Payment Method by City </a:t>
            </a:r>
            <a:endParaRPr lang="en-AE" b="1" i="1" u="sng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0E8219D-DFB0-49F9-B033-BABA516E5E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46536"/>
                  </p:ext>
                </p:extLst>
              </p:nvPr>
            </p:nvGraphicFramePr>
            <p:xfrm>
              <a:off x="1295400" y="2557463"/>
              <a:ext cx="5634038" cy="33178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0E8219D-DFB0-49F9-B033-BABA516E5E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2557463"/>
                <a:ext cx="5634038" cy="331787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305B65-CDAD-4C8E-B0E4-75A44AA47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48302"/>
              </p:ext>
            </p:extLst>
          </p:nvPr>
        </p:nvGraphicFramePr>
        <p:xfrm>
          <a:off x="7386638" y="2741084"/>
          <a:ext cx="3386138" cy="2759600"/>
        </p:xfrm>
        <a:graphic>
          <a:graphicData uri="http://schemas.openxmlformats.org/drawingml/2006/table">
            <a:tbl>
              <a:tblPr/>
              <a:tblGrid>
                <a:gridCol w="1041889">
                  <a:extLst>
                    <a:ext uri="{9D8B030D-6E8A-4147-A177-3AD203B41FA5}">
                      <a16:colId xmlns:a16="http://schemas.microsoft.com/office/drawing/2014/main" val="1439818095"/>
                    </a:ext>
                  </a:extLst>
                </a:gridCol>
                <a:gridCol w="1061925">
                  <a:extLst>
                    <a:ext uri="{9D8B030D-6E8A-4147-A177-3AD203B41FA5}">
                      <a16:colId xmlns:a16="http://schemas.microsoft.com/office/drawing/2014/main" val="746313857"/>
                    </a:ext>
                  </a:extLst>
                </a:gridCol>
                <a:gridCol w="1282324">
                  <a:extLst>
                    <a:ext uri="{9D8B030D-6E8A-4147-A177-3AD203B41FA5}">
                      <a16:colId xmlns:a16="http://schemas.microsoft.com/office/drawing/2014/main" val="1073273011"/>
                    </a:ext>
                  </a:extLst>
                </a:gridCol>
              </a:tblGrid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Usage_Count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4248625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3768736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49977024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9975724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58096429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45289238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04322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83560890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22532158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526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A5F5-AFBE-47E9-B46B-1FE0420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/>
              <a:t>Task 6: Monthly Sales Distribution by Gender</a:t>
            </a:r>
            <a:endParaRPr lang="en-AE" b="1" i="1" u="sng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FCEA92-412C-4843-90BA-03BF18C1B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609236"/>
              </p:ext>
            </p:extLst>
          </p:nvPr>
        </p:nvGraphicFramePr>
        <p:xfrm>
          <a:off x="1295402" y="28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2A5A7A-5967-47C8-AAE8-7865FEA55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60059"/>
              </p:ext>
            </p:extLst>
          </p:nvPr>
        </p:nvGraphicFramePr>
        <p:xfrm>
          <a:off x="6640512" y="3019106"/>
          <a:ext cx="3432175" cy="2124395"/>
        </p:xfrm>
        <a:graphic>
          <a:graphicData uri="http://schemas.openxmlformats.org/drawingml/2006/table">
            <a:tbl>
              <a:tblPr/>
              <a:tblGrid>
                <a:gridCol w="1062867">
                  <a:extLst>
                    <a:ext uri="{9D8B030D-6E8A-4147-A177-3AD203B41FA5}">
                      <a16:colId xmlns:a16="http://schemas.microsoft.com/office/drawing/2014/main" val="1045826804"/>
                    </a:ext>
                  </a:extLst>
                </a:gridCol>
                <a:gridCol w="1062867">
                  <a:extLst>
                    <a:ext uri="{9D8B030D-6E8A-4147-A177-3AD203B41FA5}">
                      <a16:colId xmlns:a16="http://schemas.microsoft.com/office/drawing/2014/main" val="1156635881"/>
                    </a:ext>
                  </a:extLst>
                </a:gridCol>
                <a:gridCol w="1306441">
                  <a:extLst>
                    <a:ext uri="{9D8B030D-6E8A-4147-A177-3AD203B41FA5}">
                      <a16:colId xmlns:a16="http://schemas.microsoft.com/office/drawing/2014/main" val="1357780695"/>
                    </a:ext>
                  </a:extLst>
                </a:gridCol>
              </a:tblGrid>
              <a:tr h="30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8700353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59138.982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52278767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57152.886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046857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56335.5555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27459304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40883.8185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06823773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52408.3875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81011215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57047.1195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1915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4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F1DE-EB16-4E44-AE4D-690EB445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/>
              <a:t>Task 7: Best Product Line by Customer Type</a:t>
            </a:r>
            <a:endParaRPr lang="en-AE" b="1" i="1" u="sng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A20E01-C36E-4A7C-AD81-246EAA67C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4331"/>
              </p:ext>
            </p:extLst>
          </p:nvPr>
        </p:nvGraphicFramePr>
        <p:xfrm>
          <a:off x="1052512" y="2743200"/>
          <a:ext cx="5348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B3AF4D-A454-4108-BA52-A0E3B369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71502"/>
              </p:ext>
            </p:extLst>
          </p:nvPr>
        </p:nvGraphicFramePr>
        <p:xfrm>
          <a:off x="6994525" y="3066099"/>
          <a:ext cx="3778250" cy="2048824"/>
        </p:xfrm>
        <a:graphic>
          <a:graphicData uri="http://schemas.openxmlformats.org/drawingml/2006/table">
            <a:tbl>
              <a:tblPr/>
              <a:tblGrid>
                <a:gridCol w="1556639">
                  <a:extLst>
                    <a:ext uri="{9D8B030D-6E8A-4147-A177-3AD203B41FA5}">
                      <a16:colId xmlns:a16="http://schemas.microsoft.com/office/drawing/2014/main" val="1697502461"/>
                    </a:ext>
                  </a:extLst>
                </a:gridCol>
                <a:gridCol w="1329944">
                  <a:extLst>
                    <a:ext uri="{9D8B030D-6E8A-4147-A177-3AD203B41FA5}">
                      <a16:colId xmlns:a16="http://schemas.microsoft.com/office/drawing/2014/main" val="2944305190"/>
                    </a:ext>
                  </a:extLst>
                </a:gridCol>
                <a:gridCol w="891667">
                  <a:extLst>
                    <a:ext uri="{9D8B030D-6E8A-4147-A177-3AD203B41FA5}">
                      <a16:colId xmlns:a16="http://schemas.microsoft.com/office/drawing/2014/main" val="3975372681"/>
                    </a:ext>
                  </a:extLst>
                </a:gridCol>
              </a:tblGrid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Total_Sales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65132759"/>
                  </a:ext>
                </a:extLst>
              </a:tr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61924235"/>
                  </a:ext>
                </a:extLst>
              </a:tr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24498.495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29839.0365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59465351"/>
                  </a:ext>
                </a:extLst>
              </a:tr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26323.962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27981.933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57990808"/>
                  </a:ext>
                </a:extLst>
              </a:tr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31357.62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24787.224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27262109"/>
                  </a:ext>
                </a:extLst>
              </a:tr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25831.0395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23362.6995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64263084"/>
                  </a:ext>
                </a:extLst>
              </a:tr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27978.027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25883.886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27315460"/>
                  </a:ext>
                </a:extLst>
              </a:tr>
              <a:tr h="25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28234.3005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26888.526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90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8252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64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772</Words>
  <Application>Microsoft Office PowerPoint</Application>
  <PresentationFormat>Widescreen</PresentationFormat>
  <Paragraphs>280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Bahnschrift Condensed</vt:lpstr>
      <vt:lpstr>Calibri</vt:lpstr>
      <vt:lpstr>Comic Sans MS</vt:lpstr>
      <vt:lpstr>Garamond</vt:lpstr>
      <vt:lpstr>Organic</vt:lpstr>
      <vt:lpstr>Walmart Sales Analysis</vt:lpstr>
      <vt:lpstr>1. Introduction</vt:lpstr>
      <vt:lpstr>Task 1: Identifying the Top Branch by Sales Growth Rate</vt:lpstr>
      <vt:lpstr>Task 2: Finding the Most Profitable Product Line for Each Branch </vt:lpstr>
      <vt:lpstr>PowerPoint Presentation</vt:lpstr>
      <vt:lpstr>PowerPoint Presentation</vt:lpstr>
      <vt:lpstr>Task 5: Most Popular Payment Method by City </vt:lpstr>
      <vt:lpstr>Task 6: Monthly Sales Distribution by Gender</vt:lpstr>
      <vt:lpstr>Task 7: Best Product Line by Customer Type</vt:lpstr>
      <vt:lpstr>Task 8: Identifying Repeat Customer  within a specific time frames</vt:lpstr>
      <vt:lpstr>Task 9: Finding Top 5 Customers by Sales Volume</vt:lpstr>
      <vt:lpstr>Task 10: Analyzing Sales Trends by Day of the Week </vt:lpstr>
      <vt:lpstr>Conclusion and Recommendations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Analysis</dc:title>
  <dc:creator>Faizan baig</dc:creator>
  <cp:lastModifiedBy>Faizan baig</cp:lastModifiedBy>
  <cp:revision>9</cp:revision>
  <dcterms:created xsi:type="dcterms:W3CDTF">2024-12-07T06:35:50Z</dcterms:created>
  <dcterms:modified xsi:type="dcterms:W3CDTF">2024-12-07T08:09:22Z</dcterms:modified>
</cp:coreProperties>
</file>