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9B6E56-A213-4436-BE30-F224A2053E1A}" type="datetimeFigureOut">
              <a:rPr lang="en-US" smtClean="0"/>
              <a:pPr/>
              <a:t>1/17/2024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4006CF-4386-406F-BB92-10A3659473F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info@creativeoptimumsoution.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447799"/>
          </a:xfrm>
        </p:spPr>
        <p:txBody>
          <a:bodyPr>
            <a:normAutofit fontScale="90000"/>
          </a:bodyPr>
          <a:lstStyle/>
          <a:p>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solidFill>
                  <a:schemeClr val="tx1">
                    <a:lumMod val="85000"/>
                    <a:lumOff val="15000"/>
                  </a:schemeClr>
                </a:solidFill>
                <a:cs typeface="Times New Roman" pitchFamily="18" charset="0"/>
              </a:rPr>
              <a:t>MONARK UNIVERSITY</a:t>
            </a:r>
            <a:r>
              <a:rPr lang="en-US" sz="1600" b="1" dirty="0" smtClean="0">
                <a:solidFill>
                  <a:schemeClr val="tx1">
                    <a:lumMod val="85000"/>
                    <a:lumOff val="15000"/>
                  </a:schemeClr>
                </a:solidFill>
                <a:cs typeface="Times New Roman" pitchFamily="18" charset="0"/>
              </a:rPr>
              <a:t/>
            </a:r>
            <a:br>
              <a:rPr lang="en-US" sz="1600" b="1" dirty="0" smtClean="0">
                <a:solidFill>
                  <a:schemeClr val="tx1">
                    <a:lumMod val="85000"/>
                    <a:lumOff val="15000"/>
                  </a:schemeClr>
                </a:solidFill>
                <a:cs typeface="Times New Roman" pitchFamily="18" charset="0"/>
              </a:rPr>
            </a:br>
            <a:r>
              <a:rPr lang="en-US" sz="1600" b="1" dirty="0" smtClean="0">
                <a:solidFill>
                  <a:schemeClr val="tx1">
                    <a:lumMod val="85000"/>
                    <a:lumOff val="15000"/>
                  </a:schemeClr>
                </a:solidFill>
                <a:cs typeface="Times New Roman" pitchFamily="18" charset="0"/>
              </a:rPr>
              <a:t>RUDRA GOSWAMI COLLEGE OF COMPUTER APPLICATION</a:t>
            </a:r>
            <a:br>
              <a:rPr lang="en-US" sz="16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BCA (SEMESTER 6)</a:t>
            </a:r>
            <a:br>
              <a:rPr lang="en-US" sz="14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11660102 SOFTWARE DEVELOPMENT PROJECT-II</a:t>
            </a:r>
            <a:r>
              <a:rPr lang="en-US" sz="1400" b="1" dirty="0">
                <a:solidFill>
                  <a:schemeClr val="tx1">
                    <a:lumMod val="85000"/>
                    <a:lumOff val="15000"/>
                  </a:schemeClr>
                </a:solidFill>
                <a:latin typeface="Times New Roman" pitchFamily="18" charset="0"/>
                <a:cs typeface="Times New Roman" pitchFamily="18" charset="0"/>
              </a:rPr>
              <a:t/>
            </a:r>
            <a:br>
              <a:rPr lang="en-US" sz="1400" b="1" dirty="0">
                <a:solidFill>
                  <a:schemeClr val="tx1">
                    <a:lumMod val="85000"/>
                    <a:lumOff val="15000"/>
                  </a:schemeClr>
                </a:solidFill>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endParaRPr lang="en-US" sz="1600"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676400"/>
            <a:ext cx="6400800" cy="4419600"/>
          </a:xfrm>
        </p:spPr>
        <p:txBody>
          <a:bodyPr>
            <a:normAutofit/>
          </a:bodyPr>
          <a:lstStyle/>
          <a:p>
            <a:endParaRPr lang="en-US" sz="1200" dirty="0" smtClean="0">
              <a:solidFill>
                <a:schemeClr val="tx1">
                  <a:lumMod val="75000"/>
                  <a:lumOff val="25000"/>
                </a:schemeClr>
              </a:solidFill>
            </a:endParaRPr>
          </a:p>
          <a:p>
            <a:r>
              <a:rPr lang="en-US" sz="2000" b="1" dirty="0" smtClean="0">
                <a:solidFill>
                  <a:schemeClr val="tx1">
                    <a:lumMod val="75000"/>
                    <a:lumOff val="25000"/>
                  </a:schemeClr>
                </a:solidFill>
                <a:latin typeface="+mj-lt"/>
                <a:cs typeface="Times New Roman" pitchFamily="18" charset="0"/>
              </a:rPr>
              <a:t>PRESENTATION 1</a:t>
            </a:r>
          </a:p>
          <a:p>
            <a:r>
              <a:rPr lang="en-US" sz="2000" b="1" dirty="0" smtClean="0">
                <a:solidFill>
                  <a:schemeClr val="tx1">
                    <a:lumMod val="75000"/>
                    <a:lumOff val="25000"/>
                  </a:schemeClr>
                </a:solidFill>
                <a:latin typeface="+mj-lt"/>
                <a:cs typeface="Times New Roman" pitchFamily="18" charset="0"/>
              </a:rPr>
              <a:t>ON </a:t>
            </a:r>
            <a:endParaRPr lang="en-US" sz="2000" b="1" dirty="0">
              <a:solidFill>
                <a:schemeClr val="tx1">
                  <a:lumMod val="75000"/>
                  <a:lumOff val="25000"/>
                </a:schemeClr>
              </a:solidFill>
              <a:latin typeface="+mj-lt"/>
              <a:cs typeface="Times New Roman" pitchFamily="18" charset="0"/>
            </a:endParaRPr>
          </a:p>
          <a:p>
            <a:r>
              <a:rPr lang="en-US" sz="1800" b="1" u="sng" dirty="0" smtClean="0">
                <a:solidFill>
                  <a:schemeClr val="accent1">
                    <a:lumMod val="50000"/>
                  </a:schemeClr>
                </a:solidFill>
                <a:latin typeface="+mj-lt"/>
                <a:cs typeface="Times New Roman" pitchFamily="18" charset="0"/>
              </a:rPr>
              <a:t>E-commerce shopping system</a:t>
            </a:r>
          </a:p>
          <a:p>
            <a:endParaRPr lang="en-US" sz="1800" b="1" u="sng" dirty="0">
              <a:solidFill>
                <a:schemeClr val="tx1"/>
              </a:solidFill>
              <a:latin typeface="Times New Roman" pitchFamily="18" charset="0"/>
              <a:cs typeface="Times New Roman" pitchFamily="18" charset="0"/>
            </a:endParaRPr>
          </a:p>
          <a:p>
            <a:pPr algn="r"/>
            <a:endParaRPr lang="en-US" sz="1400" b="1" dirty="0" smtClean="0">
              <a:solidFill>
                <a:schemeClr val="tx1"/>
              </a:solidFill>
              <a:latin typeface="Times New Roman" pitchFamily="18" charset="0"/>
              <a:cs typeface="Times New Roman" pitchFamily="18" charset="0"/>
            </a:endParaRPr>
          </a:p>
          <a:p>
            <a:pPr algn="r"/>
            <a:endParaRPr lang="en-US" sz="1400" b="1" dirty="0" smtClean="0">
              <a:solidFill>
                <a:schemeClr val="tx1"/>
              </a:solidFill>
              <a:latin typeface="Times New Roman" pitchFamily="18" charset="0"/>
              <a:cs typeface="Times New Roman" pitchFamily="18" charset="0"/>
            </a:endParaRPr>
          </a:p>
          <a:p>
            <a:endParaRPr lang="en-US" sz="1400" b="1" dirty="0" smtClean="0">
              <a:solidFill>
                <a:schemeClr val="tx1">
                  <a:lumMod val="75000"/>
                  <a:lumOff val="25000"/>
                </a:schemeClr>
              </a:solidFill>
              <a:latin typeface="Times New Roman" pitchFamily="18" charset="0"/>
              <a:cs typeface="Times New Roman" pitchFamily="18" charset="0"/>
            </a:endParaRPr>
          </a:p>
          <a:p>
            <a:r>
              <a:rPr lang="en-US" sz="1400" b="1" dirty="0" smtClean="0">
                <a:solidFill>
                  <a:schemeClr val="tx1"/>
                </a:solidFill>
                <a:latin typeface="+mj-lt"/>
                <a:cs typeface="Times New Roman" pitchFamily="18" charset="0"/>
              </a:rPr>
              <a:t>PRESENTED BY:</a:t>
            </a:r>
          </a:p>
          <a:p>
            <a:pPr>
              <a:lnSpc>
                <a:spcPct val="110000"/>
              </a:lnSpc>
              <a:buFont typeface="Arial" pitchFamily="34" charset="0"/>
              <a:buChar char="•"/>
            </a:pPr>
            <a:r>
              <a:rPr lang="en-US" sz="1400" b="1" dirty="0" smtClean="0">
                <a:solidFill>
                  <a:schemeClr val="tx1"/>
                </a:solidFill>
                <a:latin typeface="+mj-lt"/>
                <a:cs typeface="Times New Roman" pitchFamily="18" charset="0"/>
              </a:rPr>
              <a:t>  </a:t>
            </a:r>
            <a:r>
              <a:rPr lang="en-US" sz="1400" dirty="0" smtClean="0">
                <a:solidFill>
                  <a:schemeClr val="tx1"/>
                </a:solidFill>
                <a:latin typeface="+mj-lt"/>
                <a:cs typeface="Times New Roman" pitchFamily="18" charset="0"/>
              </a:rPr>
              <a:t>Faizan Mansuri ( 129 )</a:t>
            </a:r>
          </a:p>
          <a:p>
            <a:pPr>
              <a:lnSpc>
                <a:spcPct val="110000"/>
              </a:lnSpc>
              <a:buFont typeface="Arial" pitchFamily="34" charset="0"/>
              <a:buChar char="•"/>
            </a:pPr>
            <a:r>
              <a:rPr lang="en-US" sz="1400" dirty="0">
                <a:solidFill>
                  <a:schemeClr val="tx1"/>
                </a:solidFill>
                <a:latin typeface="+mj-lt"/>
                <a:cs typeface="Times New Roman" pitchFamily="18" charset="0"/>
              </a:rPr>
              <a:t> </a:t>
            </a:r>
            <a:r>
              <a:rPr lang="en-US" sz="1400" dirty="0" smtClean="0">
                <a:solidFill>
                  <a:schemeClr val="tx1"/>
                </a:solidFill>
                <a:latin typeface="+mj-lt"/>
                <a:cs typeface="Times New Roman" pitchFamily="18" charset="0"/>
              </a:rPr>
              <a:t> Patel Vishva ( 229 )</a:t>
            </a:r>
          </a:p>
          <a:p>
            <a:pPr>
              <a:lnSpc>
                <a:spcPct val="110000"/>
              </a:lnSpc>
            </a:pPr>
            <a:endParaRPr lang="en-US" sz="1400" b="1" dirty="0" smtClean="0">
              <a:solidFill>
                <a:schemeClr val="tx1"/>
              </a:solidFill>
              <a:latin typeface="+mj-lt"/>
              <a:cs typeface="Times New Roman" pitchFamily="18" charset="0"/>
            </a:endParaRPr>
          </a:p>
          <a:p>
            <a:pPr algn="r">
              <a:lnSpc>
                <a:spcPct val="150000"/>
              </a:lnSpc>
            </a:pPr>
            <a:r>
              <a:rPr lang="en-US" sz="1400" b="1" dirty="0" smtClean="0">
                <a:solidFill>
                  <a:schemeClr val="tx1"/>
                </a:solidFill>
                <a:latin typeface="+mj-lt"/>
                <a:cs typeface="Times New Roman" pitchFamily="18" charset="0"/>
              </a:rPr>
              <a:t>GUIDED BY: Prof. Sahil Sabugar</a:t>
            </a:r>
            <a:endParaRPr lang="en-US" sz="1400" b="1" dirty="0">
              <a:solidFill>
                <a:schemeClr val="tx1"/>
              </a:solidFill>
              <a:latin typeface="+mj-lt"/>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406376"/>
            <a:ext cx="990600" cy="965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519546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447799"/>
          </a:xfrm>
        </p:spPr>
        <p:txBody>
          <a:bodyPr>
            <a:normAutofit fontScale="90000"/>
          </a:bodyPr>
          <a:lstStyle/>
          <a:p>
            <a:r>
              <a:rPr lang="en-US" sz="2000" b="1" dirty="0" smtClean="0">
                <a:solidFill>
                  <a:schemeClr val="accent6">
                    <a:lumMod val="75000"/>
                  </a:schemeClr>
                </a:solidFill>
                <a:latin typeface="Times New Roman" pitchFamily="18" charset="0"/>
                <a:cs typeface="Times New Roman" pitchFamily="18" charset="0"/>
              </a:rPr>
              <a:t/>
            </a:r>
            <a:br>
              <a:rPr lang="en-US" sz="2000" b="1" dirty="0" smtClean="0">
                <a:solidFill>
                  <a:schemeClr val="accent6">
                    <a:lumMod val="75000"/>
                  </a:schemeClr>
                </a:solidFill>
                <a:latin typeface="Times New Roman" pitchFamily="18" charset="0"/>
                <a:cs typeface="Times New Roman" pitchFamily="18" charset="0"/>
              </a:rPr>
            </a:br>
            <a:r>
              <a:rPr lang="en-US" sz="2000" b="1" dirty="0" smtClean="0">
                <a:solidFill>
                  <a:schemeClr val="tx1">
                    <a:lumMod val="85000"/>
                    <a:lumOff val="15000"/>
                  </a:schemeClr>
                </a:solidFill>
                <a:cs typeface="Times New Roman" pitchFamily="18" charset="0"/>
              </a:rPr>
              <a:t>MONARK UNIVERSITY</a:t>
            </a:r>
            <a:r>
              <a:rPr lang="en-US" sz="1600" b="1" dirty="0" smtClean="0">
                <a:solidFill>
                  <a:schemeClr val="tx1">
                    <a:lumMod val="85000"/>
                    <a:lumOff val="15000"/>
                  </a:schemeClr>
                </a:solidFill>
                <a:cs typeface="Times New Roman" pitchFamily="18" charset="0"/>
              </a:rPr>
              <a:t/>
            </a:r>
            <a:br>
              <a:rPr lang="en-US" sz="1600" b="1" dirty="0" smtClean="0">
                <a:solidFill>
                  <a:schemeClr val="tx1">
                    <a:lumMod val="85000"/>
                    <a:lumOff val="15000"/>
                  </a:schemeClr>
                </a:solidFill>
                <a:cs typeface="Times New Roman" pitchFamily="18" charset="0"/>
              </a:rPr>
            </a:br>
            <a:r>
              <a:rPr lang="en-US" sz="1600" b="1" dirty="0" smtClean="0">
                <a:solidFill>
                  <a:schemeClr val="tx1">
                    <a:lumMod val="85000"/>
                    <a:lumOff val="15000"/>
                  </a:schemeClr>
                </a:solidFill>
                <a:cs typeface="Times New Roman" pitchFamily="18" charset="0"/>
              </a:rPr>
              <a:t>RUDRA GOSWAMI COLLEGE OF COMPUTER APPLICATION</a:t>
            </a:r>
            <a:br>
              <a:rPr lang="en-US" sz="16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BCA (SEMESTER 6)</a:t>
            </a:r>
            <a:br>
              <a:rPr lang="en-US" sz="14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 11660102 SOFTWARE DEVELOPMENT PROJECT-II </a:t>
            </a: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endParaRPr lang="en-US" sz="1600"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600200"/>
            <a:ext cx="6400800" cy="4038600"/>
          </a:xfrm>
        </p:spPr>
        <p:txBody>
          <a:bodyPr>
            <a:normAutofit lnSpcReduction="10000"/>
          </a:bodyPr>
          <a:lstStyle/>
          <a:p>
            <a:endParaRPr lang="en-US" sz="1200" dirty="0" smtClean="0">
              <a:solidFill>
                <a:schemeClr val="tx1"/>
              </a:solidFill>
            </a:endParaRPr>
          </a:p>
          <a:p>
            <a:r>
              <a:rPr lang="en-US" sz="2000" b="1" u="sng" dirty="0" smtClean="0">
                <a:solidFill>
                  <a:schemeClr val="tx2">
                    <a:lumMod val="50000"/>
                  </a:schemeClr>
                </a:solidFill>
                <a:latin typeface="+mj-lt"/>
                <a:cs typeface="Times New Roman" pitchFamily="18" charset="0"/>
              </a:rPr>
              <a:t>CONTENT</a:t>
            </a:r>
          </a:p>
          <a:p>
            <a:endParaRPr lang="en-US" sz="2000" b="1" u="sng" dirty="0" smtClean="0">
              <a:solidFill>
                <a:schemeClr val="tx1">
                  <a:lumMod val="75000"/>
                  <a:lumOff val="25000"/>
                </a:schemeClr>
              </a:solidFill>
              <a:latin typeface="Times New Roman" pitchFamily="18" charset="0"/>
              <a:cs typeface="Times New Roman" pitchFamily="18" charset="0"/>
            </a:endParaRPr>
          </a:p>
          <a:p>
            <a:pPr marL="342900" indent="-342900" algn="just">
              <a:lnSpc>
                <a:spcPct val="150000"/>
              </a:lnSpc>
              <a:buFont typeface="Arial" pitchFamily="34" charset="0"/>
              <a:buChar char="•"/>
            </a:pPr>
            <a:r>
              <a:rPr lang="en-US" sz="1800" b="1" dirty="0" smtClean="0">
                <a:solidFill>
                  <a:schemeClr val="tx1">
                    <a:lumMod val="85000"/>
                    <a:lumOff val="15000"/>
                  </a:schemeClr>
                </a:solidFill>
                <a:latin typeface="+mj-lt"/>
                <a:cs typeface="Times New Roman" pitchFamily="18" charset="0"/>
              </a:rPr>
              <a:t>COMPANY PROFILE</a:t>
            </a:r>
          </a:p>
          <a:p>
            <a:pPr marL="342900" indent="-342900" algn="just">
              <a:lnSpc>
                <a:spcPct val="150000"/>
              </a:lnSpc>
              <a:buFont typeface="Arial" pitchFamily="34" charset="0"/>
              <a:buChar char="•"/>
            </a:pPr>
            <a:r>
              <a:rPr lang="en-US" sz="1800" b="1" dirty="0" smtClean="0">
                <a:solidFill>
                  <a:schemeClr val="tx1">
                    <a:lumMod val="85000"/>
                    <a:lumOff val="15000"/>
                  </a:schemeClr>
                </a:solidFill>
                <a:latin typeface="+mj-lt"/>
                <a:cs typeface="Times New Roman" pitchFamily="18" charset="0"/>
              </a:rPr>
              <a:t>INTRODUCTION</a:t>
            </a:r>
          </a:p>
          <a:p>
            <a:pPr marL="342900" indent="-342900" algn="just">
              <a:lnSpc>
                <a:spcPct val="150000"/>
              </a:lnSpc>
              <a:buFont typeface="Arial" pitchFamily="34" charset="0"/>
              <a:buChar char="•"/>
            </a:pPr>
            <a:r>
              <a:rPr lang="en-US" sz="1800" b="1" dirty="0" smtClean="0">
                <a:solidFill>
                  <a:schemeClr val="tx1">
                    <a:lumMod val="85000"/>
                    <a:lumOff val="15000"/>
                  </a:schemeClr>
                </a:solidFill>
                <a:latin typeface="+mj-lt"/>
                <a:cs typeface="Times New Roman" pitchFamily="18" charset="0"/>
              </a:rPr>
              <a:t>OBJECTIVE</a:t>
            </a:r>
          </a:p>
          <a:p>
            <a:pPr marL="342900" indent="-342900" algn="just">
              <a:lnSpc>
                <a:spcPct val="150000"/>
              </a:lnSpc>
              <a:buFont typeface="Arial" pitchFamily="34" charset="0"/>
              <a:buChar char="•"/>
            </a:pPr>
            <a:r>
              <a:rPr lang="en-US" sz="1800" b="1" dirty="0" smtClean="0">
                <a:solidFill>
                  <a:schemeClr val="tx1">
                    <a:lumMod val="85000"/>
                    <a:lumOff val="15000"/>
                  </a:schemeClr>
                </a:solidFill>
                <a:latin typeface="+mj-lt"/>
                <a:cs typeface="Times New Roman" pitchFamily="18" charset="0"/>
              </a:rPr>
              <a:t>TOOLS AND TECHNOLOGIES USED </a:t>
            </a:r>
          </a:p>
          <a:p>
            <a:pPr marL="342900" indent="-342900" algn="just">
              <a:lnSpc>
                <a:spcPct val="150000"/>
              </a:lnSpc>
              <a:buFont typeface="Arial" pitchFamily="34" charset="0"/>
              <a:buChar char="•"/>
            </a:pPr>
            <a:r>
              <a:rPr lang="en-US" sz="1800" b="1" dirty="0" smtClean="0">
                <a:solidFill>
                  <a:schemeClr val="tx1">
                    <a:lumMod val="85000"/>
                    <a:lumOff val="15000"/>
                  </a:schemeClr>
                </a:solidFill>
                <a:latin typeface="+mj-lt"/>
                <a:cs typeface="Times New Roman" pitchFamily="18" charset="0"/>
              </a:rPr>
              <a:t>MAJOR PROJECT WORK</a:t>
            </a:r>
          </a:p>
          <a:p>
            <a:pPr marL="342900" indent="-342900" algn="just">
              <a:lnSpc>
                <a:spcPct val="150000"/>
              </a:lnSpc>
              <a:buFont typeface="Arial" pitchFamily="34" charset="0"/>
              <a:buChar char="•"/>
            </a:pPr>
            <a:r>
              <a:rPr lang="en-US" sz="1800" b="1" dirty="0" smtClean="0">
                <a:solidFill>
                  <a:schemeClr val="tx1">
                    <a:lumMod val="85000"/>
                    <a:lumOff val="15000"/>
                  </a:schemeClr>
                </a:solidFill>
                <a:latin typeface="+mj-lt"/>
                <a:cs typeface="Times New Roman" pitchFamily="18" charset="0"/>
              </a:rPr>
              <a:t>CONCLUSION</a:t>
            </a:r>
          </a:p>
          <a:p>
            <a:pPr marL="342900" indent="-342900" algn="just">
              <a:lnSpc>
                <a:spcPct val="150000"/>
              </a:lnSpc>
              <a:buFont typeface="Arial" pitchFamily="34" charset="0"/>
              <a:buChar char="•"/>
            </a:pPr>
            <a:r>
              <a:rPr lang="en-US" sz="1800" b="1" dirty="0" smtClean="0">
                <a:solidFill>
                  <a:schemeClr val="tx1">
                    <a:lumMod val="85000"/>
                    <a:lumOff val="15000"/>
                  </a:schemeClr>
                </a:solidFill>
                <a:latin typeface="+mj-lt"/>
                <a:cs typeface="Times New Roman" pitchFamily="18" charset="0"/>
              </a:rPr>
              <a:t>FUTURE WORK</a:t>
            </a:r>
            <a:endParaRPr lang="en-US" sz="1800" b="1" dirty="0">
              <a:solidFill>
                <a:schemeClr val="tx1">
                  <a:lumMod val="85000"/>
                  <a:lumOff val="15000"/>
                </a:schemeClr>
              </a:solidFill>
              <a:latin typeface="+mj-lt"/>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406376"/>
            <a:ext cx="990600" cy="965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67025393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447799"/>
          </a:xfrm>
        </p:spPr>
        <p:txBody>
          <a:bodyPr>
            <a:normAutofit fontScale="90000"/>
          </a:bodyPr>
          <a:lstStyle/>
          <a:p>
            <a:r>
              <a:rPr lang="en-US" sz="2000" b="1" dirty="0" smtClean="0">
                <a:solidFill>
                  <a:schemeClr val="tx1">
                    <a:lumMod val="85000"/>
                    <a:lumOff val="15000"/>
                  </a:schemeClr>
                </a:solidFill>
                <a:cs typeface="Times New Roman" pitchFamily="18" charset="0"/>
              </a:rPr>
              <a:t>MONARK </a:t>
            </a:r>
            <a:r>
              <a:rPr lang="en-US" sz="2000" b="1" dirty="0">
                <a:solidFill>
                  <a:schemeClr val="tx1">
                    <a:lumMod val="85000"/>
                    <a:lumOff val="15000"/>
                  </a:schemeClr>
                </a:solidFill>
                <a:cs typeface="Times New Roman" pitchFamily="18" charset="0"/>
              </a:rPr>
              <a:t>UNIVERSITY</a:t>
            </a:r>
            <a:r>
              <a:rPr lang="en-US" sz="1600" b="1" dirty="0">
                <a:solidFill>
                  <a:schemeClr val="tx1">
                    <a:lumMod val="85000"/>
                    <a:lumOff val="15000"/>
                  </a:schemeClr>
                </a:solidFill>
                <a:cs typeface="Times New Roman" pitchFamily="18" charset="0"/>
              </a:rPr>
              <a:t/>
            </a:r>
            <a:br>
              <a:rPr lang="en-US" sz="1600" b="1" dirty="0">
                <a:solidFill>
                  <a:schemeClr val="tx1">
                    <a:lumMod val="85000"/>
                    <a:lumOff val="15000"/>
                  </a:schemeClr>
                </a:solidFill>
                <a:cs typeface="Times New Roman" pitchFamily="18" charset="0"/>
              </a:rPr>
            </a:br>
            <a:r>
              <a:rPr lang="en-US" sz="1600" b="1" dirty="0" smtClean="0">
                <a:solidFill>
                  <a:schemeClr val="tx1">
                    <a:lumMod val="85000"/>
                    <a:lumOff val="15000"/>
                  </a:schemeClr>
                </a:solidFill>
                <a:cs typeface="Times New Roman" pitchFamily="18" charset="0"/>
              </a:rPr>
              <a:t>RUDRA GOSWAMI COLLEGE OF COMPUTER APPLICATION</a:t>
            </a:r>
            <a:br>
              <a:rPr lang="en-US" sz="16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 BCA (SEMESTER 6) </a:t>
            </a:r>
            <a:r>
              <a:rPr lang="en-US" sz="1400" b="1" dirty="0">
                <a:solidFill>
                  <a:schemeClr val="tx1">
                    <a:lumMod val="85000"/>
                    <a:lumOff val="15000"/>
                  </a:schemeClr>
                </a:solidFill>
                <a:cs typeface="Times New Roman" pitchFamily="18" charset="0"/>
              </a:rPr>
              <a:t/>
            </a:r>
            <a:br>
              <a:rPr lang="en-US" sz="1400" b="1" dirty="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 11660102 SOFTWARE DEVELOPMENT PROJECT-II </a:t>
            </a: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endParaRPr lang="en-US" sz="1600" b="1"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828800"/>
            <a:ext cx="7543800" cy="4876800"/>
          </a:xfrm>
        </p:spPr>
        <p:txBody>
          <a:bodyPr>
            <a:normAutofit lnSpcReduction="10000"/>
          </a:bodyPr>
          <a:lstStyle/>
          <a:p>
            <a:r>
              <a:rPr lang="en-US" sz="1800" b="1" u="sng" dirty="0" smtClean="0">
                <a:solidFill>
                  <a:schemeClr val="tx2">
                    <a:lumMod val="50000"/>
                  </a:schemeClr>
                </a:solidFill>
                <a:latin typeface="+mj-lt"/>
                <a:cs typeface="Times New Roman" pitchFamily="18" charset="0"/>
              </a:rPr>
              <a:t>COMPANY PROFILE</a:t>
            </a:r>
          </a:p>
          <a:p>
            <a:endParaRPr lang="en-US" sz="1800" b="1" u="sng" dirty="0" smtClean="0">
              <a:solidFill>
                <a:schemeClr val="accent1">
                  <a:lumMod val="50000"/>
                </a:schemeClr>
              </a:solidFill>
              <a:latin typeface="Times New Roman" pitchFamily="18" charset="0"/>
              <a:cs typeface="Times New Roman" pitchFamily="18" charset="0"/>
            </a:endParaRPr>
          </a:p>
          <a:p>
            <a:pPr algn="l">
              <a:lnSpc>
                <a:spcPct val="150000"/>
              </a:lnSpc>
            </a:pPr>
            <a:r>
              <a:rPr lang="en-US" sz="1600" b="1" dirty="0" smtClean="0">
                <a:solidFill>
                  <a:schemeClr val="tx1"/>
                </a:solidFill>
                <a:latin typeface="+mj-lt"/>
                <a:cs typeface="Times New Roman" pitchFamily="18" charset="0"/>
              </a:rPr>
              <a:t>Company Name: Creative Optimum </a:t>
            </a:r>
            <a:r>
              <a:rPr lang="en-US" sz="1600" b="1" dirty="0" smtClean="0">
                <a:solidFill>
                  <a:schemeClr val="tx1"/>
                </a:solidFill>
                <a:latin typeface="+mj-lt"/>
                <a:cs typeface="Times New Roman" pitchFamily="18" charset="0"/>
              </a:rPr>
              <a:t>Solution</a:t>
            </a:r>
          </a:p>
          <a:p>
            <a:pPr algn="l">
              <a:lnSpc>
                <a:spcPct val="150000"/>
              </a:lnSpc>
            </a:pPr>
            <a:r>
              <a:rPr lang="en-US" sz="1600" b="1" dirty="0" smtClean="0">
                <a:solidFill>
                  <a:schemeClr val="tx1"/>
                </a:solidFill>
                <a:latin typeface="+mj-lt"/>
                <a:cs typeface="Times New Roman" pitchFamily="18" charset="0"/>
              </a:rPr>
              <a:t>About:  </a:t>
            </a:r>
            <a:r>
              <a:rPr lang="en-US" sz="1600" dirty="0" smtClean="0">
                <a:solidFill>
                  <a:schemeClr val="tx1"/>
                </a:solidFill>
                <a:latin typeface="+mj-lt"/>
              </a:rPr>
              <a:t>We are a web development and solutions provider for small, medium, and large-scale web applications. We founded this company in 2018 with a vision of developing solutions for small-scale business partners and startups like us to provide excellent services, seamless experience, and end-to-end journey while developing and designing their business's digital identity.</a:t>
            </a:r>
            <a:endParaRPr lang="en-US" sz="1600" b="1" dirty="0" smtClean="0">
              <a:solidFill>
                <a:schemeClr val="tx1"/>
              </a:solidFill>
              <a:latin typeface="+mj-lt"/>
              <a:cs typeface="Times New Roman" pitchFamily="18" charset="0"/>
            </a:endParaRPr>
          </a:p>
          <a:p>
            <a:pPr algn="l">
              <a:lnSpc>
                <a:spcPct val="150000"/>
              </a:lnSpc>
            </a:pPr>
            <a:r>
              <a:rPr lang="en-US" sz="1600" b="1" dirty="0" smtClean="0">
                <a:solidFill>
                  <a:schemeClr val="tx1"/>
                </a:solidFill>
                <a:latin typeface="+mj-lt"/>
                <a:cs typeface="Times New Roman" pitchFamily="18" charset="0"/>
              </a:rPr>
              <a:t>Address: </a:t>
            </a:r>
          </a:p>
          <a:p>
            <a:pPr algn="l">
              <a:lnSpc>
                <a:spcPct val="150000"/>
              </a:lnSpc>
            </a:pPr>
            <a:r>
              <a:rPr lang="en-US" sz="1600" b="1" dirty="0" smtClean="0">
                <a:solidFill>
                  <a:schemeClr val="tx1"/>
                </a:solidFill>
                <a:latin typeface="+mj-lt"/>
                <a:cs typeface="Times New Roman" pitchFamily="18" charset="0"/>
              </a:rPr>
              <a:t>Email:</a:t>
            </a:r>
            <a:r>
              <a:rPr lang="en-US" sz="1600" dirty="0" smtClean="0">
                <a:solidFill>
                  <a:schemeClr val="tx1"/>
                </a:solidFill>
                <a:latin typeface="+mj-lt"/>
                <a:cs typeface="Times New Roman" pitchFamily="18" charset="0"/>
              </a:rPr>
              <a:t> </a:t>
            </a:r>
            <a:r>
              <a:rPr lang="en-US" sz="1600" dirty="0" smtClean="0">
                <a:solidFill>
                  <a:schemeClr val="tx1"/>
                </a:solidFill>
                <a:latin typeface="+mj-lt"/>
                <a:hlinkClick r:id="rId2"/>
              </a:rPr>
              <a:t>info@creativeoptimumsoution.com</a:t>
            </a:r>
            <a:endParaRPr lang="en-US" sz="1600" dirty="0" smtClean="0">
              <a:solidFill>
                <a:schemeClr val="tx1"/>
              </a:solidFill>
              <a:latin typeface="+mj-lt"/>
            </a:endParaRPr>
          </a:p>
          <a:p>
            <a:pPr algn="l">
              <a:lnSpc>
                <a:spcPct val="150000"/>
              </a:lnSpc>
            </a:pPr>
            <a:r>
              <a:rPr lang="en-US" sz="1600" b="1" dirty="0" smtClean="0">
                <a:solidFill>
                  <a:schemeClr val="tx1"/>
                </a:solidFill>
                <a:latin typeface="+mj-lt"/>
                <a:cs typeface="Times New Roman" pitchFamily="18" charset="0"/>
              </a:rPr>
              <a:t>Contact</a:t>
            </a:r>
            <a:r>
              <a:rPr lang="en-US" sz="1600" dirty="0" smtClean="0">
                <a:solidFill>
                  <a:schemeClr val="tx1"/>
                </a:solidFill>
                <a:latin typeface="+mj-lt"/>
                <a:cs typeface="Times New Roman" pitchFamily="18" charset="0"/>
              </a:rPr>
              <a:t>: </a:t>
            </a:r>
            <a:r>
              <a:rPr lang="en-US" sz="1600" b="1" dirty="0" smtClean="0">
                <a:solidFill>
                  <a:schemeClr val="tx1"/>
                </a:solidFill>
                <a:latin typeface="+mj-lt"/>
              </a:rPr>
              <a:t>87 35 808 </a:t>
            </a:r>
            <a:r>
              <a:rPr lang="en-US" sz="1600" b="1" dirty="0" smtClean="0">
                <a:solidFill>
                  <a:schemeClr val="tx1"/>
                </a:solidFill>
                <a:latin typeface="+mj-lt"/>
              </a:rPr>
              <a:t>185</a:t>
            </a:r>
            <a:endParaRPr lang="en-US" sz="1600" b="1" dirty="0" smtClean="0">
              <a:solidFill>
                <a:schemeClr val="tx1"/>
              </a:solidFill>
              <a:latin typeface="+mj-lt"/>
            </a:endParaRPr>
          </a:p>
          <a:p>
            <a:pPr algn="l">
              <a:lnSpc>
                <a:spcPct val="150000"/>
              </a:lnSpc>
            </a:pPr>
            <a:endParaRPr lang="en-US" sz="1600" b="1" dirty="0" smtClean="0">
              <a:latin typeface="+mj-lt"/>
            </a:endParaRPr>
          </a:p>
          <a:p>
            <a:pPr>
              <a:lnSpc>
                <a:spcPct val="150000"/>
              </a:lnSpc>
            </a:pPr>
            <a:r>
              <a:rPr lang="en-US" sz="1600" u="sng" dirty="0" smtClean="0">
                <a:solidFill>
                  <a:schemeClr val="bg1">
                    <a:lumMod val="50000"/>
                  </a:schemeClr>
                </a:solidFill>
                <a:latin typeface="+mj-lt"/>
                <a:cs typeface="Times New Roman" pitchFamily="18" charset="0"/>
              </a:rPr>
              <a:t>www.creativeoptimumsolution.com</a:t>
            </a:r>
          </a:p>
        </p:txBody>
      </p:sp>
      <p:pic>
        <p:nvPicPr>
          <p:cNvPr id="4"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38200" y="406376"/>
            <a:ext cx="990600" cy="965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215717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447799"/>
          </a:xfrm>
        </p:spPr>
        <p:txBody>
          <a:bodyPr>
            <a:normAutofit fontScale="90000"/>
          </a:bodyPr>
          <a:lstStyle/>
          <a:p>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solidFill>
                  <a:schemeClr val="tx1">
                    <a:lumMod val="85000"/>
                    <a:lumOff val="15000"/>
                  </a:schemeClr>
                </a:solidFill>
                <a:cs typeface="Times New Roman" pitchFamily="18" charset="0"/>
              </a:rPr>
              <a:t>MONARK </a:t>
            </a:r>
            <a:r>
              <a:rPr lang="en-US" sz="2000" b="1" dirty="0">
                <a:solidFill>
                  <a:schemeClr val="tx1">
                    <a:lumMod val="85000"/>
                    <a:lumOff val="15000"/>
                  </a:schemeClr>
                </a:solidFill>
                <a:cs typeface="Times New Roman" pitchFamily="18" charset="0"/>
              </a:rPr>
              <a:t>UNIVERSITY</a:t>
            </a:r>
            <a:r>
              <a:rPr lang="en-US" sz="1600" b="1" dirty="0">
                <a:solidFill>
                  <a:schemeClr val="tx1">
                    <a:lumMod val="85000"/>
                    <a:lumOff val="15000"/>
                  </a:schemeClr>
                </a:solidFill>
                <a:cs typeface="Times New Roman" pitchFamily="18" charset="0"/>
              </a:rPr>
              <a:t/>
            </a:r>
            <a:br>
              <a:rPr lang="en-US" sz="1600" b="1" dirty="0">
                <a:solidFill>
                  <a:schemeClr val="tx1">
                    <a:lumMod val="85000"/>
                    <a:lumOff val="15000"/>
                  </a:schemeClr>
                </a:solidFill>
                <a:cs typeface="Times New Roman" pitchFamily="18" charset="0"/>
              </a:rPr>
            </a:br>
            <a:r>
              <a:rPr lang="en-US" sz="1600" b="1" dirty="0" smtClean="0">
                <a:solidFill>
                  <a:schemeClr val="tx1">
                    <a:lumMod val="85000"/>
                    <a:lumOff val="15000"/>
                  </a:schemeClr>
                </a:solidFill>
                <a:cs typeface="Times New Roman" pitchFamily="18" charset="0"/>
              </a:rPr>
              <a:t>RUDRA GOSWAMI COLLEGE OF COMPUTER APPLICATION</a:t>
            </a:r>
            <a:br>
              <a:rPr lang="en-US" sz="16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 BCA (SEMESTER 6) </a:t>
            </a:r>
            <a:br>
              <a:rPr lang="en-US" sz="14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11660102 SOFTWARE DEVELOPMENT PROJECT-II</a:t>
            </a:r>
            <a:r>
              <a:rPr lang="en-US" sz="1400" b="1" dirty="0" smtClean="0">
                <a:latin typeface="Times New Roman" pitchFamily="18" charset="0"/>
                <a:cs typeface="Times New Roman" pitchFamily="18" charset="0"/>
              </a:rPr>
              <a:t/>
            </a:r>
            <a:br>
              <a:rPr lang="en-US" sz="1400" b="1" dirty="0" smtClean="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endParaRPr lang="en-US" sz="1600" b="1"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828800"/>
            <a:ext cx="7543800" cy="4724400"/>
          </a:xfrm>
        </p:spPr>
        <p:txBody>
          <a:bodyPr>
            <a:normAutofit/>
          </a:bodyPr>
          <a:lstStyle/>
          <a:p>
            <a:r>
              <a:rPr lang="en-US" sz="1800" b="1" u="sng" dirty="0" smtClean="0">
                <a:solidFill>
                  <a:schemeClr val="tx2">
                    <a:lumMod val="50000"/>
                  </a:schemeClr>
                </a:solidFill>
                <a:latin typeface="+mj-lt"/>
                <a:cs typeface="Times New Roman" pitchFamily="18" charset="0"/>
              </a:rPr>
              <a:t>INTRODUCTION</a:t>
            </a:r>
            <a:endParaRPr lang="en-US" sz="1800" b="1" u="sng" dirty="0">
              <a:solidFill>
                <a:schemeClr val="tx2">
                  <a:lumMod val="50000"/>
                </a:schemeClr>
              </a:solidFill>
              <a:latin typeface="+mj-lt"/>
              <a:cs typeface="Times New Roman" pitchFamily="18" charset="0"/>
            </a:endParaRPr>
          </a:p>
          <a:p>
            <a:r>
              <a:rPr lang="en-US" sz="1800" dirty="0" smtClean="0">
                <a:solidFill>
                  <a:schemeClr val="tx1"/>
                </a:solidFill>
                <a:cs typeface="Times New Roman" pitchFamily="18" charset="0"/>
              </a:rPr>
              <a:t> </a:t>
            </a:r>
            <a:endParaRPr lang="en-US" sz="1600" dirty="0"/>
          </a:p>
          <a:p>
            <a:pPr algn="l"/>
            <a:r>
              <a:rPr lang="en-US" sz="1600" dirty="0">
                <a:solidFill>
                  <a:schemeClr val="tx1"/>
                </a:solidFill>
                <a:latin typeface="+mj-lt"/>
              </a:rPr>
              <a:t>Welcome to </a:t>
            </a:r>
            <a:r>
              <a:rPr lang="en-US" sz="1600" dirty="0" smtClean="0">
                <a:solidFill>
                  <a:schemeClr val="tx1"/>
                </a:solidFill>
                <a:latin typeface="+mj-lt"/>
              </a:rPr>
              <a:t>Shopcart.com, </a:t>
            </a:r>
            <a:r>
              <a:rPr lang="en-US" sz="1600" dirty="0">
                <a:solidFill>
                  <a:schemeClr val="tx1"/>
                </a:solidFill>
                <a:latin typeface="+mj-lt"/>
              </a:rPr>
              <a:t>we're all about making your journey from product discovery to purchase as seamless and enjoyable as possible. Our platform has always been committed to providing a user-friendly environment for ordering, cart management, and exploring a wide range of </a:t>
            </a:r>
            <a:r>
              <a:rPr lang="en-US" sz="1600" dirty="0" smtClean="0">
                <a:solidFill>
                  <a:schemeClr val="tx1"/>
                </a:solidFill>
                <a:latin typeface="+mj-lt"/>
              </a:rPr>
              <a:t>products.</a:t>
            </a:r>
          </a:p>
          <a:p>
            <a:pPr algn="l"/>
            <a:endParaRPr lang="en-US" sz="1600" dirty="0">
              <a:solidFill>
                <a:schemeClr val="tx1"/>
              </a:solidFill>
              <a:latin typeface="+mj-lt"/>
            </a:endParaRPr>
          </a:p>
          <a:p>
            <a:pPr algn="l"/>
            <a:r>
              <a:rPr lang="en-US" sz="1600" dirty="0">
                <a:solidFill>
                  <a:schemeClr val="tx1"/>
                </a:solidFill>
                <a:latin typeface="+mj-lt"/>
              </a:rPr>
              <a:t>When you see something you like, just click "Add to Cart." It's like putting things in a shopping basket. And guess what? You can keep adding more until you're ready to buy. When you're done, just click "Buy Now," and we'll make sure everything gets to you safely and </a:t>
            </a:r>
            <a:r>
              <a:rPr lang="en-US" sz="1600" dirty="0" smtClean="0">
                <a:solidFill>
                  <a:schemeClr val="tx1"/>
                </a:solidFill>
                <a:latin typeface="+mj-lt"/>
              </a:rPr>
              <a:t>quickly</a:t>
            </a:r>
          </a:p>
          <a:p>
            <a:pPr algn="l"/>
            <a:endParaRPr lang="en-US" sz="1600" dirty="0">
              <a:solidFill>
                <a:schemeClr val="tx1"/>
              </a:solidFill>
              <a:latin typeface="+mj-lt"/>
            </a:endParaRPr>
          </a:p>
          <a:p>
            <a:pPr algn="l"/>
            <a:r>
              <a:rPr lang="en-US" sz="1600" dirty="0">
                <a:solidFill>
                  <a:schemeClr val="tx1"/>
                </a:solidFill>
                <a:latin typeface="+mj-lt"/>
              </a:rPr>
              <a:t>Now, about keeping your information safe – we've got that covered </a:t>
            </a:r>
            <a:r>
              <a:rPr lang="en-US" sz="1600" dirty="0" smtClean="0">
                <a:solidFill>
                  <a:schemeClr val="tx1"/>
                </a:solidFill>
                <a:latin typeface="+mj-lt"/>
              </a:rPr>
              <a:t>too, </a:t>
            </a:r>
            <a:r>
              <a:rPr lang="en-US" sz="1600" dirty="0">
                <a:solidFill>
                  <a:schemeClr val="tx1"/>
                </a:solidFill>
                <a:latin typeface="+mj-lt"/>
              </a:rPr>
              <a:t>Secure Login with JWT Authentication: Logging in is like having your own secret handshake. We use something called JWT authentication – it's a smart way to make sure it's really you coming into your account. Think of it as your digital VIP pass, ensuring that only authorized users, like you, have access</a:t>
            </a:r>
          </a:p>
          <a:p>
            <a:pPr algn="l"/>
            <a:endParaRPr lang="en-US" sz="2900" b="1" dirty="0">
              <a:solidFill>
                <a:schemeClr val="tx2">
                  <a:lumMod val="60000"/>
                  <a:lumOff val="40000"/>
                </a:schemeClr>
              </a:solidFill>
            </a:endParaRP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406376"/>
            <a:ext cx="990600" cy="965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036838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447799"/>
          </a:xfrm>
        </p:spPr>
        <p:txBody>
          <a:bodyPr>
            <a:normAutofit fontScale="90000"/>
          </a:bodyPr>
          <a:lstStyle/>
          <a:p>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solidFill>
                  <a:schemeClr val="tx1">
                    <a:lumMod val="85000"/>
                    <a:lumOff val="15000"/>
                  </a:schemeClr>
                </a:solidFill>
                <a:cs typeface="Times New Roman" pitchFamily="18" charset="0"/>
              </a:rPr>
              <a:t>MONARK </a:t>
            </a:r>
            <a:r>
              <a:rPr lang="en-US" sz="2000" b="1" dirty="0">
                <a:solidFill>
                  <a:schemeClr val="tx1">
                    <a:lumMod val="85000"/>
                    <a:lumOff val="15000"/>
                  </a:schemeClr>
                </a:solidFill>
                <a:cs typeface="Times New Roman" pitchFamily="18" charset="0"/>
              </a:rPr>
              <a:t>UNIVERSITY</a:t>
            </a:r>
            <a:r>
              <a:rPr lang="en-US" sz="1600" b="1" dirty="0">
                <a:solidFill>
                  <a:schemeClr val="tx1">
                    <a:lumMod val="85000"/>
                    <a:lumOff val="15000"/>
                  </a:schemeClr>
                </a:solidFill>
                <a:cs typeface="Times New Roman" pitchFamily="18" charset="0"/>
              </a:rPr>
              <a:t/>
            </a:r>
            <a:br>
              <a:rPr lang="en-US" sz="1600" b="1" dirty="0">
                <a:solidFill>
                  <a:schemeClr val="tx1">
                    <a:lumMod val="85000"/>
                    <a:lumOff val="15000"/>
                  </a:schemeClr>
                </a:solidFill>
                <a:cs typeface="Times New Roman" pitchFamily="18" charset="0"/>
              </a:rPr>
            </a:br>
            <a:r>
              <a:rPr lang="en-US" sz="1600" b="1" dirty="0" smtClean="0">
                <a:solidFill>
                  <a:schemeClr val="tx1">
                    <a:lumMod val="85000"/>
                    <a:lumOff val="15000"/>
                  </a:schemeClr>
                </a:solidFill>
                <a:cs typeface="Times New Roman" pitchFamily="18" charset="0"/>
              </a:rPr>
              <a:t>RUDRA GOSWAMI COLLEGE OF COMPUTER APPLICATION</a:t>
            </a:r>
            <a:br>
              <a:rPr lang="en-US" sz="16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 BCA (SEMESTER 6) </a:t>
            </a:r>
            <a:br>
              <a:rPr lang="en-US" sz="14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11660102 SOFTWARE DEVELOPMENT PROJECT-II</a:t>
            </a:r>
            <a:r>
              <a:rPr lang="en-US" sz="1400" b="1" dirty="0" smtClean="0">
                <a:latin typeface="Times New Roman" pitchFamily="18" charset="0"/>
                <a:cs typeface="Times New Roman" pitchFamily="18" charset="0"/>
              </a:rPr>
              <a:t/>
            </a:r>
            <a:br>
              <a:rPr lang="en-US" sz="1400" b="1" dirty="0" smtClean="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endParaRPr lang="en-US" sz="1600" b="1"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828800"/>
            <a:ext cx="7543800" cy="4343400"/>
          </a:xfrm>
        </p:spPr>
        <p:txBody>
          <a:bodyPr>
            <a:normAutofit/>
          </a:bodyPr>
          <a:lstStyle/>
          <a:p>
            <a:r>
              <a:rPr lang="en-US" sz="1800" b="1" u="sng" dirty="0" smtClean="0">
                <a:solidFill>
                  <a:schemeClr val="tx2">
                    <a:lumMod val="50000"/>
                  </a:schemeClr>
                </a:solidFill>
                <a:latin typeface="+mj-lt"/>
                <a:cs typeface="Times New Roman" pitchFamily="18" charset="0"/>
              </a:rPr>
              <a:t>OBJECTIVE</a:t>
            </a:r>
          </a:p>
          <a:p>
            <a:pPr algn="l"/>
            <a:r>
              <a:rPr lang="en-US" sz="2400" dirty="0" smtClean="0"/>
              <a:t/>
            </a:r>
            <a:br>
              <a:rPr lang="en-US" sz="2400" dirty="0" smtClean="0"/>
            </a:br>
            <a:r>
              <a:rPr lang="en-US" sz="1600" dirty="0" smtClean="0">
                <a:solidFill>
                  <a:schemeClr val="tx1"/>
                </a:solidFill>
                <a:latin typeface="+mj-lt"/>
              </a:rPr>
              <a:t>The objective of our E-commerce Shopping System is to redefine and elevate the retail experience for consumers by providing a seamless and user-friendly platform. We aim to offer convenience and accessibility, allowing users to browse and purchase a diverse range of products from the comfort of their homes or on-the-go. Our goal is to create a secure and trustworthy environment that fosters confidence in online transactions. Through innovative features and a responsive design, we strive to enhance customer satisfaction, streamline the shopping process, and ultimately establish our platform as a preferred destination for modern, digital retail.</a:t>
            </a:r>
            <a:endParaRPr lang="en-US" sz="1600" b="1" u="sng" dirty="0">
              <a:solidFill>
                <a:schemeClr val="tx1"/>
              </a:solidFill>
              <a:latin typeface="+mj-lt"/>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406376"/>
            <a:ext cx="990600" cy="965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433533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447799"/>
          </a:xfrm>
        </p:spPr>
        <p:txBody>
          <a:bodyPr>
            <a:normAutofit fontScale="90000"/>
          </a:bodyPr>
          <a:lstStyle/>
          <a:p>
            <a:r>
              <a:rPr lang="en-US" sz="2000" b="1" dirty="0" smtClean="0">
                <a:solidFill>
                  <a:schemeClr val="accent6">
                    <a:lumMod val="75000"/>
                  </a:schemeClr>
                </a:solidFill>
                <a:latin typeface="Times New Roman" pitchFamily="18" charset="0"/>
                <a:cs typeface="Times New Roman" pitchFamily="18" charset="0"/>
              </a:rPr>
              <a:t/>
            </a:r>
            <a:br>
              <a:rPr lang="en-US" sz="2000" b="1" dirty="0" smtClean="0">
                <a:solidFill>
                  <a:schemeClr val="accent6">
                    <a:lumMod val="75000"/>
                  </a:schemeClr>
                </a:solidFill>
                <a:latin typeface="Times New Roman" pitchFamily="18" charset="0"/>
                <a:cs typeface="Times New Roman" pitchFamily="18" charset="0"/>
              </a:rPr>
            </a:br>
            <a:r>
              <a:rPr lang="en-US" sz="2000" b="1" dirty="0" smtClean="0">
                <a:solidFill>
                  <a:schemeClr val="tx1">
                    <a:lumMod val="85000"/>
                    <a:lumOff val="15000"/>
                  </a:schemeClr>
                </a:solidFill>
                <a:cs typeface="Times New Roman" pitchFamily="18" charset="0"/>
              </a:rPr>
              <a:t>MONARK </a:t>
            </a:r>
            <a:r>
              <a:rPr lang="en-US" sz="2000" b="1" dirty="0">
                <a:solidFill>
                  <a:schemeClr val="tx1">
                    <a:lumMod val="85000"/>
                    <a:lumOff val="15000"/>
                  </a:schemeClr>
                </a:solidFill>
                <a:cs typeface="Times New Roman" pitchFamily="18" charset="0"/>
              </a:rPr>
              <a:t>UNIVERSITY</a:t>
            </a:r>
            <a:r>
              <a:rPr lang="en-US" sz="1600" b="1" dirty="0">
                <a:solidFill>
                  <a:schemeClr val="tx1">
                    <a:lumMod val="85000"/>
                    <a:lumOff val="15000"/>
                  </a:schemeClr>
                </a:solidFill>
                <a:cs typeface="Times New Roman" pitchFamily="18" charset="0"/>
              </a:rPr>
              <a:t/>
            </a:r>
            <a:br>
              <a:rPr lang="en-US" sz="1600" b="1" dirty="0">
                <a:solidFill>
                  <a:schemeClr val="tx1">
                    <a:lumMod val="85000"/>
                    <a:lumOff val="15000"/>
                  </a:schemeClr>
                </a:solidFill>
                <a:cs typeface="Times New Roman" pitchFamily="18" charset="0"/>
              </a:rPr>
            </a:br>
            <a:r>
              <a:rPr lang="en-US" sz="1600" b="1" dirty="0" smtClean="0">
                <a:solidFill>
                  <a:schemeClr val="tx1">
                    <a:lumMod val="85000"/>
                    <a:lumOff val="15000"/>
                  </a:schemeClr>
                </a:solidFill>
                <a:cs typeface="Times New Roman" pitchFamily="18" charset="0"/>
              </a:rPr>
              <a:t>RUDRA GOSWAMI COLLEGE OF COMPUTER APPLICATION</a:t>
            </a:r>
            <a:br>
              <a:rPr lang="en-US" sz="16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 BCA (SEMESTER 6) </a:t>
            </a:r>
            <a:br>
              <a:rPr lang="en-US" sz="14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11660102 SOFTWARE DEVELOPMENT PROJECT-II</a:t>
            </a:r>
            <a:r>
              <a:rPr lang="en-US" sz="1400" b="1" dirty="0" smtClean="0">
                <a:latin typeface="Times New Roman" pitchFamily="18" charset="0"/>
                <a:cs typeface="Times New Roman" pitchFamily="18" charset="0"/>
              </a:rPr>
              <a:t/>
            </a:r>
            <a:br>
              <a:rPr lang="en-US" sz="1400" b="1" dirty="0" smtClean="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endParaRPr lang="en-US" sz="1600" b="1"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905000"/>
            <a:ext cx="7543800" cy="4267200"/>
          </a:xfrm>
        </p:spPr>
        <p:txBody>
          <a:bodyPr>
            <a:normAutofit/>
          </a:bodyPr>
          <a:lstStyle/>
          <a:p>
            <a:r>
              <a:rPr lang="en-US" sz="1800" b="1" u="sng" dirty="0" smtClean="0">
                <a:solidFill>
                  <a:schemeClr val="tx1"/>
                </a:solidFill>
                <a:latin typeface="+mj-lt"/>
                <a:cs typeface="Times New Roman" pitchFamily="18" charset="0"/>
              </a:rPr>
              <a:t>TOOLS </a:t>
            </a:r>
            <a:r>
              <a:rPr lang="en-US" sz="1800" b="1" u="sng" dirty="0">
                <a:solidFill>
                  <a:schemeClr val="tx1"/>
                </a:solidFill>
                <a:latin typeface="+mj-lt"/>
                <a:cs typeface="Times New Roman" pitchFamily="18" charset="0"/>
              </a:rPr>
              <a:t>AND TECHNOLOGIES </a:t>
            </a:r>
            <a:r>
              <a:rPr lang="en-US" sz="1800" b="1" u="sng" dirty="0" smtClean="0">
                <a:solidFill>
                  <a:schemeClr val="tx1"/>
                </a:solidFill>
                <a:latin typeface="+mj-lt"/>
                <a:cs typeface="Times New Roman" pitchFamily="18" charset="0"/>
              </a:rPr>
              <a:t>USED</a:t>
            </a:r>
          </a:p>
          <a:p>
            <a:endParaRPr lang="en-US" sz="1800" b="1" u="sng" dirty="0" smtClean="0">
              <a:solidFill>
                <a:schemeClr val="accent1">
                  <a:lumMod val="50000"/>
                </a:schemeClr>
              </a:solidFill>
              <a:latin typeface="Times New Roman" pitchFamily="18" charset="0"/>
              <a:cs typeface="Times New Roman" pitchFamily="18" charset="0"/>
            </a:endParaRPr>
          </a:p>
          <a:p>
            <a:r>
              <a:rPr lang="en-US" sz="1800" b="1" u="sng" dirty="0" smtClean="0">
                <a:solidFill>
                  <a:schemeClr val="accent1">
                    <a:lumMod val="50000"/>
                  </a:schemeClr>
                </a:solidFill>
                <a:latin typeface="Times New Roman" pitchFamily="18" charset="0"/>
                <a:cs typeface="Times New Roman" pitchFamily="18" charset="0"/>
              </a:rPr>
              <a:t> </a:t>
            </a:r>
          </a:p>
          <a:p>
            <a:endParaRPr lang="en-US" sz="1800" b="1" u="sng" dirty="0">
              <a:solidFill>
                <a:schemeClr val="accent1">
                  <a:lumMod val="50000"/>
                </a:schemeClr>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406376"/>
            <a:ext cx="990600" cy="965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1143000" y="2590800"/>
          <a:ext cx="7239000" cy="3337560"/>
        </p:xfrm>
        <a:graphic>
          <a:graphicData uri="http://schemas.openxmlformats.org/drawingml/2006/table">
            <a:tbl>
              <a:tblPr firstRow="1" bandRow="1">
                <a:tableStyleId>{5940675A-B579-460E-94D1-54222C63F5DA}</a:tableStyleId>
              </a:tblPr>
              <a:tblGrid>
                <a:gridCol w="3619500"/>
                <a:gridCol w="3619500"/>
              </a:tblGrid>
              <a:tr h="390787">
                <a:tc>
                  <a:txBody>
                    <a:bodyPr/>
                    <a:lstStyle/>
                    <a:p>
                      <a:pPr algn="ctr">
                        <a:lnSpc>
                          <a:spcPct val="150000"/>
                        </a:lnSpc>
                      </a:pPr>
                      <a:r>
                        <a:rPr lang="en-US" sz="1600" b="0" dirty="0" smtClean="0">
                          <a:solidFill>
                            <a:schemeClr val="tx1"/>
                          </a:solidFill>
                          <a:latin typeface="+mj-lt"/>
                        </a:rPr>
                        <a:t>TOOLS</a:t>
                      </a:r>
                      <a:endParaRPr lang="en-US" sz="1600" b="0" dirty="0">
                        <a:solidFill>
                          <a:schemeClr val="tx1"/>
                        </a:solidFill>
                        <a:latin typeface="+mj-lt"/>
                      </a:endParaRPr>
                    </a:p>
                  </a:txBody>
                  <a:tcPr/>
                </a:tc>
                <a:tc>
                  <a:txBody>
                    <a:bodyPr/>
                    <a:lstStyle/>
                    <a:p>
                      <a:pPr algn="ctr">
                        <a:lnSpc>
                          <a:spcPct val="150000"/>
                        </a:lnSpc>
                      </a:pPr>
                      <a:r>
                        <a:rPr lang="en-US" sz="1600" b="0" dirty="0" smtClean="0">
                          <a:solidFill>
                            <a:schemeClr val="tx1"/>
                          </a:solidFill>
                          <a:latin typeface="+mj-lt"/>
                        </a:rPr>
                        <a:t>Technology</a:t>
                      </a:r>
                      <a:endParaRPr lang="en-US" sz="1600" b="0" dirty="0">
                        <a:solidFill>
                          <a:schemeClr val="tx1"/>
                        </a:solidFill>
                        <a:latin typeface="+mj-lt"/>
                      </a:endParaRPr>
                    </a:p>
                  </a:txBody>
                  <a:tcPr/>
                </a:tc>
              </a:tr>
              <a:tr h="746760">
                <a:tc>
                  <a:txBody>
                    <a:bodyPr/>
                    <a:lstStyle/>
                    <a:p>
                      <a:pPr algn="l">
                        <a:lnSpc>
                          <a:spcPct val="200000"/>
                        </a:lnSpc>
                      </a:pPr>
                      <a:r>
                        <a:rPr lang="en-US" sz="1600" b="0" dirty="0" smtClean="0">
                          <a:solidFill>
                            <a:schemeClr val="tx1"/>
                          </a:solidFill>
                          <a:latin typeface="+mj-lt"/>
                        </a:rPr>
                        <a:t>HARDWARE</a:t>
                      </a:r>
                      <a:endParaRPr lang="en-US" sz="1600" b="0" dirty="0">
                        <a:solidFill>
                          <a:schemeClr val="tx1"/>
                        </a:solidFill>
                        <a:latin typeface="+mj-lt"/>
                      </a:endParaRPr>
                    </a:p>
                  </a:txBody>
                  <a:tcPr/>
                </a:tc>
                <a:tc>
                  <a:txBody>
                    <a:bodyPr/>
                    <a:lstStyle/>
                    <a:p>
                      <a:pPr algn="l"/>
                      <a:r>
                        <a:rPr lang="en-US" sz="1600" b="0" dirty="0" smtClean="0">
                          <a:solidFill>
                            <a:schemeClr val="tx1"/>
                          </a:solidFill>
                          <a:latin typeface="+mj-lt"/>
                        </a:rPr>
                        <a:t>Intel core i3 and above processor 8 GB RAM 512 GB HDD</a:t>
                      </a:r>
                      <a:endParaRPr lang="en-US" sz="1600" b="0" dirty="0">
                        <a:solidFill>
                          <a:schemeClr val="tx1"/>
                        </a:solidFill>
                        <a:latin typeface="+mj-lt"/>
                      </a:endParaRPr>
                    </a:p>
                  </a:txBody>
                  <a:tcPr/>
                </a:tc>
              </a:tr>
              <a:tr h="457200">
                <a:tc>
                  <a:txBody>
                    <a:bodyPr/>
                    <a:lstStyle/>
                    <a:p>
                      <a:pPr algn="l">
                        <a:lnSpc>
                          <a:spcPct val="150000"/>
                        </a:lnSpc>
                      </a:pPr>
                      <a:r>
                        <a:rPr lang="en-US" sz="1600" b="0" dirty="0" smtClean="0">
                          <a:solidFill>
                            <a:schemeClr val="tx1"/>
                          </a:solidFill>
                          <a:latin typeface="+mj-lt"/>
                        </a:rPr>
                        <a:t>SOFTWARE</a:t>
                      </a:r>
                      <a:endParaRPr lang="en-US" sz="1600" b="0" dirty="0">
                        <a:solidFill>
                          <a:schemeClr val="tx1"/>
                        </a:solidFill>
                        <a:latin typeface="+mj-lt"/>
                      </a:endParaRPr>
                    </a:p>
                  </a:txBody>
                  <a:tcPr/>
                </a:tc>
                <a:tc>
                  <a:txBody>
                    <a:bodyPr/>
                    <a:lstStyle/>
                    <a:p>
                      <a:pPr algn="l">
                        <a:lnSpc>
                          <a:spcPct val="150000"/>
                        </a:lnSpc>
                      </a:pPr>
                      <a:r>
                        <a:rPr lang="en-US" sz="1600" b="0" dirty="0" smtClean="0">
                          <a:solidFill>
                            <a:schemeClr val="tx1"/>
                          </a:solidFill>
                          <a:latin typeface="+mj-lt"/>
                        </a:rPr>
                        <a:t>Visual studio code, SQL server </a:t>
                      </a:r>
                      <a:endParaRPr lang="en-US" sz="1600" b="0" dirty="0">
                        <a:solidFill>
                          <a:schemeClr val="tx1"/>
                        </a:solidFill>
                        <a:latin typeface="+mj-lt"/>
                      </a:endParaRPr>
                    </a:p>
                  </a:txBody>
                  <a:tcPr/>
                </a:tc>
              </a:tr>
              <a:tr h="762000">
                <a:tc>
                  <a:txBody>
                    <a:bodyPr/>
                    <a:lstStyle/>
                    <a:p>
                      <a:pPr algn="l">
                        <a:lnSpc>
                          <a:spcPct val="200000"/>
                        </a:lnSpc>
                      </a:pPr>
                      <a:r>
                        <a:rPr lang="en-US" sz="1600" b="0" dirty="0" smtClean="0">
                          <a:solidFill>
                            <a:schemeClr val="tx1"/>
                          </a:solidFill>
                          <a:latin typeface="+mj-lt"/>
                        </a:rPr>
                        <a:t>FRONTED</a:t>
                      </a:r>
                      <a:endParaRPr lang="en-US" sz="1600" b="0" dirty="0">
                        <a:solidFill>
                          <a:schemeClr val="tx1"/>
                        </a:solidFill>
                        <a:latin typeface="+mj-lt"/>
                      </a:endParaRPr>
                    </a:p>
                  </a:txBody>
                  <a:tcPr/>
                </a:tc>
                <a:tc>
                  <a:txBody>
                    <a:bodyPr/>
                    <a:lstStyle/>
                    <a:p>
                      <a:pPr algn="l"/>
                      <a:r>
                        <a:rPr lang="en-US" sz="1600" b="0" dirty="0" smtClean="0">
                          <a:solidFill>
                            <a:schemeClr val="tx1"/>
                          </a:solidFill>
                          <a:latin typeface="+mj-lt"/>
                        </a:rPr>
                        <a:t>Ui-development: HTML5, CSS3, ANGULAR, TYPESCRIPT, BOOTSTRAP.</a:t>
                      </a:r>
                      <a:endParaRPr lang="en-US" sz="1600" b="0" dirty="0">
                        <a:solidFill>
                          <a:schemeClr val="tx1"/>
                        </a:solidFill>
                        <a:latin typeface="+mj-lt"/>
                      </a:endParaRPr>
                    </a:p>
                  </a:txBody>
                  <a:tcPr/>
                </a:tc>
              </a:tr>
              <a:tr h="360727">
                <a:tc>
                  <a:txBody>
                    <a:bodyPr/>
                    <a:lstStyle/>
                    <a:p>
                      <a:pPr algn="l">
                        <a:lnSpc>
                          <a:spcPct val="150000"/>
                        </a:lnSpc>
                      </a:pPr>
                      <a:r>
                        <a:rPr lang="en-US" sz="1600" b="0" dirty="0" smtClean="0">
                          <a:solidFill>
                            <a:schemeClr val="tx1"/>
                          </a:solidFill>
                          <a:latin typeface="+mj-lt"/>
                        </a:rPr>
                        <a:t>BACKEND</a:t>
                      </a:r>
                      <a:endParaRPr lang="en-US" sz="1600" b="0" dirty="0">
                        <a:solidFill>
                          <a:schemeClr val="tx1"/>
                        </a:solidFill>
                        <a:latin typeface="+mj-lt"/>
                      </a:endParaRPr>
                    </a:p>
                  </a:txBody>
                  <a:tcPr/>
                </a:tc>
                <a:tc>
                  <a:txBody>
                    <a:bodyPr/>
                    <a:lstStyle/>
                    <a:p>
                      <a:pPr algn="l">
                        <a:lnSpc>
                          <a:spcPct val="150000"/>
                        </a:lnSpc>
                      </a:pPr>
                      <a:r>
                        <a:rPr lang="en-US" sz="1600" b="0" dirty="0" smtClean="0">
                          <a:solidFill>
                            <a:schemeClr val="tx1"/>
                          </a:solidFill>
                          <a:latin typeface="+mj-lt"/>
                        </a:rPr>
                        <a:t>C# &amp; .NET CORE </a:t>
                      </a:r>
                      <a:endParaRPr lang="en-US" sz="1600" b="0" dirty="0">
                        <a:solidFill>
                          <a:schemeClr val="tx1"/>
                        </a:solidFill>
                        <a:latin typeface="+mj-lt"/>
                      </a:endParaRPr>
                    </a:p>
                  </a:txBody>
                  <a:tcPr/>
                </a:tc>
              </a:tr>
              <a:tr h="360727">
                <a:tc>
                  <a:txBody>
                    <a:bodyPr/>
                    <a:lstStyle/>
                    <a:p>
                      <a:pPr algn="l">
                        <a:lnSpc>
                          <a:spcPct val="150000"/>
                        </a:lnSpc>
                      </a:pPr>
                      <a:r>
                        <a:rPr lang="en-US" sz="1600" b="0" dirty="0" smtClean="0">
                          <a:solidFill>
                            <a:schemeClr val="tx1"/>
                          </a:solidFill>
                          <a:latin typeface="+mj-lt"/>
                        </a:rPr>
                        <a:t>SERVER</a:t>
                      </a:r>
                      <a:endParaRPr lang="en-US" sz="1600" b="0" dirty="0">
                        <a:solidFill>
                          <a:schemeClr val="tx1"/>
                        </a:solidFill>
                        <a:latin typeface="+mj-lt"/>
                      </a:endParaRPr>
                    </a:p>
                  </a:txBody>
                  <a:tcPr/>
                </a:tc>
                <a:tc>
                  <a:txBody>
                    <a:bodyPr/>
                    <a:lstStyle/>
                    <a:p>
                      <a:pPr algn="l">
                        <a:lnSpc>
                          <a:spcPct val="150000"/>
                        </a:lnSpc>
                      </a:pPr>
                      <a:r>
                        <a:rPr lang="en-US" sz="1600" b="0" dirty="0" smtClean="0">
                          <a:solidFill>
                            <a:schemeClr val="tx1"/>
                          </a:solidFill>
                          <a:latin typeface="+mj-lt"/>
                        </a:rPr>
                        <a:t>IIS</a:t>
                      </a:r>
                      <a:endParaRPr lang="en-US" sz="1600" b="0" dirty="0">
                        <a:solidFill>
                          <a:schemeClr val="tx1"/>
                        </a:solidFill>
                        <a:latin typeface="+mj-lt"/>
                      </a:endParaRPr>
                    </a:p>
                  </a:txBody>
                  <a:tcPr/>
                </a:tc>
              </a:tr>
            </a:tbl>
          </a:graphicData>
        </a:graphic>
      </p:graphicFrame>
    </p:spTree>
    <p:extLst>
      <p:ext uri="{BB962C8B-B14F-4D97-AF65-F5344CB8AC3E}">
        <p14:creationId xmlns="" xmlns:p14="http://schemas.microsoft.com/office/powerpoint/2010/main" val="2013781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447799"/>
          </a:xfrm>
        </p:spPr>
        <p:txBody>
          <a:bodyPr>
            <a:normAutofit fontScale="90000"/>
          </a:bodyPr>
          <a:lstStyle/>
          <a:p>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solidFill>
                  <a:schemeClr val="tx1">
                    <a:lumMod val="85000"/>
                    <a:lumOff val="15000"/>
                  </a:schemeClr>
                </a:solidFill>
                <a:cs typeface="Times New Roman" pitchFamily="18" charset="0"/>
              </a:rPr>
              <a:t>MONARK </a:t>
            </a:r>
            <a:r>
              <a:rPr lang="en-US" sz="2000" b="1" dirty="0">
                <a:solidFill>
                  <a:schemeClr val="tx1">
                    <a:lumMod val="85000"/>
                    <a:lumOff val="15000"/>
                  </a:schemeClr>
                </a:solidFill>
                <a:cs typeface="Times New Roman" pitchFamily="18" charset="0"/>
              </a:rPr>
              <a:t>UNIVERSITY</a:t>
            </a:r>
            <a:r>
              <a:rPr lang="en-US" sz="1600" b="1" dirty="0">
                <a:solidFill>
                  <a:schemeClr val="tx1">
                    <a:lumMod val="85000"/>
                    <a:lumOff val="15000"/>
                  </a:schemeClr>
                </a:solidFill>
                <a:cs typeface="Times New Roman" pitchFamily="18" charset="0"/>
              </a:rPr>
              <a:t/>
            </a:r>
            <a:br>
              <a:rPr lang="en-US" sz="1600" b="1" dirty="0">
                <a:solidFill>
                  <a:schemeClr val="tx1">
                    <a:lumMod val="85000"/>
                    <a:lumOff val="15000"/>
                  </a:schemeClr>
                </a:solidFill>
                <a:cs typeface="Times New Roman" pitchFamily="18" charset="0"/>
              </a:rPr>
            </a:br>
            <a:r>
              <a:rPr lang="en-US" sz="1600" b="1" dirty="0" smtClean="0">
                <a:solidFill>
                  <a:schemeClr val="tx1">
                    <a:lumMod val="85000"/>
                    <a:lumOff val="15000"/>
                  </a:schemeClr>
                </a:solidFill>
                <a:cs typeface="Times New Roman" pitchFamily="18" charset="0"/>
              </a:rPr>
              <a:t>RUDRA GOSWAMI COLLEGE OF COMPUTER APPLICATION</a:t>
            </a:r>
            <a:br>
              <a:rPr lang="en-US" sz="16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 BCA (SEMESTER 6) </a:t>
            </a:r>
            <a:br>
              <a:rPr lang="en-US" sz="14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11660102 SOFTWARE DEVELOPMENT PROJECT-II</a:t>
            </a:r>
            <a:r>
              <a:rPr lang="en-US" sz="1400" b="1" dirty="0" smtClean="0">
                <a:latin typeface="Times New Roman" pitchFamily="18" charset="0"/>
                <a:cs typeface="Times New Roman" pitchFamily="18" charset="0"/>
              </a:rPr>
              <a:t/>
            </a:r>
            <a:br>
              <a:rPr lang="en-US" sz="1400" b="1" dirty="0" smtClean="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endParaRPr lang="en-US" sz="1600" b="1"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905000"/>
            <a:ext cx="7543800" cy="4267200"/>
          </a:xfrm>
        </p:spPr>
        <p:txBody>
          <a:bodyPr>
            <a:normAutofit fontScale="92500" lnSpcReduction="10000"/>
          </a:bodyPr>
          <a:lstStyle/>
          <a:p>
            <a:r>
              <a:rPr lang="en-US" sz="1800" b="1" u="sng" dirty="0">
                <a:solidFill>
                  <a:schemeClr val="tx2">
                    <a:lumMod val="50000"/>
                  </a:schemeClr>
                </a:solidFill>
                <a:latin typeface="+mj-lt"/>
                <a:cs typeface="Times New Roman" pitchFamily="18" charset="0"/>
              </a:rPr>
              <a:t>MAJOR </a:t>
            </a:r>
            <a:r>
              <a:rPr lang="en-US" sz="1900" b="1" u="sng" dirty="0">
                <a:solidFill>
                  <a:schemeClr val="tx2">
                    <a:lumMod val="50000"/>
                  </a:schemeClr>
                </a:solidFill>
                <a:latin typeface="+mj-lt"/>
                <a:cs typeface="Times New Roman" pitchFamily="18" charset="0"/>
              </a:rPr>
              <a:t>PROJECT</a:t>
            </a:r>
            <a:r>
              <a:rPr lang="en-US" sz="1800" b="1" u="sng" dirty="0">
                <a:solidFill>
                  <a:schemeClr val="tx2">
                    <a:lumMod val="50000"/>
                  </a:schemeClr>
                </a:solidFill>
                <a:latin typeface="+mj-lt"/>
                <a:cs typeface="Times New Roman" pitchFamily="18" charset="0"/>
              </a:rPr>
              <a:t> </a:t>
            </a:r>
            <a:r>
              <a:rPr lang="en-US" sz="1800" b="1" u="sng" dirty="0" smtClean="0">
                <a:solidFill>
                  <a:schemeClr val="tx2">
                    <a:lumMod val="50000"/>
                  </a:schemeClr>
                </a:solidFill>
                <a:latin typeface="+mj-lt"/>
                <a:cs typeface="Times New Roman" pitchFamily="18" charset="0"/>
              </a:rPr>
              <a:t>WORK</a:t>
            </a:r>
          </a:p>
          <a:p>
            <a:endParaRPr lang="en-US" sz="1800" b="1" u="sng" dirty="0">
              <a:solidFill>
                <a:schemeClr val="tx2">
                  <a:lumMod val="50000"/>
                </a:schemeClr>
              </a:solidFill>
              <a:latin typeface="+mj-lt"/>
              <a:cs typeface="Times New Roman" pitchFamily="18" charset="0"/>
            </a:endParaRPr>
          </a:p>
          <a:p>
            <a:pPr algn="l"/>
            <a:r>
              <a:rPr lang="en-US" sz="1700" dirty="0">
                <a:solidFill>
                  <a:schemeClr val="tx1"/>
                </a:solidFill>
                <a:latin typeface="+mj-lt"/>
              </a:rPr>
              <a:t>The major work involved in our E-commerce Shopping System encompasses the creation of a user-friendly platform with a strong focus on a comprehensive product catalog, secure transaction processing, and efficient order fulfillment. Development efforts center around building a responsive website or mobile application that offers seamless navigation and an intuitive interface. The meticulous management of a diverse product catalog includes detailed listings, images, and pricing information. Implementing robust security measures, such as secure payment gateways and encryption protocols, is vital to ensure the confidentiality of user data and financial transactions. User account management involves the creation of secure profiles, allowing customers to track orders and manage personal preferences. Streamlining order processing and fulfillment involves effective inventory management and collaboration with logistics partners for timely delivery. Additional efforts are directed towards integrating customer support features, implementing marketing tools, and utilizing analytics for data-driven decision-making. Continuous adherence to regulatory compliance and ongoing improvements based on user feedback contribute to maintaining a secure, trustworthy, and evolving online shopping experience.</a:t>
            </a:r>
            <a:endParaRPr lang="en-US" sz="1700" b="1" u="sng" dirty="0">
              <a:solidFill>
                <a:schemeClr val="tx1"/>
              </a:solidFill>
              <a:latin typeface="+mj-lt"/>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406376"/>
            <a:ext cx="990600" cy="965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92522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447799"/>
          </a:xfrm>
        </p:spPr>
        <p:txBody>
          <a:bodyPr>
            <a:normAutofit fontScale="90000"/>
          </a:bodyPr>
          <a:lstStyle/>
          <a:p>
            <a:r>
              <a:rPr lang="en-US" sz="2000" b="1" dirty="0" smtClean="0">
                <a:solidFill>
                  <a:schemeClr val="accent2">
                    <a:lumMod val="75000"/>
                  </a:schemeClr>
                </a:solidFill>
                <a:cs typeface="Times New Roman" pitchFamily="18" charset="0"/>
              </a:rPr>
              <a:t/>
            </a:r>
            <a:br>
              <a:rPr lang="en-US" sz="2000" b="1" dirty="0" smtClean="0">
                <a:solidFill>
                  <a:schemeClr val="accent2">
                    <a:lumMod val="75000"/>
                  </a:schemeClr>
                </a:solidFill>
                <a:cs typeface="Times New Roman" pitchFamily="18" charset="0"/>
              </a:rPr>
            </a:br>
            <a:r>
              <a:rPr lang="en-US" sz="2000" b="1" dirty="0" smtClean="0">
                <a:solidFill>
                  <a:schemeClr val="tx1">
                    <a:lumMod val="85000"/>
                    <a:lumOff val="15000"/>
                  </a:schemeClr>
                </a:solidFill>
                <a:cs typeface="Times New Roman" pitchFamily="18" charset="0"/>
              </a:rPr>
              <a:t>MONARK </a:t>
            </a:r>
            <a:r>
              <a:rPr lang="en-US" sz="2000" b="1" dirty="0">
                <a:solidFill>
                  <a:schemeClr val="tx1">
                    <a:lumMod val="85000"/>
                    <a:lumOff val="15000"/>
                  </a:schemeClr>
                </a:solidFill>
                <a:cs typeface="Times New Roman" pitchFamily="18" charset="0"/>
              </a:rPr>
              <a:t>UNIVERSITY</a:t>
            </a:r>
            <a:r>
              <a:rPr lang="en-US" sz="1600" b="1" dirty="0">
                <a:solidFill>
                  <a:schemeClr val="tx1">
                    <a:lumMod val="85000"/>
                    <a:lumOff val="15000"/>
                  </a:schemeClr>
                </a:solidFill>
                <a:cs typeface="Times New Roman" pitchFamily="18" charset="0"/>
              </a:rPr>
              <a:t/>
            </a:r>
            <a:br>
              <a:rPr lang="en-US" sz="1600" b="1" dirty="0">
                <a:solidFill>
                  <a:schemeClr val="tx1">
                    <a:lumMod val="85000"/>
                    <a:lumOff val="15000"/>
                  </a:schemeClr>
                </a:solidFill>
                <a:cs typeface="Times New Roman" pitchFamily="18" charset="0"/>
              </a:rPr>
            </a:br>
            <a:r>
              <a:rPr lang="en-US" sz="1600" b="1" dirty="0" smtClean="0">
                <a:solidFill>
                  <a:schemeClr val="tx1">
                    <a:lumMod val="85000"/>
                    <a:lumOff val="15000"/>
                  </a:schemeClr>
                </a:solidFill>
                <a:cs typeface="Times New Roman" pitchFamily="18" charset="0"/>
              </a:rPr>
              <a:t>RUDRA GOSWAMI COLLEGE OF COMPUTER APPLICATION</a:t>
            </a:r>
            <a:br>
              <a:rPr lang="en-US" sz="16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 BCA (SEMESTER 6) </a:t>
            </a:r>
            <a:br>
              <a:rPr lang="en-US" sz="14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11660102 SOFTWARE DEVELOPMENT PROJECT-II</a:t>
            </a:r>
            <a:r>
              <a:rPr lang="en-US" sz="1400" b="1" dirty="0" smtClean="0">
                <a:latin typeface="Times New Roman" pitchFamily="18" charset="0"/>
                <a:cs typeface="Times New Roman" pitchFamily="18" charset="0"/>
              </a:rPr>
              <a:t/>
            </a:r>
            <a:br>
              <a:rPr lang="en-US" sz="1400" b="1" dirty="0" smtClean="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endParaRPr lang="en-US" sz="1600" b="1"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905000"/>
            <a:ext cx="7543800" cy="4267200"/>
          </a:xfrm>
        </p:spPr>
        <p:txBody>
          <a:bodyPr>
            <a:normAutofit/>
          </a:bodyPr>
          <a:lstStyle/>
          <a:p>
            <a:r>
              <a:rPr lang="en-US" sz="1800" b="1" u="sng" dirty="0" smtClean="0">
                <a:solidFill>
                  <a:schemeClr val="tx2">
                    <a:lumMod val="50000"/>
                  </a:schemeClr>
                </a:solidFill>
                <a:latin typeface="+mj-lt"/>
                <a:cs typeface="Times New Roman" pitchFamily="18" charset="0"/>
              </a:rPr>
              <a:t>CONCLUSION</a:t>
            </a:r>
          </a:p>
          <a:p>
            <a:endParaRPr lang="en-US" sz="1800" b="1" u="sng" dirty="0">
              <a:solidFill>
                <a:schemeClr val="accent1">
                  <a:lumMod val="50000"/>
                </a:schemeClr>
              </a:solidFill>
              <a:latin typeface="Times New Roman" pitchFamily="18" charset="0"/>
              <a:cs typeface="Times New Roman" pitchFamily="18" charset="0"/>
            </a:endParaRPr>
          </a:p>
          <a:p>
            <a:pPr algn="l"/>
            <a:r>
              <a:rPr lang="en-US" sz="1600" dirty="0" smtClean="0">
                <a:solidFill>
                  <a:schemeClr val="tx1"/>
                </a:solidFill>
                <a:latin typeface="+mj-lt"/>
                <a:cs typeface="Times New Roman" pitchFamily="18" charset="0"/>
              </a:rPr>
              <a:t> Many of business are converted in to online system. So these business need website that identify them. So the owner of the website need some extra functionality to enhance their business and can engage customer to their website to generate more sales.</a:t>
            </a:r>
          </a:p>
          <a:p>
            <a:pPr algn="l"/>
            <a:endParaRPr lang="en-US" sz="1600" dirty="0" smtClean="0">
              <a:solidFill>
                <a:schemeClr val="tx1"/>
              </a:solidFill>
              <a:latin typeface="+mj-lt"/>
              <a:cs typeface="Times New Roman" pitchFamily="18" charset="0"/>
            </a:endParaRPr>
          </a:p>
          <a:p>
            <a:pPr algn="l"/>
            <a:r>
              <a:rPr lang="en-US" sz="1600" dirty="0" smtClean="0">
                <a:solidFill>
                  <a:schemeClr val="tx1"/>
                </a:solidFill>
                <a:latin typeface="+mj-lt"/>
                <a:cs typeface="Times New Roman" pitchFamily="18" charset="0"/>
              </a:rPr>
              <a:t> The main issue that the website owner face is that how to manage each sales of his business product while there’s thousand of transactions are there.</a:t>
            </a:r>
          </a:p>
          <a:p>
            <a:pPr algn="l"/>
            <a:endParaRPr lang="en-US" sz="1600" dirty="0" smtClean="0">
              <a:solidFill>
                <a:schemeClr val="tx1"/>
              </a:solidFill>
              <a:latin typeface="+mj-lt"/>
              <a:cs typeface="Times New Roman" pitchFamily="18" charset="0"/>
            </a:endParaRPr>
          </a:p>
          <a:p>
            <a:pPr algn="l"/>
            <a:r>
              <a:rPr lang="en-US" sz="1600" dirty="0" smtClean="0">
                <a:solidFill>
                  <a:schemeClr val="tx1"/>
                </a:solidFill>
                <a:latin typeface="+mj-lt"/>
                <a:cs typeface="Times New Roman" pitchFamily="18" charset="0"/>
              </a:rPr>
              <a:t> Similarly, they also need some more functionality as we have provided like website owner can show sales that he want to put on specific product so that customer get the same environment while shopping from e-commerce store as he feel in the market.</a:t>
            </a:r>
            <a:endParaRPr lang="en-US" sz="1600" dirty="0">
              <a:solidFill>
                <a:schemeClr val="tx1"/>
              </a:solidFill>
              <a:latin typeface="+mj-lt"/>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406376"/>
            <a:ext cx="990600" cy="965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782729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447799"/>
          </a:xfrm>
        </p:spPr>
        <p:txBody>
          <a:bodyPr>
            <a:normAutofit fontScale="90000"/>
          </a:bodyPr>
          <a:lstStyle/>
          <a:p>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solidFill>
                  <a:schemeClr val="tx1">
                    <a:lumMod val="85000"/>
                    <a:lumOff val="15000"/>
                  </a:schemeClr>
                </a:solidFill>
                <a:cs typeface="Times New Roman" pitchFamily="18" charset="0"/>
              </a:rPr>
              <a:t>MONARK </a:t>
            </a:r>
            <a:r>
              <a:rPr lang="en-US" sz="2000" b="1" dirty="0">
                <a:solidFill>
                  <a:schemeClr val="tx1">
                    <a:lumMod val="85000"/>
                    <a:lumOff val="15000"/>
                  </a:schemeClr>
                </a:solidFill>
                <a:cs typeface="Times New Roman" pitchFamily="18" charset="0"/>
              </a:rPr>
              <a:t>UNIVERSITY</a:t>
            </a:r>
            <a:r>
              <a:rPr lang="en-US" sz="1600" b="1" dirty="0">
                <a:solidFill>
                  <a:schemeClr val="tx1">
                    <a:lumMod val="85000"/>
                    <a:lumOff val="15000"/>
                  </a:schemeClr>
                </a:solidFill>
                <a:cs typeface="Times New Roman" pitchFamily="18" charset="0"/>
              </a:rPr>
              <a:t/>
            </a:r>
            <a:br>
              <a:rPr lang="en-US" sz="1600" b="1" dirty="0">
                <a:solidFill>
                  <a:schemeClr val="tx1">
                    <a:lumMod val="85000"/>
                    <a:lumOff val="15000"/>
                  </a:schemeClr>
                </a:solidFill>
                <a:cs typeface="Times New Roman" pitchFamily="18" charset="0"/>
              </a:rPr>
            </a:br>
            <a:r>
              <a:rPr lang="en-US" sz="1600" b="1" dirty="0" smtClean="0">
                <a:solidFill>
                  <a:schemeClr val="tx1">
                    <a:lumMod val="85000"/>
                    <a:lumOff val="15000"/>
                  </a:schemeClr>
                </a:solidFill>
                <a:cs typeface="Times New Roman" pitchFamily="18" charset="0"/>
              </a:rPr>
              <a:t>RUDRA GOSWAMI COLLEGE OF COMPUTER APPLICATION</a:t>
            </a:r>
            <a:br>
              <a:rPr lang="en-US" sz="16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 BCA (SEMESTER 6) </a:t>
            </a:r>
            <a:br>
              <a:rPr lang="en-US" sz="1400" b="1" dirty="0" smtClean="0">
                <a:solidFill>
                  <a:schemeClr val="tx1">
                    <a:lumMod val="85000"/>
                    <a:lumOff val="15000"/>
                  </a:schemeClr>
                </a:solidFill>
                <a:cs typeface="Times New Roman" pitchFamily="18" charset="0"/>
              </a:rPr>
            </a:br>
            <a:r>
              <a:rPr lang="en-US" sz="1400" b="1" dirty="0" smtClean="0">
                <a:solidFill>
                  <a:schemeClr val="tx1">
                    <a:lumMod val="85000"/>
                    <a:lumOff val="15000"/>
                  </a:schemeClr>
                </a:solidFill>
                <a:cs typeface="Times New Roman" pitchFamily="18" charset="0"/>
              </a:rPr>
              <a:t>11660102 SOFTWARE DEVELOPMENT PROJECT-II</a:t>
            </a:r>
            <a:r>
              <a:rPr lang="en-US" sz="1400" b="1" dirty="0" smtClean="0">
                <a:latin typeface="Times New Roman" pitchFamily="18" charset="0"/>
                <a:cs typeface="Times New Roman" pitchFamily="18" charset="0"/>
              </a:rPr>
              <a:t/>
            </a:r>
            <a:br>
              <a:rPr lang="en-US" sz="1400" b="1" dirty="0" smtClean="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endParaRPr lang="en-US" sz="1600" b="1"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905000"/>
            <a:ext cx="7543800" cy="4267200"/>
          </a:xfrm>
        </p:spPr>
        <p:txBody>
          <a:bodyPr>
            <a:normAutofit/>
          </a:bodyPr>
          <a:lstStyle/>
          <a:p>
            <a:r>
              <a:rPr lang="en-US" sz="1800" b="1" u="sng" dirty="0">
                <a:solidFill>
                  <a:schemeClr val="tx2">
                    <a:lumMod val="50000"/>
                  </a:schemeClr>
                </a:solidFill>
                <a:latin typeface="+mj-lt"/>
                <a:cs typeface="Times New Roman" pitchFamily="18" charset="0"/>
              </a:rPr>
              <a:t>FUTURE </a:t>
            </a:r>
            <a:r>
              <a:rPr lang="en-US" sz="1800" b="1" u="sng" dirty="0" smtClean="0">
                <a:solidFill>
                  <a:schemeClr val="tx2">
                    <a:lumMod val="50000"/>
                  </a:schemeClr>
                </a:solidFill>
                <a:latin typeface="+mj-lt"/>
                <a:cs typeface="Times New Roman" pitchFamily="18" charset="0"/>
              </a:rPr>
              <a:t>WORK</a:t>
            </a:r>
            <a:endParaRPr lang="en-US" sz="1800" b="1" u="sng" dirty="0">
              <a:solidFill>
                <a:schemeClr val="bg1">
                  <a:lumMod val="50000"/>
                </a:schemeClr>
              </a:solidFill>
              <a:latin typeface="+mj-lt"/>
              <a:cs typeface="Times New Roman" pitchFamily="18" charset="0"/>
            </a:endParaRPr>
          </a:p>
          <a:p>
            <a:pPr algn="just"/>
            <a:r>
              <a:rPr lang="en-US" sz="1800" dirty="0" smtClean="0">
                <a:solidFill>
                  <a:schemeClr val="tx2">
                    <a:lumMod val="60000"/>
                    <a:lumOff val="40000"/>
                  </a:schemeClr>
                </a:solidFill>
              </a:rPr>
              <a:t/>
            </a:r>
            <a:br>
              <a:rPr lang="en-US" sz="1800" dirty="0" smtClean="0">
                <a:solidFill>
                  <a:schemeClr val="tx2">
                    <a:lumMod val="60000"/>
                    <a:lumOff val="40000"/>
                  </a:schemeClr>
                </a:solidFill>
              </a:rPr>
            </a:br>
            <a:r>
              <a:rPr lang="en-US" sz="1600" dirty="0">
                <a:solidFill>
                  <a:schemeClr val="tx1"/>
                </a:solidFill>
                <a:latin typeface="+mj-lt"/>
              </a:rPr>
              <a:t>In our vision </a:t>
            </a:r>
            <a:r>
              <a:rPr lang="en-US" sz="1600" dirty="0" smtClean="0">
                <a:solidFill>
                  <a:schemeClr val="tx1"/>
                </a:solidFill>
                <a:latin typeface="+mj-lt"/>
              </a:rPr>
              <a:t>for E-commerce shopping system's </a:t>
            </a:r>
            <a:r>
              <a:rPr lang="en-US" sz="1600" dirty="0">
                <a:solidFill>
                  <a:schemeClr val="tx1"/>
                </a:solidFill>
                <a:latin typeface="+mj-lt"/>
              </a:rPr>
              <a:t>future, a pivotal focus is on integrating business sellers seamlessly through an admin-driven </a:t>
            </a:r>
            <a:r>
              <a:rPr lang="en-US" sz="1600" dirty="0" smtClean="0">
                <a:solidFill>
                  <a:schemeClr val="tx1"/>
                </a:solidFill>
                <a:latin typeface="+mj-lt"/>
              </a:rPr>
              <a:t>on boarding </a:t>
            </a:r>
            <a:r>
              <a:rPr lang="en-US" sz="1600" dirty="0">
                <a:solidFill>
                  <a:schemeClr val="tx1"/>
                </a:solidFill>
                <a:latin typeface="+mj-lt"/>
              </a:rPr>
              <a:t>process. This strategic expansion aims to create a dynamic and diverse marketplace, providing opportunities for businesses of all sizes. We plan to introduce user-friendly registration, customizable seller profiles, and robust inventory management to enhance the seller experience. Effective communication channels will ensure streamlined interactions, fostering a thriving e-commerce ecosystem built on collaboration, innovation, and inclusivity.</a:t>
            </a:r>
            <a:endParaRPr lang="en-US" sz="1800" u="sng" dirty="0" smtClean="0">
              <a:solidFill>
                <a:schemeClr val="tx1"/>
              </a:solidFill>
              <a:latin typeface="+mj-lt"/>
              <a:cs typeface="Times New Roman" pitchFamily="18" charset="0"/>
            </a:endParaRPr>
          </a:p>
          <a:p>
            <a:endParaRPr lang="en-US" sz="1800" b="1" u="sng" dirty="0">
              <a:solidFill>
                <a:schemeClr val="accent1">
                  <a:lumMod val="50000"/>
                </a:schemeClr>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406376"/>
            <a:ext cx="990600" cy="965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233958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TotalTime>
  <Words>666</Words>
  <Application>Microsoft Office PowerPoint</Application>
  <PresentationFormat>On-screen Show (4:3)</PresentationFormat>
  <Paragraphs>77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MONARK UNIVERSITY RUDRA GOSWAMI COLLEGE OF COMPUTER APPLICATION BCA (SEMESTER 6) 11660102 SOFTWARE DEVELOPMENT PROJECT-II   </vt:lpstr>
      <vt:lpstr> MONARK UNIVERSITY RUDRA GOSWAMI COLLEGE OF COMPUTER APPLICATION BCA (SEMESTER 6)  11660102 SOFTWARE DEVELOPMENT PROJECT-II    </vt:lpstr>
      <vt:lpstr>MONARK UNIVERSITY RUDRA GOSWAMI COLLEGE OF COMPUTER APPLICATION  BCA (SEMESTER 6)   11660102 SOFTWARE DEVELOPMENT PROJECT-II   </vt:lpstr>
      <vt:lpstr> MONARK UNIVERSITY RUDRA GOSWAMI COLLEGE OF COMPUTER APPLICATION  BCA (SEMESTER 6)  11660102 SOFTWARE DEVELOPMENT PROJECT-II   </vt:lpstr>
      <vt:lpstr>  MONARK UNIVERSITY RUDRA GOSWAMI COLLEGE OF COMPUTER APPLICATION  BCA (SEMESTER 6)  11660102 SOFTWARE DEVELOPMENT PROJECT-II    </vt:lpstr>
      <vt:lpstr> MONARK UNIVERSITY RUDRA GOSWAMI COLLEGE OF COMPUTER APPLICATION  BCA (SEMESTER 6)  11660102 SOFTWARE DEVELOPMENT PROJECT-II   </vt:lpstr>
      <vt:lpstr> MONARK UNIVERSITY RUDRA GOSWAMI COLLEGE OF COMPUTER APPLICATION  BCA (SEMESTER 6)  11660102 SOFTWARE DEVELOPMENT PROJECT-II   </vt:lpstr>
      <vt:lpstr> MONARK UNIVERSITY RUDRA GOSWAMI COLLEGE OF COMPUTER APPLICATION  BCA (SEMESTER 6)  11660102 SOFTWARE DEVELOPMENT PROJECT-II   </vt:lpstr>
      <vt:lpstr>  MONARK UNIVERSITY RUDRA GOSWAMI COLLEGE OF COMPUTER APPLICATION  BCA (SEMESTER 6)  11660102 SOFTWARE DEVELOPMENT PROJECT-II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MONARK UNIVERSITY FACULTY OF COMPUTER APPLICATION MCA (SEMESTER 4) 12140102 MAJOR PROJECT/INTERNSHIP PRESENTATION 1</dc:title>
  <dc:creator>Sudha</dc:creator>
  <cp:lastModifiedBy>IT</cp:lastModifiedBy>
  <cp:revision>72</cp:revision>
  <dcterms:created xsi:type="dcterms:W3CDTF">2006-08-16T00:00:00Z</dcterms:created>
  <dcterms:modified xsi:type="dcterms:W3CDTF">2024-01-17T06:02:43Z</dcterms:modified>
</cp:coreProperties>
</file>