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68" r:id="rId8"/>
    <p:sldId id="261" r:id="rId9"/>
    <p:sldId id="272" r:id="rId10"/>
    <p:sldId id="273" r:id="rId11"/>
    <p:sldId id="274" r:id="rId12"/>
    <p:sldId id="264" r:id="rId13"/>
    <p:sldId id="275" r:id="rId14"/>
    <p:sldId id="276" r:id="rId15"/>
    <p:sldId id="277" r:id="rId16"/>
  </p:sldIdLst>
  <p:sldSz cx="11887200" cy="8229600"/>
  <p:notesSz cx="118872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0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551176"/>
            <a:ext cx="1010412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608576"/>
            <a:ext cx="832104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892808"/>
            <a:ext cx="5170932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892808"/>
            <a:ext cx="5170932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87200" cy="8229600"/>
          </a:xfrm>
          <a:custGeom>
            <a:avLst/>
            <a:gdLst/>
            <a:ahLst/>
            <a:cxnLst/>
            <a:rect l="l" t="t" r="r" b="b"/>
            <a:pathLst>
              <a:path w="11887200" h="8229600">
                <a:moveTo>
                  <a:pt x="11887200" y="0"/>
                </a:moveTo>
                <a:lnTo>
                  <a:pt x="0" y="0"/>
                </a:lnTo>
                <a:lnTo>
                  <a:pt x="0" y="8229600"/>
                </a:lnTo>
                <a:lnTo>
                  <a:pt x="11887200" y="8229600"/>
                </a:lnTo>
                <a:lnTo>
                  <a:pt x="118872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5950" y="1771650"/>
            <a:ext cx="8426450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69509" y="7727044"/>
            <a:ext cx="19481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95" dirty="0"/>
              <a:t>Name</a:t>
            </a:r>
            <a:r>
              <a:rPr spc="114" dirty="0"/>
              <a:t> </a:t>
            </a:r>
            <a:r>
              <a:rPr spc="65" dirty="0"/>
              <a:t>(Enrolment</a:t>
            </a:r>
            <a:r>
              <a:rPr spc="140" dirty="0"/>
              <a:t> </a:t>
            </a:r>
            <a:r>
              <a:rPr spc="-5" dirty="0"/>
              <a:t>No)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26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‹#›</a:t>
            </a:fld>
            <a:endParaRPr spc="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47243"/>
            <a:ext cx="10515600" cy="75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IN" sz="2400" spc="195" dirty="0">
                <a:latin typeface="Bookman Old Style" panose="02050604050505020204" pitchFamily="18" charset="0"/>
              </a:rPr>
              <a:t>Decentralized E-voting System Using Blockchain Technology</a:t>
            </a:r>
            <a:endParaRPr sz="2400" dirty="0">
              <a:latin typeface="Bookman Old Style" panose="020506040505050202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4514" y="1597532"/>
            <a:ext cx="2516886" cy="709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4795">
              <a:lnSpc>
                <a:spcPct val="101200"/>
              </a:lnSpc>
              <a:spcBef>
                <a:spcPts val="95"/>
              </a:spcBef>
            </a:pPr>
            <a:r>
              <a:rPr sz="2300" b="1" spc="150" dirty="0">
                <a:latin typeface="Bookman Old Style" panose="02050604050505020204" pitchFamily="18" charset="0"/>
                <a:cs typeface="Cambria"/>
              </a:rPr>
              <a:t>Project</a:t>
            </a:r>
            <a:r>
              <a:rPr sz="2300" b="1" spc="30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300" b="1" spc="135" dirty="0">
                <a:latin typeface="Bookman Old Style" panose="02050604050505020204" pitchFamily="18" charset="0"/>
                <a:cs typeface="Cambria"/>
              </a:rPr>
              <a:t>III </a:t>
            </a:r>
            <a:r>
              <a:rPr sz="2300" b="1" spc="14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300" b="1" spc="-30" dirty="0">
                <a:latin typeface="Bookman Old Style" panose="02050604050505020204" pitchFamily="18" charset="0"/>
                <a:cs typeface="Cambria"/>
              </a:rPr>
              <a:t>(</a:t>
            </a:r>
            <a:r>
              <a:rPr sz="2300" b="1" spc="-55" dirty="0">
                <a:latin typeface="Bookman Old Style" panose="02050604050505020204" pitchFamily="18" charset="0"/>
                <a:cs typeface="Cambria"/>
              </a:rPr>
              <a:t>P</a:t>
            </a:r>
            <a:r>
              <a:rPr sz="2300" b="1" spc="285" dirty="0">
                <a:latin typeface="Bookman Old Style" panose="02050604050505020204" pitchFamily="18" charset="0"/>
                <a:cs typeface="Cambria"/>
              </a:rPr>
              <a:t>ROJCS801)</a:t>
            </a:r>
            <a:endParaRPr sz="2300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2456" y="2851785"/>
            <a:ext cx="7115050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0585" marR="5080" indent="-858519" algn="ctr">
              <a:lnSpc>
                <a:spcPct val="100000"/>
              </a:lnSpc>
              <a:spcBef>
                <a:spcPts val="105"/>
              </a:spcBef>
            </a:pPr>
            <a:r>
              <a:rPr sz="2000" b="1" spc="125" dirty="0">
                <a:latin typeface="Bookman Old Style" panose="02050604050505020204" pitchFamily="18" charset="0"/>
                <a:cs typeface="Cambria"/>
              </a:rPr>
              <a:t>In</a:t>
            </a:r>
            <a:r>
              <a:rPr sz="2000" b="1" spc="21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85" dirty="0">
                <a:latin typeface="Bookman Old Style" panose="02050604050505020204" pitchFamily="18" charset="0"/>
                <a:cs typeface="Cambria"/>
              </a:rPr>
              <a:t>partial</a:t>
            </a:r>
            <a:r>
              <a:rPr sz="2000" b="1" spc="229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20" dirty="0">
                <a:latin typeface="Bookman Old Style" panose="02050604050505020204" pitchFamily="18" charset="0"/>
                <a:cs typeface="Cambria"/>
              </a:rPr>
              <a:t>fulfilment</a:t>
            </a:r>
            <a:r>
              <a:rPr sz="2000" b="1" spc="21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sz="2000" b="1" spc="229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55" dirty="0" err="1">
                <a:latin typeface="Bookman Old Style" panose="02050604050505020204" pitchFamily="18" charset="0"/>
                <a:cs typeface="Cambria"/>
              </a:rPr>
              <a:t>th</a:t>
            </a:r>
            <a:r>
              <a:rPr lang="en-IN" sz="2000" b="1" spc="155" dirty="0">
                <a:latin typeface="Bookman Old Style" panose="02050604050505020204" pitchFamily="18" charset="0"/>
                <a:cs typeface="Cambria"/>
              </a:rPr>
              <a:t>e </a:t>
            </a:r>
            <a:r>
              <a:rPr sz="2000" b="1" spc="95" dirty="0">
                <a:latin typeface="Bookman Old Style" panose="02050604050505020204" pitchFamily="18" charset="0"/>
                <a:cs typeface="Cambria"/>
              </a:rPr>
              <a:t>Deg</a:t>
            </a:r>
            <a:r>
              <a:rPr lang="en-IN" sz="2000" b="1" spc="95" dirty="0" err="1">
                <a:latin typeface="Bookman Old Style" panose="02050604050505020204" pitchFamily="18" charset="0"/>
                <a:cs typeface="Cambria"/>
              </a:rPr>
              <a:t>ree</a:t>
            </a:r>
            <a:r>
              <a:rPr lang="en-IN" sz="2000" b="1" spc="23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00" dirty="0">
                <a:latin typeface="Bookman Old Style" panose="02050604050505020204" pitchFamily="18" charset="0"/>
                <a:cs typeface="Cambria"/>
              </a:rPr>
              <a:t>of </a:t>
            </a:r>
            <a:r>
              <a:rPr lang="en-IN" sz="2000" b="1" spc="-425" dirty="0">
                <a:latin typeface="Bookman Old Style" panose="02050604050505020204" pitchFamily="18" charset="0"/>
                <a:cs typeface="Cambria"/>
              </a:rPr>
              <a:t> </a:t>
            </a:r>
          </a:p>
          <a:p>
            <a:pPr marL="870585" marR="5080" indent="-858519" algn="ctr">
              <a:lnSpc>
                <a:spcPct val="100000"/>
              </a:lnSpc>
              <a:spcBef>
                <a:spcPts val="105"/>
              </a:spcBef>
            </a:pPr>
            <a:r>
              <a:rPr lang="en-IN" sz="2000" b="1" spc="-425" dirty="0">
                <a:latin typeface="Bookman Old Style" panose="02050604050505020204" pitchFamily="18" charset="0"/>
                <a:cs typeface="Cambria"/>
              </a:rPr>
              <a:t>    </a:t>
            </a:r>
            <a:r>
              <a:rPr lang="en-IN" sz="2000" b="1" spc="110" dirty="0">
                <a:latin typeface="Bookman Old Style" panose="02050604050505020204" pitchFamily="18" charset="0"/>
                <a:cs typeface="Cambria"/>
              </a:rPr>
              <a:t>Bachelor</a:t>
            </a:r>
            <a:r>
              <a:rPr lang="en-IN" sz="2000" b="1" spc="19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30" dirty="0">
                <a:latin typeface="Bookman Old Style" panose="02050604050505020204" pitchFamily="18" charset="0"/>
                <a:cs typeface="Cambria"/>
              </a:rPr>
              <a:t>Technology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sz="2000" b="1" spc="130" dirty="0">
                <a:latin typeface="Bookman Old Style" panose="02050604050505020204" pitchFamily="18" charset="0"/>
                <a:cs typeface="Cambria"/>
              </a:rPr>
              <a:t>In</a:t>
            </a:r>
            <a:endParaRPr lang="en-IN" sz="2000" b="1" spc="13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Department 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of CSE(IOTCSBT)</a:t>
            </a:r>
          </a:p>
          <a:p>
            <a:pPr marR="71120" algn="ctr">
              <a:lnSpc>
                <a:spcPts val="2375"/>
              </a:lnSpc>
            </a:pPr>
            <a:r>
              <a:rPr lang="en-IN" sz="2000" b="1" spc="145" dirty="0">
                <a:latin typeface="Cambria"/>
                <a:cs typeface="Cambria"/>
              </a:rPr>
              <a:t> Submitted </a:t>
            </a:r>
            <a:r>
              <a:rPr lang="en-IN" sz="2000" b="1" spc="210" dirty="0">
                <a:latin typeface="Cambria"/>
                <a:cs typeface="Cambria"/>
              </a:rPr>
              <a:t> </a:t>
            </a:r>
            <a:r>
              <a:rPr lang="en-IN" sz="2000" b="1" spc="100" dirty="0">
                <a:latin typeface="Cambria"/>
                <a:cs typeface="Cambria"/>
              </a:rPr>
              <a:t>by: </a:t>
            </a:r>
            <a:endParaRPr lang="en-IN" sz="2000" b="1" spc="225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r>
              <a:rPr lang="en-IN" sz="2000" b="1" spc="150" dirty="0">
                <a:latin typeface="Bookman Old Style" panose="02050604050505020204" pitchFamily="18" charset="0"/>
                <a:cs typeface="Cambria"/>
              </a:rPr>
              <a:t>Faizan Shakeel </a:t>
            </a:r>
            <a:r>
              <a:rPr lang="en-IN" sz="2000" b="1" spc="225" dirty="0">
                <a:latin typeface="Bookman Old Style" panose="02050604050505020204" pitchFamily="18" charset="0"/>
                <a:cs typeface="Cambria"/>
              </a:rPr>
              <a:t>(22021002017005)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 marR="71120" algn="ctr">
              <a:lnSpc>
                <a:spcPts val="2375"/>
              </a:lnSpc>
            </a:pPr>
            <a:endParaRPr sz="2000" dirty="0">
              <a:latin typeface="Bookman Old Style" panose="02050604050505020204" pitchFamily="18" charset="0"/>
              <a:cs typeface="Cambria"/>
            </a:endParaRPr>
          </a:p>
          <a:p>
            <a:pPr marR="2364105" algn="ctr">
              <a:spcBef>
                <a:spcPts val="10"/>
              </a:spcBef>
            </a:pPr>
            <a:r>
              <a:rPr lang="en-IN" sz="2000" b="1" spc="145" dirty="0">
                <a:latin typeface="Cambria"/>
                <a:cs typeface="Cambria"/>
              </a:rPr>
              <a:t>                  </a:t>
            </a:r>
            <a:endParaRPr lang="en-IN" sz="2000" b="1" spc="25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5330" y="5638291"/>
            <a:ext cx="7816470" cy="1931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2515" marR="1978660" indent="-542925" algn="ctr">
              <a:spcBef>
                <a:spcPts val="100"/>
              </a:spcBef>
            </a:pPr>
            <a:r>
              <a:rPr lang="en-IN" sz="2000" b="1" spc="90" dirty="0">
                <a:latin typeface="Bookman Old Style" panose="02050604050505020204" pitchFamily="18" charset="0"/>
                <a:cs typeface="Cambria"/>
              </a:rPr>
              <a:t>Under</a:t>
            </a:r>
            <a:r>
              <a:rPr lang="en-IN" sz="2000" b="1" spc="19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55" dirty="0">
                <a:latin typeface="Bookman Old Style" panose="02050604050505020204" pitchFamily="18" charset="0"/>
                <a:cs typeface="Cambria"/>
              </a:rPr>
              <a:t>the</a:t>
            </a:r>
            <a:r>
              <a:rPr lang="en-IN" sz="2000" b="1" spc="21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140" dirty="0">
                <a:latin typeface="Bookman Old Style" panose="02050604050505020204" pitchFamily="18" charset="0"/>
                <a:cs typeface="Cambria"/>
              </a:rPr>
              <a:t>Guidance of </a:t>
            </a:r>
            <a:endParaRPr lang="en-IN" sz="2000" b="1" spc="85" dirty="0">
              <a:latin typeface="Bookman Old Style" panose="02050604050505020204" pitchFamily="18" charset="0"/>
              <a:cs typeface="Cambria"/>
            </a:endParaRPr>
          </a:p>
          <a:p>
            <a:pPr marL="2342515" marR="1978660" indent="-542925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85" dirty="0">
                <a:latin typeface="Bookman Old Style" panose="02050604050505020204" pitchFamily="18" charset="0"/>
                <a:cs typeface="Cambria"/>
              </a:rPr>
              <a:t>Prof. </a:t>
            </a:r>
            <a:r>
              <a:rPr lang="en-IN" sz="2000" b="1" spc="85" dirty="0" err="1">
                <a:latin typeface="Bookman Old Style" panose="02050604050505020204" pitchFamily="18" charset="0"/>
                <a:cs typeface="Cambria"/>
              </a:rPr>
              <a:t>Dr.</a:t>
            </a:r>
            <a:r>
              <a:rPr lang="en-IN" sz="2000" b="1" spc="8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lang="en-IN" sz="2000" b="1" spc="85" dirty="0" err="1">
                <a:latin typeface="Bookman Old Style" panose="02050604050505020204" pitchFamily="18" charset="0"/>
                <a:cs typeface="Cambria"/>
              </a:rPr>
              <a:t>Soumadip</a:t>
            </a:r>
            <a:r>
              <a:rPr lang="en-IN" sz="2000" b="1" spc="85" dirty="0">
                <a:latin typeface="Bookman Old Style" panose="02050604050505020204" pitchFamily="18" charset="0"/>
                <a:cs typeface="Cambria"/>
              </a:rPr>
              <a:t> Biswas</a:t>
            </a:r>
            <a:endParaRPr lang="en-IN" sz="2000" dirty="0">
              <a:latin typeface="Bookman Old Style" panose="02050604050505020204" pitchFamily="18" charset="0"/>
              <a:cs typeface="Cambria"/>
            </a:endParaRPr>
          </a:p>
          <a:p>
            <a:pPr>
              <a:lnSpc>
                <a:spcPct val="100000"/>
              </a:lnSpc>
            </a:pPr>
            <a:endParaRPr sz="2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Bookman Old Style" panose="02050604050505020204" pitchFamily="18" charset="0"/>
              <a:cs typeface="Cambria"/>
            </a:endParaRPr>
          </a:p>
          <a:p>
            <a:pPr marL="3046095" marR="5080" indent="-3033395">
              <a:lnSpc>
                <a:spcPct val="100000"/>
              </a:lnSpc>
            </a:pPr>
            <a:r>
              <a:rPr sz="2000" b="1" spc="135" dirty="0">
                <a:latin typeface="Bookman Old Style" panose="02050604050505020204" pitchFamily="18" charset="0"/>
                <a:cs typeface="Cambria"/>
              </a:rPr>
              <a:t>Institute</a:t>
            </a:r>
            <a:r>
              <a:rPr sz="2000" b="1" spc="24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00" dirty="0">
                <a:latin typeface="Bookman Old Style" panose="02050604050505020204" pitchFamily="18" charset="0"/>
                <a:cs typeface="Cambria"/>
              </a:rPr>
              <a:t>of</a:t>
            </a:r>
            <a:r>
              <a:rPr sz="2000" b="1" spc="23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20" dirty="0">
                <a:latin typeface="Bookman Old Style" panose="02050604050505020204" pitchFamily="18" charset="0"/>
                <a:cs typeface="Cambria"/>
              </a:rPr>
              <a:t>Engineering</a:t>
            </a:r>
            <a:r>
              <a:rPr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10" dirty="0">
                <a:latin typeface="Bookman Old Style" panose="02050604050505020204" pitchFamily="18" charset="0"/>
                <a:cs typeface="Cambria"/>
              </a:rPr>
              <a:t>and</a:t>
            </a:r>
            <a:r>
              <a:rPr sz="2000" b="1" spc="2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45" dirty="0">
                <a:latin typeface="Bookman Old Style" panose="02050604050505020204" pitchFamily="18" charset="0"/>
                <a:cs typeface="Cambria"/>
              </a:rPr>
              <a:t>Management,</a:t>
            </a:r>
            <a:r>
              <a:rPr sz="2000" b="1" spc="200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30" dirty="0">
                <a:latin typeface="Bookman Old Style" panose="02050604050505020204" pitchFamily="18" charset="0"/>
                <a:cs typeface="Cambria"/>
              </a:rPr>
              <a:t>Kolkata </a:t>
            </a:r>
            <a:r>
              <a:rPr sz="2000" b="1" spc="-425" dirty="0">
                <a:latin typeface="Bookman Old Style" panose="02050604050505020204" pitchFamily="18" charset="0"/>
                <a:cs typeface="Cambria"/>
              </a:rPr>
              <a:t> </a:t>
            </a:r>
            <a:r>
              <a:rPr sz="2000" b="1" spc="130" dirty="0">
                <a:latin typeface="Bookman Old Style" panose="02050604050505020204" pitchFamily="18" charset="0"/>
                <a:cs typeface="Cambria"/>
              </a:rPr>
              <a:t>2024</a:t>
            </a:r>
            <a:endParaRPr sz="2000" dirty="0">
              <a:latin typeface="Bookman Old Style" panose="02050604050505020204" pitchFamily="18" charset="0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</a:t>
            </a:fld>
            <a:endParaRPr spc="9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C8865FA-855A-32AB-6B62-D96AC8D89DA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20119" y="7713201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9931030-5744-A0AE-494D-64FF0E198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114" r="641" b="10114"/>
          <a:stretch/>
        </p:blipFill>
        <p:spPr>
          <a:xfrm>
            <a:off x="391884" y="1447797"/>
            <a:ext cx="5257800" cy="5334006"/>
          </a:xfrm>
          <a:prstGeom prst="rect">
            <a:avLst/>
          </a:prstGeom>
        </p:spPr>
      </p:pic>
      <p:pic>
        <p:nvPicPr>
          <p:cNvPr id="6" name="Picture 5" descr="A computer screen shot of a voting box&#10;&#10;Description automatically generated">
            <a:extLst>
              <a:ext uri="{FF2B5EF4-FFF2-40B4-BE49-F238E27FC236}">
                <a16:creationId xmlns:a16="http://schemas.microsoft.com/office/drawing/2014/main" id="{D69DF023-30DE-C3DE-0AFA-A9829D8B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2" r="1282" b="11253"/>
          <a:stretch/>
        </p:blipFill>
        <p:spPr>
          <a:xfrm>
            <a:off x="6215747" y="1447797"/>
            <a:ext cx="5246914" cy="5334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21307-7304-E576-9E56-AD761B4C3601}"/>
              </a:ext>
            </a:extLst>
          </p:cNvPr>
          <p:cNvSpPr txBox="1"/>
          <p:nvPr/>
        </p:nvSpPr>
        <p:spPr>
          <a:xfrm>
            <a:off x="411480" y="7086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3: Admin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176C4-8B6F-B161-E27F-AAFB85D8E527}"/>
              </a:ext>
            </a:extLst>
          </p:cNvPr>
          <p:cNvSpPr txBox="1"/>
          <p:nvPr/>
        </p:nvSpPr>
        <p:spPr>
          <a:xfrm>
            <a:off x="6215747" y="7173319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4: Add Candidate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CB4B27-8A50-DB4B-9086-B00B27E67FD1}"/>
              </a:ext>
            </a:extLst>
          </p:cNvPr>
          <p:cNvCxnSpPr>
            <a:cxnSpLocks/>
          </p:cNvCxnSpPr>
          <p:nvPr/>
        </p:nvCxnSpPr>
        <p:spPr>
          <a:xfrm>
            <a:off x="8839204" y="2667000"/>
            <a:ext cx="1904443" cy="1600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334DD7-568D-6E8E-FA9C-A7573C7B6FAF}"/>
              </a:ext>
            </a:extLst>
          </p:cNvPr>
          <p:cNvSpPr txBox="1"/>
          <p:nvPr/>
        </p:nvSpPr>
        <p:spPr>
          <a:xfrm>
            <a:off x="7478768" y="204962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MetaMask Authentication Popup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D7CC9-B19B-F410-E9E4-BDD89B45714F}"/>
              </a:ext>
            </a:extLst>
          </p:cNvPr>
          <p:cNvSpPr/>
          <p:nvPr/>
        </p:nvSpPr>
        <p:spPr>
          <a:xfrm>
            <a:off x="7391400" y="2046032"/>
            <a:ext cx="289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4CC3093-8DD6-DA1D-5B3D-AA600E171FC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41556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1DA1582-5993-5F0E-8DC9-63452526523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B4D7019-ADD3-5DBB-C456-AFB1E6C2A4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10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95254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0997-676C-84B6-E2DE-DFCD0987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773E0A-06A0-F813-D6E7-88532F9A8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4892" r="4964" b="5872"/>
          <a:stretch/>
        </p:blipFill>
        <p:spPr>
          <a:xfrm>
            <a:off x="533401" y="250006"/>
            <a:ext cx="10744198" cy="34318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2B87E-6325-6A99-F2C3-F7AD7209A721}"/>
              </a:ext>
            </a:extLst>
          </p:cNvPr>
          <p:cNvCxnSpPr/>
          <p:nvPr/>
        </p:nvCxnSpPr>
        <p:spPr>
          <a:xfrm flipH="1">
            <a:off x="2057400" y="2046515"/>
            <a:ext cx="21336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592ED9-C039-8FC0-D4A8-74F8555BD8C2}"/>
              </a:ext>
            </a:extLst>
          </p:cNvPr>
          <p:cNvSpPr txBox="1"/>
          <p:nvPr/>
        </p:nvSpPr>
        <p:spPr>
          <a:xfrm>
            <a:off x="4191000" y="187875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Hash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C1D196C-0B89-EE43-64D0-B7D6EBE27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t="4584" r="5769" b="14672"/>
          <a:stretch/>
        </p:blipFill>
        <p:spPr>
          <a:xfrm>
            <a:off x="555171" y="4162441"/>
            <a:ext cx="10722427" cy="35034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8CEF37-DA85-53C0-88D8-625EAD3687C4}"/>
              </a:ext>
            </a:extLst>
          </p:cNvPr>
          <p:cNvSpPr/>
          <p:nvPr/>
        </p:nvSpPr>
        <p:spPr>
          <a:xfrm>
            <a:off x="3276600" y="6804823"/>
            <a:ext cx="6172200" cy="7620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60E5D-C92E-77B4-33A8-5DB40DFEA17E}"/>
              </a:ext>
            </a:extLst>
          </p:cNvPr>
          <p:cNvSpPr/>
          <p:nvPr/>
        </p:nvSpPr>
        <p:spPr>
          <a:xfrm>
            <a:off x="4191000" y="1893750"/>
            <a:ext cx="2438400" cy="392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1BEB2-45E2-E50C-1DE5-F6BE53FAEBEF}"/>
              </a:ext>
            </a:extLst>
          </p:cNvPr>
          <p:cNvCxnSpPr/>
          <p:nvPr/>
        </p:nvCxnSpPr>
        <p:spPr>
          <a:xfrm flipH="1">
            <a:off x="6781800" y="6332823"/>
            <a:ext cx="213360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90D8F3-E371-C90F-CCF1-D6D70B8C629A}"/>
              </a:ext>
            </a:extLst>
          </p:cNvPr>
          <p:cNvSpPr txBox="1"/>
          <p:nvPr/>
        </p:nvSpPr>
        <p:spPr>
          <a:xfrm>
            <a:off x="7908607" y="5902352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 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F9699-593E-F8D0-BCA6-85EFC3D69321}"/>
              </a:ext>
            </a:extLst>
          </p:cNvPr>
          <p:cNvSpPr/>
          <p:nvPr/>
        </p:nvSpPr>
        <p:spPr>
          <a:xfrm>
            <a:off x="8044814" y="5852234"/>
            <a:ext cx="2927986" cy="4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43214-22B7-2CAE-A25E-764FE3BE6CBC}"/>
              </a:ext>
            </a:extLst>
          </p:cNvPr>
          <p:cNvSpPr txBox="1"/>
          <p:nvPr/>
        </p:nvSpPr>
        <p:spPr>
          <a:xfrm>
            <a:off x="555172" y="3679371"/>
            <a:ext cx="1072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5: Transaction Stored On Blockchain Explorer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15D04-5AE3-8337-BF79-0978599A92D9}"/>
              </a:ext>
            </a:extLst>
          </p:cNvPr>
          <p:cNvSpPr txBox="1"/>
          <p:nvPr/>
        </p:nvSpPr>
        <p:spPr>
          <a:xfrm>
            <a:off x="582386" y="7674487"/>
            <a:ext cx="1072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6: Candidate Details On Blockchain Explorer</a:t>
            </a: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0B96328-06A6-2203-D7EA-F47F11418D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98314" y="7952255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61ED82C7-B577-FB19-ADF9-86EDFF46CD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44287" y="7940518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4EFC4BE2-CD05-6808-54CC-7066BB29C5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57559" y="7804783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11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75844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087" y="762000"/>
            <a:ext cx="7160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Comparison</a:t>
            </a:r>
            <a:r>
              <a:rPr spc="250" dirty="0"/>
              <a:t> </a:t>
            </a:r>
            <a:r>
              <a:rPr spc="135" dirty="0"/>
              <a:t>with</a:t>
            </a:r>
            <a:r>
              <a:rPr spc="275" dirty="0"/>
              <a:t> </a:t>
            </a:r>
            <a:r>
              <a:rPr lang="en-US" spc="150" dirty="0"/>
              <a:t>E</a:t>
            </a:r>
            <a:r>
              <a:rPr spc="150" dirty="0"/>
              <a:t>xisting</a:t>
            </a:r>
            <a:r>
              <a:rPr spc="225" dirty="0"/>
              <a:t> </a:t>
            </a:r>
            <a:r>
              <a:rPr lang="en-US" spc="85" dirty="0"/>
              <a:t>W</a:t>
            </a:r>
            <a:r>
              <a:rPr spc="85" dirty="0"/>
              <a:t>orks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12</a:t>
            </a:fld>
            <a:endParaRPr spc="9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48838"/>
              </p:ext>
            </p:extLst>
          </p:nvPr>
        </p:nvGraphicFramePr>
        <p:xfrm>
          <a:off x="515617" y="2362200"/>
          <a:ext cx="11125199" cy="403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1301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During Vote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28384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Page landing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208279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Allowlist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lang="en-US" sz="2800" dirty="0">
                        <a:latin typeface="Times New Roman"/>
                        <a:cs typeface="Times New Roman"/>
                      </a:endParaRPr>
                    </a:p>
                    <a:p>
                      <a:pPr marL="254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150" dirty="0">
                          <a:solidFill>
                            <a:srgbClr val="001F5F"/>
                          </a:solidFill>
                          <a:latin typeface="Cambria"/>
                          <a:ea typeface="Cambria" panose="02040503050406030204" pitchFamily="18" charset="0"/>
                          <a:cs typeface="Trebuchet MS"/>
                        </a:rPr>
                        <a:t>Addition during voting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  <a:cs typeface="Trebuchet MS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marL="20256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000" spc="1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Status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1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My</a:t>
                      </a:r>
                      <a:r>
                        <a:rPr sz="2400" spc="2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Work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User can see live Voting results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Automatic redirect separate admin and voter page 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User allowlist checker available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Candidate and voter cannot be added when voting is open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User can check their voting status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7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Linh Vo-Cao-Thuy </a:t>
                      </a:r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Votereum</a:t>
                      </a:r>
                      <a:r>
                        <a:rPr lang="en-US" sz="24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User Can only vote 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Only voting page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No allowlist checker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Candidate and voter cannot be added when voting is open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No option to check user voting status</a:t>
                      </a:r>
                      <a:endParaRPr sz="2000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CD761C36-40CF-C518-884A-D7B4FAA996B8}"/>
              </a:ext>
            </a:extLst>
          </p:cNvPr>
          <p:cNvSpPr txBox="1">
            <a:spLocks/>
          </p:cNvSpPr>
          <p:nvPr/>
        </p:nvSpPr>
        <p:spPr>
          <a:xfrm>
            <a:off x="4343400" y="7743930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50" b="0" i="0" kern="1200">
                <a:solidFill>
                  <a:srgbClr val="888888"/>
                </a:solidFill>
                <a:latin typeface="Cambria"/>
                <a:ea typeface="+mn-ea"/>
                <a:cs typeface="Cambri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lang="en-US" spc="114" dirty="0"/>
              <a:t> </a:t>
            </a:r>
            <a:r>
              <a:rPr lang="en-US" spc="65" dirty="0"/>
              <a:t>(22021002017005</a:t>
            </a:r>
            <a:r>
              <a:rPr lang="en-US" spc="-5" dirty="0"/>
              <a:t>)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09D4684E-7989-4B77-00C9-77F91244353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789F-19E7-FE30-C25A-6874241D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457200"/>
            <a:ext cx="6139816" cy="984885"/>
          </a:xfrm>
        </p:spPr>
        <p:txBody>
          <a:bodyPr/>
          <a:lstStyle/>
          <a:p>
            <a:r>
              <a:rPr lang="en-US" sz="3200" spc="195" dirty="0"/>
              <a:t>Conclusion</a:t>
            </a:r>
            <a:r>
              <a:rPr lang="en-US" sz="3200" spc="355" dirty="0"/>
              <a:t> </a:t>
            </a:r>
            <a:r>
              <a:rPr lang="en-US" sz="3200" spc="145" dirty="0"/>
              <a:t>and</a:t>
            </a:r>
            <a:r>
              <a:rPr lang="en-US" sz="3200" spc="320" dirty="0"/>
              <a:t> </a:t>
            </a:r>
            <a:r>
              <a:rPr lang="en-US" sz="3200" spc="145" dirty="0"/>
              <a:t>future</a:t>
            </a:r>
            <a:r>
              <a:rPr lang="en-US" sz="3200" spc="325" dirty="0"/>
              <a:t> </a:t>
            </a:r>
            <a:r>
              <a:rPr lang="en-US" sz="3200" spc="95" dirty="0"/>
              <a:t>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C21B-37E9-6F8C-4DE2-4202D721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771650"/>
            <a:ext cx="8553450" cy="34470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Implementing a decentralized e-voting system offers significant advantages over traditional centralized voting methods.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using blockchain technology, we can enhance the security, transparency of the electoral process.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enhances transparency, security, and auditability through immutable records and cryptographic techniques.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Implementing such a system can strengthen trust in electoral processes and pave the way for a more democratic and secure voting environment.</a:t>
            </a:r>
            <a:endParaRPr lang="en-US" sz="2400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4293-5B0A-F3D6-0417-A11B1EBA743E}"/>
              </a:ext>
            </a:extLst>
          </p:cNvPr>
          <p:cNvSpPr txBox="1"/>
          <p:nvPr/>
        </p:nvSpPr>
        <p:spPr>
          <a:xfrm>
            <a:off x="1885951" y="5303788"/>
            <a:ext cx="8553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Works: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Additional biometrics (fingerprint, face authentication) can be added to enhance the security of the system.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Distributed Document Storage to store any private and confidential document related to candidate and voter 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Candidate’s earlier social work and qualification’s can be added for a voter to have better choice. 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0264F20-D05B-9B1E-3990-F239138023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648200" y="7874632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21D31EBA-16C8-0361-B08F-9E4FA0A1DE7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88821" y="7863746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0881483-CFFD-0989-E880-CDB152F03E4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13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45857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A715-C72C-7F2C-FE2F-ABEFB051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492443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ED98-954F-C3A1-EFEB-66BB5F4E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771650"/>
            <a:ext cx="8426450" cy="461664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Paul </a:t>
            </a:r>
            <a:r>
              <a:rPr lang="en-US" sz="20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Wackerow</a:t>
            </a: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August 16, 2022, this documentation is designed to help you build with Ethereum https://ethereum.org/en/developers/docs/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Solidity Documentation. (n.d.). Introduction to Smart Contracts. Retrieved from https://docs.soliditylang.org/en/latest/introduction-to-smartcontracts.html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Ethers.js Documentation. (n.d.). Getting Started. Retrieved from https://docs.ethers.org/v5/getting-started/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Linh Vo-Cao-Thuy, Khoi Cao-Minh, </a:t>
            </a:r>
            <a:r>
              <a:rPr lang="en-US" sz="20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Chuong</a:t>
            </a: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Dang-Le-Bao and Tuan A. Nguyen, (2019), </a:t>
            </a:r>
            <a:r>
              <a:rPr lang="en-US" sz="20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Votereum</a:t>
            </a: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An Ethereum-based E-voting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David Khoury, Elie F. </a:t>
            </a:r>
            <a:r>
              <a:rPr lang="en-US" sz="20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Kfoury</a:t>
            </a: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Ali Kassem and Hamza </a:t>
            </a:r>
            <a:r>
              <a:rPr lang="en-US" sz="20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Harb</a:t>
            </a: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(2018), Decentralized Voting Platform Based on Ethereum Blockchain. 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37AC9D1-8DE2-7636-C09F-30729A2FA1C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0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2659F9D2-B74F-EE0F-02ED-4D0BB8ABC1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CA5A5F04-9657-D520-A1B8-BC56B07E5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14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4451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0A74D-3B2F-3F27-506B-F9195B69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505200"/>
            <a:ext cx="11898086" cy="1015663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E3E227C0-C7AC-F4B5-6965-394213FC860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7F87177-57E1-BB85-3767-20B81D6C418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0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A66136C3-24AD-2213-06F5-E7244CAAA8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15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6366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95115"/>
              </p:ext>
            </p:extLst>
          </p:nvPr>
        </p:nvGraphicFramePr>
        <p:xfrm>
          <a:off x="1885950" y="2051050"/>
          <a:ext cx="8406765" cy="259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Topic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Slide</a:t>
                      </a:r>
                      <a:r>
                        <a:rPr sz="2000" b="1" spc="18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114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No: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Introduction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3-4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Problem Statement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5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Proposed Work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6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Requirements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7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2</a:t>
            </a:fld>
            <a:endParaRPr spc="9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884210"/>
            <a:ext cx="62169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235" dirty="0"/>
              <a:t>Content</a:t>
            </a:r>
            <a:r>
              <a:rPr spc="340" dirty="0"/>
              <a:t> </a:t>
            </a:r>
            <a:r>
              <a:rPr spc="140" dirty="0"/>
              <a:t>of</a:t>
            </a:r>
            <a:r>
              <a:rPr spc="305" dirty="0"/>
              <a:t> </a:t>
            </a:r>
            <a:r>
              <a:rPr spc="204" dirty="0"/>
              <a:t>the</a:t>
            </a:r>
            <a:r>
              <a:rPr spc="310" dirty="0"/>
              <a:t> </a:t>
            </a:r>
            <a:r>
              <a:rPr spc="155" dirty="0"/>
              <a:t>Presentation</a:t>
            </a:r>
            <a:endParaRPr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6EFE192-9F50-93E1-72DC-430F315F8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89936"/>
              </p:ext>
            </p:extLst>
          </p:nvPr>
        </p:nvGraphicFramePr>
        <p:xfrm>
          <a:off x="1885950" y="4648200"/>
          <a:ext cx="8406765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Control Flow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450850" algn="l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/>
                        </a:rPr>
                        <a:t>         8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Result and Analysis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9-11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Comparison with Existing Works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12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Conclusion and Future Works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13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References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14</a:t>
                      </a:r>
                      <a:endParaRPr sz="2000" b="1" dirty="0">
                        <a:solidFill>
                          <a:schemeClr val="tx2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32792992-107F-1FC4-6FB9-F002270D24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5800" y="7727043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930F-98D5-DC76-A8D4-9FAF3411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492443"/>
          </a:xfrm>
        </p:spPr>
        <p:txBody>
          <a:bodyPr/>
          <a:lstStyle/>
          <a:p>
            <a:pPr algn="ctr"/>
            <a:r>
              <a:rPr lang="en-US" spc="235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A48D2-D964-E214-9397-D970B38BD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298918"/>
            <a:ext cx="8426450" cy="4001095"/>
          </a:xfrm>
        </p:spPr>
        <p:txBody>
          <a:bodyPr/>
          <a:lstStyle/>
          <a:p>
            <a:pPr marL="433705" indent="-34290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Ø"/>
            </a:pPr>
            <a:r>
              <a:rPr lang="en-US" sz="2400" b="1" spc="70" dirty="0">
                <a:solidFill>
                  <a:srgbClr val="001F5F"/>
                </a:solidFill>
                <a:latin typeface="Cambria"/>
                <a:cs typeface="Cambria"/>
              </a:rPr>
              <a:t>What is Blockchain ?</a:t>
            </a:r>
          </a:p>
          <a:p>
            <a:pPr marL="90805">
              <a:lnSpc>
                <a:spcPct val="100000"/>
              </a:lnSpc>
              <a:spcBef>
                <a:spcPts val="295"/>
              </a:spcBef>
            </a:pPr>
            <a:endParaRPr lang="en-US" sz="1800" b="1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A blockchain is a decentralized and distributed ledger System.</a:t>
            </a: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Anyone from anywhere, over the internet connection, can use blockchain system.</a:t>
            </a: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A blockchain is an online decentralized database which is transparent and tamper-proof.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Bitcoin, Ethereum, Ripple, Solana </a:t>
            </a:r>
            <a:r>
              <a:rPr lang="en-US" sz="2000" spc="140" dirty="0" err="1">
                <a:solidFill>
                  <a:srgbClr val="001F5F"/>
                </a:solidFill>
                <a:latin typeface="Cambria"/>
                <a:cs typeface="Cambria"/>
              </a:rPr>
              <a:t>etc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 are Blockchain Networks.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2E7DA0-1CD2-67E7-402A-032DE803D74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724400" y="7727043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A1948524-0C8C-0679-2425-EEAF3948A2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C7D2BF86-2D6B-9958-555D-2AF6EAB05E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3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9905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AA56-3461-5BB3-9BAA-34A3A8D3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1981200"/>
            <a:ext cx="8426450" cy="54399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spc="70" dirty="0">
                <a:solidFill>
                  <a:srgbClr val="001F5F"/>
                </a:solidFill>
                <a:latin typeface="Cambria"/>
                <a:cs typeface="Cambria"/>
              </a:rPr>
              <a:t>Why Blockchain Based Voting System ?</a:t>
            </a:r>
          </a:p>
          <a:p>
            <a:endParaRPr lang="en-US" sz="2400" b="1" spc="7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b="1" spc="140" dirty="0">
                <a:solidFill>
                  <a:srgbClr val="001F5F"/>
                </a:solidFill>
                <a:latin typeface="Cambria"/>
                <a:cs typeface="Cambria"/>
              </a:rPr>
              <a:t>Transparency: 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Ensures a transparent and auditable voting process..</a:t>
            </a: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b="1" spc="140" dirty="0">
                <a:solidFill>
                  <a:srgbClr val="001F5F"/>
                </a:solidFill>
                <a:latin typeface="Cambria"/>
                <a:cs typeface="Cambria"/>
              </a:rPr>
              <a:t>Security: 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Enhances security through cryptographic techniques.</a:t>
            </a: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b="1" spc="140" dirty="0">
                <a:solidFill>
                  <a:srgbClr val="001F5F"/>
                </a:solidFill>
                <a:latin typeface="Cambria"/>
                <a:cs typeface="Cambria"/>
              </a:rPr>
              <a:t>Decentralization: 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Eliminates the central authority.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b="1" spc="140" dirty="0">
                <a:solidFill>
                  <a:srgbClr val="001F5F"/>
                </a:solidFill>
                <a:latin typeface="Cambria"/>
                <a:cs typeface="Cambria"/>
              </a:rPr>
              <a:t>Trust: 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Builds trust by providing an immutable record of votes.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b="1" spc="140" dirty="0">
                <a:solidFill>
                  <a:srgbClr val="001F5F"/>
                </a:solidFill>
                <a:latin typeface="Cambria"/>
                <a:cs typeface="Cambria"/>
              </a:rPr>
              <a:t>Accessibility: 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Enables convenient remote voting from anywhere with internet access.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b="1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b="1" spc="70" dirty="0">
              <a:solidFill>
                <a:srgbClr val="001F5F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E059028-F312-F314-1A20-CF72C0F2A2B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19600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F8F682B0-4258-50D0-E007-BFA0B7AC0F0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0E6354A7-F052-1C8D-B1FC-9EDFA3BAB9B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4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8911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E22F-F608-6AC1-CDC0-D931DFB4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49244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0C6D-F9BA-D2FD-A2BD-3C89C6B3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24000"/>
            <a:ext cx="8426450" cy="6270947"/>
          </a:xfrm>
        </p:spPr>
        <p:txBody>
          <a:bodyPr/>
          <a:lstStyle/>
          <a:p>
            <a:pPr marL="433705" indent="-34290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Ø"/>
            </a:pPr>
            <a:r>
              <a:rPr lang="en-US" sz="2400" b="1" spc="70" dirty="0">
                <a:solidFill>
                  <a:srgbClr val="001F5F"/>
                </a:solidFill>
                <a:latin typeface="Cambria"/>
                <a:cs typeface="Cambria"/>
              </a:rPr>
              <a:t>Problem</a:t>
            </a:r>
            <a:r>
              <a:rPr lang="en-US" sz="2400" b="1" spc="1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lang="en-US" sz="2400" b="1" spc="140" dirty="0">
                <a:solidFill>
                  <a:srgbClr val="001F5F"/>
                </a:solidFill>
                <a:latin typeface="Cambria"/>
                <a:cs typeface="Cambria"/>
              </a:rPr>
              <a:t>Statement: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Centralized voting systems are vulnerable to hacking, fraud, and tampering with election results.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Lack of transparency only </a:t>
            </a:r>
            <a:r>
              <a:rPr lang="en-US" sz="2000" spc="140" dirty="0" err="1">
                <a:solidFill>
                  <a:srgbClr val="001F5F"/>
                </a:solidFill>
                <a:latin typeface="Cambria"/>
                <a:cs typeface="Cambria"/>
              </a:rPr>
              <a:t>Authorised</a:t>
            </a: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 person can see the data.</a:t>
            </a:r>
          </a:p>
          <a:p>
            <a:pPr marL="376555" indent="-285750"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Operation Cost are high in Traditional Voting System.</a:t>
            </a: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76555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spc="70" dirty="0">
                <a:solidFill>
                  <a:srgbClr val="001F5F"/>
                </a:solidFill>
                <a:latin typeface="Cambria"/>
                <a:cs typeface="Cambria"/>
              </a:rPr>
              <a:t> Objective</a:t>
            </a:r>
            <a:r>
              <a:rPr lang="en-US" sz="2400" b="1" spc="140" dirty="0">
                <a:solidFill>
                  <a:srgbClr val="001F5F"/>
                </a:solidFill>
                <a:latin typeface="Cambria"/>
                <a:cs typeface="Cambria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The election system must be openly verifiable and transparent.</a:t>
            </a:r>
          </a:p>
          <a:p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It must ensure that the vote casted by voter has been recorded.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Only Eligible voters must be allowed to vote.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spc="140" dirty="0">
                <a:solidFill>
                  <a:srgbClr val="001F5F"/>
                </a:solidFill>
                <a:latin typeface="Cambria"/>
                <a:cs typeface="Cambria"/>
              </a:rPr>
              <a:t>The election system should be temper-proof.</a:t>
            </a:r>
          </a:p>
          <a:p>
            <a:endParaRPr lang="en-US" sz="2400" b="1" spc="140" dirty="0">
              <a:solidFill>
                <a:srgbClr val="001F5F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65A031B-781F-A77C-43DF-EE2E6EB4B5F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800600" y="7727043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60550DD1-662F-678B-17F0-2E403239521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C7468F5-D754-FC38-2ADF-ACC3AE683C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5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61748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A7F2-C6A3-0738-5B62-D9387848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492443"/>
          </a:xfrm>
        </p:spPr>
        <p:txBody>
          <a:bodyPr/>
          <a:lstStyle/>
          <a:p>
            <a:pPr algn="ctr"/>
            <a:r>
              <a:rPr lang="en-US" dirty="0"/>
              <a:t>Proposed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FFD64-F1D7-477E-94C1-35146275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0" y="1771650"/>
            <a:ext cx="8553450" cy="57861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</a:rPr>
              <a:t>Enhanced Security: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Proposed Work: Utilize blockchain technology for secure and tamper-proof voting records.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Existing System: Relies on centralized databases prone to hacking and tampering.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</a:rPr>
              <a:t>Transparency and Auditability: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Proposed Work: Implement a transparent ledger system for real-time auditing of votes.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Existing System: Offers limited transparency in the vote-counting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2"/>
                </a:solidFill>
              </a:rPr>
              <a:t>Accessibility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Proposed Work: Enable remote voting options to increase voter participation.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Existing System: It requires physical presence at polling stations, limiting accessibility for certain demographics</a:t>
            </a:r>
            <a:r>
              <a:rPr lang="en-US" sz="2000" dirty="0"/>
              <a:t>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6211CB3-4F41-0B82-D79F-6B5211C3AC2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5800" y="7718513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53650F45-D4FE-D2E9-FCF8-C8BA0EFD4B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9DAEF5B4-F7E0-8D3A-4531-A9283815B91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6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47538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821E-DC41-C988-4007-AA5CAD3C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5073016" cy="492443"/>
          </a:xfrm>
        </p:spPr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63790"/>
              </p:ext>
            </p:extLst>
          </p:nvPr>
        </p:nvGraphicFramePr>
        <p:xfrm>
          <a:off x="682943" y="2514600"/>
          <a:ext cx="10832463" cy="394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5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5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150" spc="1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Software</a:t>
                      </a:r>
                      <a:r>
                        <a:rPr sz="2150" spc="1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Specification: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Operating System : Windows, Mac, Android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Backend: Solidity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Other Requirements: Remix IDE, </a:t>
                      </a:r>
                      <a:r>
                        <a:rPr lang="en-IN" sz="2100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Metamask</a:t>
                      </a: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wallet, Blockchain   Explorer, </a:t>
                      </a:r>
                      <a:r>
                        <a:rPr lang="en-IN" sz="2100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Testnet</a:t>
                      </a: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Ethereum</a:t>
                      </a:r>
                      <a:endParaRPr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1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150" spc="1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Hardware</a:t>
                      </a:r>
                      <a:r>
                        <a:rPr sz="2150" spc="18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13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Specification:</a:t>
                      </a:r>
                      <a:endParaRPr sz="2150" dirty="0">
                        <a:latin typeface="Cambria"/>
                        <a:cs typeface="Cambria"/>
                      </a:endParaRPr>
                    </a:p>
                  </a:txBody>
                  <a:tcPr marL="0" marR="0" marT="212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Processor: Intel i3 or above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RAM: 4GB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100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Hard Disk:16 GB</a:t>
                      </a:r>
                      <a:endParaRPr sz="2100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3D28624E-356D-16B0-77CB-119922F92E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88509" y="7727044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535DCAA7-7845-372D-6EC6-04D0D437137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7" name="object 15">
            <a:extLst>
              <a:ext uri="{FF2B5EF4-FFF2-40B4-BE49-F238E27FC236}">
                <a16:creationId xmlns:a16="http://schemas.microsoft.com/office/drawing/2014/main" id="{7B4F71AF-EE97-786B-A851-237091DDB77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7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274937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984" y="644779"/>
            <a:ext cx="393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/>
              <a:t>Data</a:t>
            </a:r>
            <a:r>
              <a:rPr sz="2400" spc="250" dirty="0"/>
              <a:t> </a:t>
            </a:r>
            <a:r>
              <a:rPr sz="2400" spc="140" dirty="0"/>
              <a:t>Flow/</a:t>
            </a:r>
            <a:r>
              <a:rPr sz="2400" spc="265" dirty="0"/>
              <a:t> </a:t>
            </a:r>
            <a:r>
              <a:rPr sz="2400" spc="160" dirty="0"/>
              <a:t>Control</a:t>
            </a:r>
            <a:r>
              <a:rPr sz="2400" spc="260" dirty="0"/>
              <a:t> </a:t>
            </a:r>
            <a:r>
              <a:rPr sz="2400" spc="120" dirty="0"/>
              <a:t>Flow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t>8</a:t>
            </a:fld>
            <a:endParaRPr spc="9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B3E7C7A-827B-53F2-3B96-F2E90F9723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41098" y="7725231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FCD2858A-3BB9-AB98-8393-8382F579915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2CC8EE-2E36-6C3E-FE8A-FC798547591A}"/>
              </a:ext>
            </a:extLst>
          </p:cNvPr>
          <p:cNvSpPr/>
          <p:nvPr/>
        </p:nvSpPr>
        <p:spPr>
          <a:xfrm>
            <a:off x="533400" y="3178629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9669C1-6D89-FF78-43BA-C5F2717E2843}"/>
              </a:ext>
            </a:extLst>
          </p:cNvPr>
          <p:cNvSpPr/>
          <p:nvPr/>
        </p:nvSpPr>
        <p:spPr>
          <a:xfrm>
            <a:off x="4741226" y="2378529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5F082D-88AA-F6D7-CE5C-AD26356500D4}"/>
              </a:ext>
            </a:extLst>
          </p:cNvPr>
          <p:cNvSpPr/>
          <p:nvPr/>
        </p:nvSpPr>
        <p:spPr>
          <a:xfrm>
            <a:off x="2503714" y="2378529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E052FF-4D5D-CC5D-BCFE-D132EE593F16}"/>
              </a:ext>
            </a:extLst>
          </p:cNvPr>
          <p:cNvSpPr/>
          <p:nvPr/>
        </p:nvSpPr>
        <p:spPr>
          <a:xfrm>
            <a:off x="2492828" y="3156858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45F81F-0FC6-0E0D-8458-93E1CF08FA4E}"/>
              </a:ext>
            </a:extLst>
          </p:cNvPr>
          <p:cNvSpPr/>
          <p:nvPr/>
        </p:nvSpPr>
        <p:spPr>
          <a:xfrm>
            <a:off x="2546983" y="4025384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6AD99-D3D0-1356-F92E-3501E6F5B0B9}"/>
              </a:ext>
            </a:extLst>
          </p:cNvPr>
          <p:cNvSpPr txBox="1"/>
          <p:nvPr/>
        </p:nvSpPr>
        <p:spPr>
          <a:xfrm>
            <a:off x="671423" y="32225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373AB-F8D6-ECBE-D6E2-B086FF8F3617}"/>
              </a:ext>
            </a:extLst>
          </p:cNvPr>
          <p:cNvSpPr txBox="1"/>
          <p:nvPr/>
        </p:nvSpPr>
        <p:spPr>
          <a:xfrm>
            <a:off x="2569028" y="3254281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Connect Wallet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07F91-AE9A-6405-298B-F4DC15317F54}"/>
              </a:ext>
            </a:extLst>
          </p:cNvPr>
          <p:cNvSpPr txBox="1"/>
          <p:nvPr/>
        </p:nvSpPr>
        <p:spPr>
          <a:xfrm>
            <a:off x="2917098" y="248039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Admin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309C0-20CE-ABD7-912C-1A4571C55C94}"/>
              </a:ext>
            </a:extLst>
          </p:cNvPr>
          <p:cNvSpPr txBox="1"/>
          <p:nvPr/>
        </p:nvSpPr>
        <p:spPr>
          <a:xfrm>
            <a:off x="30480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DDD08-DE9A-9CB1-2ACD-082DBCC640EF}"/>
              </a:ext>
            </a:extLst>
          </p:cNvPr>
          <p:cNvSpPr txBox="1"/>
          <p:nvPr/>
        </p:nvSpPr>
        <p:spPr>
          <a:xfrm>
            <a:off x="4893626" y="24605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Admin Page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7C791-8DA4-F1A4-45CB-A323ED322916}"/>
              </a:ext>
            </a:extLst>
          </p:cNvPr>
          <p:cNvSpPr/>
          <p:nvPr/>
        </p:nvSpPr>
        <p:spPr>
          <a:xfrm>
            <a:off x="4572000" y="4019942"/>
            <a:ext cx="167640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2D556A-DE7D-54C5-F268-E2DC2C250A9E}"/>
              </a:ext>
            </a:extLst>
          </p:cNvPr>
          <p:cNvSpPr txBox="1"/>
          <p:nvPr/>
        </p:nvSpPr>
        <p:spPr>
          <a:xfrm>
            <a:off x="4817426" y="40698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 Page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FC82A0-4840-6213-F3F5-AE128332AFC3}"/>
              </a:ext>
            </a:extLst>
          </p:cNvPr>
          <p:cNvSpPr/>
          <p:nvPr/>
        </p:nvSpPr>
        <p:spPr>
          <a:xfrm>
            <a:off x="6920285" y="1774307"/>
            <a:ext cx="1676400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96241B-ABB6-E2A0-8604-BF4DD09D42A4}"/>
              </a:ext>
            </a:extLst>
          </p:cNvPr>
          <p:cNvSpPr/>
          <p:nvPr/>
        </p:nvSpPr>
        <p:spPr>
          <a:xfrm>
            <a:off x="7048047" y="2581299"/>
            <a:ext cx="1676400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95F23F-4ED8-6D57-B11E-A64B577A3B64}"/>
              </a:ext>
            </a:extLst>
          </p:cNvPr>
          <p:cNvSpPr/>
          <p:nvPr/>
        </p:nvSpPr>
        <p:spPr>
          <a:xfrm>
            <a:off x="7162800" y="3129008"/>
            <a:ext cx="1676400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16FCCC-2CD4-E3E0-022B-DB2343AACBA8}"/>
              </a:ext>
            </a:extLst>
          </p:cNvPr>
          <p:cNvSpPr txBox="1"/>
          <p:nvPr/>
        </p:nvSpPr>
        <p:spPr>
          <a:xfrm>
            <a:off x="6992934" y="17836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Candidate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950165-45F4-94CD-56E2-F51793E4B9A2}"/>
              </a:ext>
            </a:extLst>
          </p:cNvPr>
          <p:cNvSpPr txBox="1"/>
          <p:nvPr/>
        </p:nvSpPr>
        <p:spPr>
          <a:xfrm>
            <a:off x="7243989" y="25690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Voter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F762D-4371-2DF9-567B-972464ECAF64}"/>
              </a:ext>
            </a:extLst>
          </p:cNvPr>
          <p:cNvSpPr txBox="1"/>
          <p:nvPr/>
        </p:nvSpPr>
        <p:spPr>
          <a:xfrm>
            <a:off x="7137681" y="3155311"/>
            <a:ext cx="2470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Start/Stop Voting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10E61-C756-83BC-84C1-610E89EBB35D}"/>
              </a:ext>
            </a:extLst>
          </p:cNvPr>
          <p:cNvSpPr/>
          <p:nvPr/>
        </p:nvSpPr>
        <p:spPr>
          <a:xfrm>
            <a:off x="9067800" y="887055"/>
            <a:ext cx="2133600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AC0B68-6265-8A3D-D4D2-F9A298D6E2C7}"/>
              </a:ext>
            </a:extLst>
          </p:cNvPr>
          <p:cNvSpPr/>
          <p:nvPr/>
        </p:nvSpPr>
        <p:spPr>
          <a:xfrm>
            <a:off x="9190608" y="1291386"/>
            <a:ext cx="2133600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EF5414-77E4-FCE8-BC6D-483E1AD3AFE9}"/>
              </a:ext>
            </a:extLst>
          </p:cNvPr>
          <p:cNvSpPr/>
          <p:nvPr/>
        </p:nvSpPr>
        <p:spPr>
          <a:xfrm>
            <a:off x="9374712" y="1695717"/>
            <a:ext cx="2055288" cy="3911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BC4858-B40C-3E60-A8BE-CF141C2ABE08}"/>
              </a:ext>
            </a:extLst>
          </p:cNvPr>
          <p:cNvSpPr txBox="1"/>
          <p:nvPr/>
        </p:nvSpPr>
        <p:spPr>
          <a:xfrm>
            <a:off x="9175241" y="869898"/>
            <a:ext cx="187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Candidate Name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16A6A-7CC5-C7EF-9947-ED5DDF2E9D2D}"/>
              </a:ext>
            </a:extLst>
          </p:cNvPr>
          <p:cNvSpPr txBox="1"/>
          <p:nvPr/>
        </p:nvSpPr>
        <p:spPr>
          <a:xfrm>
            <a:off x="9383486" y="1298048"/>
            <a:ext cx="19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Candidate 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17CBFB-69D5-C2F7-80D5-B26C19A7B447}"/>
              </a:ext>
            </a:extLst>
          </p:cNvPr>
          <p:cNvSpPr txBox="1"/>
          <p:nvPr/>
        </p:nvSpPr>
        <p:spPr>
          <a:xfrm>
            <a:off x="9640356" y="171754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Candidate ID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E1EB85-623B-994D-37B1-7A2790E549AD}"/>
              </a:ext>
            </a:extLst>
          </p:cNvPr>
          <p:cNvCxnSpPr>
            <a:stCxn id="39" idx="0"/>
            <a:endCxn id="42" idx="2"/>
          </p:cNvCxnSpPr>
          <p:nvPr/>
        </p:nvCxnSpPr>
        <p:spPr>
          <a:xfrm flipV="1">
            <a:off x="7831134" y="1082635"/>
            <a:ext cx="1236666" cy="7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E34C8F-773E-9504-0DF3-64877A7255AC}"/>
              </a:ext>
            </a:extLst>
          </p:cNvPr>
          <p:cNvCxnSpPr>
            <a:cxnSpLocks/>
          </p:cNvCxnSpPr>
          <p:nvPr/>
        </p:nvCxnSpPr>
        <p:spPr>
          <a:xfrm flipV="1">
            <a:off x="8596568" y="1508782"/>
            <a:ext cx="521274" cy="48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88231-1FB1-E8A6-ED41-600BC2137D57}"/>
              </a:ext>
            </a:extLst>
          </p:cNvPr>
          <p:cNvCxnSpPr>
            <a:stCxn id="39" idx="3"/>
            <a:endCxn id="44" idx="2"/>
          </p:cNvCxnSpPr>
          <p:nvPr/>
        </p:nvCxnSpPr>
        <p:spPr>
          <a:xfrm flipV="1">
            <a:off x="8669334" y="1891297"/>
            <a:ext cx="705378" cy="7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E92FEE-BA18-EBB7-1E29-E533900DC8C1}"/>
              </a:ext>
            </a:extLst>
          </p:cNvPr>
          <p:cNvCxnSpPr>
            <a:stCxn id="26" idx="3"/>
            <a:endCxn id="24" idx="2"/>
          </p:cNvCxnSpPr>
          <p:nvPr/>
        </p:nvCxnSpPr>
        <p:spPr>
          <a:xfrm>
            <a:off x="2195423" y="3407229"/>
            <a:ext cx="297405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9636DB-2CF6-031A-D5C1-3EEAA1F23080}"/>
              </a:ext>
            </a:extLst>
          </p:cNvPr>
          <p:cNvCxnSpPr>
            <a:stCxn id="24" idx="0"/>
          </p:cNvCxnSpPr>
          <p:nvPr/>
        </p:nvCxnSpPr>
        <p:spPr>
          <a:xfrm flipV="1">
            <a:off x="3331028" y="2938405"/>
            <a:ext cx="0" cy="21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C68684-2002-04E5-3372-2178A857CE33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>
            <a:off x="3331028" y="3690258"/>
            <a:ext cx="0" cy="32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7B7B49-2B1A-7C55-FA3C-7171056B4F73}"/>
              </a:ext>
            </a:extLst>
          </p:cNvPr>
          <p:cNvCxnSpPr>
            <a:endCxn id="14" idx="2"/>
          </p:cNvCxnSpPr>
          <p:nvPr/>
        </p:nvCxnSpPr>
        <p:spPr>
          <a:xfrm flipV="1">
            <a:off x="4180114" y="2645229"/>
            <a:ext cx="561112" cy="1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FBD66-5EDA-4E04-A3B6-A5E78F8A0F56}"/>
              </a:ext>
            </a:extLst>
          </p:cNvPr>
          <p:cNvCxnSpPr>
            <a:stCxn id="14" idx="6"/>
            <a:endCxn id="39" idx="1"/>
          </p:cNvCxnSpPr>
          <p:nvPr/>
        </p:nvCxnSpPr>
        <p:spPr>
          <a:xfrm flipV="1">
            <a:off x="6417626" y="1968354"/>
            <a:ext cx="575308" cy="6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1C2B7A-1D21-95C3-FB2A-5EE43063D968}"/>
              </a:ext>
            </a:extLst>
          </p:cNvPr>
          <p:cNvCxnSpPr>
            <a:stCxn id="30" idx="3"/>
            <a:endCxn id="35" idx="2"/>
          </p:cNvCxnSpPr>
          <p:nvPr/>
        </p:nvCxnSpPr>
        <p:spPr>
          <a:xfrm>
            <a:off x="6417626" y="2645229"/>
            <a:ext cx="630421" cy="1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7CD2A5-F0C5-805B-9B60-173C0912E8A5}"/>
              </a:ext>
            </a:extLst>
          </p:cNvPr>
          <p:cNvCxnSpPr>
            <a:stCxn id="14" idx="6"/>
            <a:endCxn id="41" idx="1"/>
          </p:cNvCxnSpPr>
          <p:nvPr/>
        </p:nvCxnSpPr>
        <p:spPr>
          <a:xfrm>
            <a:off x="6417626" y="2645229"/>
            <a:ext cx="720055" cy="67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464BBD-6D7D-AD24-EE3B-772570009622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 flipV="1">
            <a:off x="4223383" y="4286642"/>
            <a:ext cx="348617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34CBB9D-0104-9664-D526-DAF29CE81918}"/>
              </a:ext>
            </a:extLst>
          </p:cNvPr>
          <p:cNvSpPr/>
          <p:nvPr/>
        </p:nvSpPr>
        <p:spPr>
          <a:xfrm>
            <a:off x="8975502" y="2460563"/>
            <a:ext cx="2498994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5245A5-05A9-771D-5A28-3B2C5FE4DADE}"/>
              </a:ext>
            </a:extLst>
          </p:cNvPr>
          <p:cNvSpPr txBox="1"/>
          <p:nvPr/>
        </p:nvSpPr>
        <p:spPr>
          <a:xfrm>
            <a:off x="9188289" y="2457307"/>
            <a:ext cx="223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Voter’s Web3 Wallet 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Address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6E6991-5E52-DA69-63EE-1404938AD93C}"/>
              </a:ext>
            </a:extLst>
          </p:cNvPr>
          <p:cNvCxnSpPr>
            <a:stCxn id="40" idx="3"/>
            <a:endCxn id="75" idx="2"/>
          </p:cNvCxnSpPr>
          <p:nvPr/>
        </p:nvCxnSpPr>
        <p:spPr>
          <a:xfrm flipV="1">
            <a:off x="8767989" y="2727263"/>
            <a:ext cx="207513" cy="2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678FFF0-7A82-43A1-26F1-E1440B3F2021}"/>
              </a:ext>
            </a:extLst>
          </p:cNvPr>
          <p:cNvSpPr/>
          <p:nvPr/>
        </p:nvSpPr>
        <p:spPr>
          <a:xfrm>
            <a:off x="7162800" y="3962400"/>
            <a:ext cx="1904995" cy="5066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02F014-6CF6-0352-E208-B100EAB50FCE}"/>
              </a:ext>
            </a:extLst>
          </p:cNvPr>
          <p:cNvSpPr/>
          <p:nvPr/>
        </p:nvSpPr>
        <p:spPr>
          <a:xfrm>
            <a:off x="7180189" y="4644487"/>
            <a:ext cx="1904995" cy="5066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8202871-4480-09B0-047B-C3B9D796F96B}"/>
              </a:ext>
            </a:extLst>
          </p:cNvPr>
          <p:cNvSpPr/>
          <p:nvPr/>
        </p:nvSpPr>
        <p:spPr>
          <a:xfrm>
            <a:off x="7283294" y="5377789"/>
            <a:ext cx="1904995" cy="5066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AE635D-40D1-FE14-1321-431F31446697}"/>
              </a:ext>
            </a:extLst>
          </p:cNvPr>
          <p:cNvSpPr txBox="1"/>
          <p:nvPr/>
        </p:nvSpPr>
        <p:spPr>
          <a:xfrm>
            <a:off x="7327225" y="4028396"/>
            <a:ext cx="181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Eligibility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Check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7A1E82D-864C-FB5E-9A23-B9409A87217B}"/>
              </a:ext>
            </a:extLst>
          </p:cNvPr>
          <p:cNvSpPr/>
          <p:nvPr/>
        </p:nvSpPr>
        <p:spPr>
          <a:xfrm>
            <a:off x="9188289" y="3690258"/>
            <a:ext cx="700878" cy="42454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5D90DC-609F-6E58-6333-3FFF6545CC03}"/>
              </a:ext>
            </a:extLst>
          </p:cNvPr>
          <p:cNvSpPr/>
          <p:nvPr/>
        </p:nvSpPr>
        <p:spPr>
          <a:xfrm>
            <a:off x="9236770" y="4274642"/>
            <a:ext cx="700878" cy="42454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298E1F-890E-B94B-D2FC-A57D9705142F}"/>
              </a:ext>
            </a:extLst>
          </p:cNvPr>
          <p:cNvSpPr txBox="1"/>
          <p:nvPr/>
        </p:nvSpPr>
        <p:spPr>
          <a:xfrm>
            <a:off x="9247661" y="371786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D10D35-5E5D-9BA9-3A92-834BD71A9D9D}"/>
              </a:ext>
            </a:extLst>
          </p:cNvPr>
          <p:cNvSpPr txBox="1"/>
          <p:nvPr/>
        </p:nvSpPr>
        <p:spPr>
          <a:xfrm>
            <a:off x="9308781" y="431119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09237C-3C2B-A103-6877-09C57E43C932}"/>
              </a:ext>
            </a:extLst>
          </p:cNvPr>
          <p:cNvCxnSpPr>
            <a:endCxn id="84" idx="2"/>
          </p:cNvCxnSpPr>
          <p:nvPr/>
        </p:nvCxnSpPr>
        <p:spPr>
          <a:xfrm flipV="1">
            <a:off x="8975502" y="3902529"/>
            <a:ext cx="212787" cy="1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44939F-0297-D63A-FA76-F3C5C7412AF3}"/>
              </a:ext>
            </a:extLst>
          </p:cNvPr>
          <p:cNvCxnSpPr>
            <a:endCxn id="85" idx="2"/>
          </p:cNvCxnSpPr>
          <p:nvPr/>
        </p:nvCxnSpPr>
        <p:spPr>
          <a:xfrm>
            <a:off x="9022023" y="4311193"/>
            <a:ext cx="214747" cy="1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437AE82-8C1D-5E75-686C-90C5B9E95185}"/>
              </a:ext>
            </a:extLst>
          </p:cNvPr>
          <p:cNvSpPr/>
          <p:nvPr/>
        </p:nvSpPr>
        <p:spPr>
          <a:xfrm>
            <a:off x="10273229" y="3588924"/>
            <a:ext cx="1392282" cy="497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D6EC68-84F9-F0AF-1A86-E9DA3622124B}"/>
              </a:ext>
            </a:extLst>
          </p:cNvPr>
          <p:cNvSpPr txBox="1"/>
          <p:nvPr/>
        </p:nvSpPr>
        <p:spPr>
          <a:xfrm>
            <a:off x="10429260" y="3645848"/>
            <a:ext cx="115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Cast Vote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BDB601-E43E-07FD-0E75-65DCDC4A84F9}"/>
              </a:ext>
            </a:extLst>
          </p:cNvPr>
          <p:cNvSpPr/>
          <p:nvPr/>
        </p:nvSpPr>
        <p:spPr>
          <a:xfrm>
            <a:off x="10030062" y="4509682"/>
            <a:ext cx="1635449" cy="497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D62AEB-E8FB-C2F8-3345-8D768B141DAA}"/>
              </a:ext>
            </a:extLst>
          </p:cNvPr>
          <p:cNvSpPr txBox="1"/>
          <p:nvPr/>
        </p:nvSpPr>
        <p:spPr>
          <a:xfrm>
            <a:off x="10028651" y="4553342"/>
            <a:ext cx="163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Can’t Cast Vote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205248-9E74-ED03-0276-D169752B47AF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9889167" y="3837864"/>
            <a:ext cx="384062" cy="1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C891699-00A0-D88E-AE30-B043A878E203}"/>
              </a:ext>
            </a:extLst>
          </p:cNvPr>
          <p:cNvCxnSpPr>
            <a:endCxn id="97" idx="1"/>
          </p:cNvCxnSpPr>
          <p:nvPr/>
        </p:nvCxnSpPr>
        <p:spPr>
          <a:xfrm>
            <a:off x="9889167" y="4553342"/>
            <a:ext cx="13948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4ACBD8-49AD-35BB-558E-FEC7112F40B7}"/>
              </a:ext>
            </a:extLst>
          </p:cNvPr>
          <p:cNvSpPr txBox="1"/>
          <p:nvPr/>
        </p:nvSpPr>
        <p:spPr>
          <a:xfrm>
            <a:off x="7374732" y="4718959"/>
            <a:ext cx="151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Voting Status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2E2DA-F6DD-34A1-F82A-060EDAD19F7C}"/>
              </a:ext>
            </a:extLst>
          </p:cNvPr>
          <p:cNvSpPr txBox="1"/>
          <p:nvPr/>
        </p:nvSpPr>
        <p:spPr>
          <a:xfrm>
            <a:off x="7577723" y="5439111"/>
            <a:ext cx="165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Live Result 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008165-E18D-306C-2169-A2D8CDEDA3BD}"/>
              </a:ext>
            </a:extLst>
          </p:cNvPr>
          <p:cNvSpPr/>
          <p:nvPr/>
        </p:nvSpPr>
        <p:spPr>
          <a:xfrm>
            <a:off x="7315951" y="6056499"/>
            <a:ext cx="1904995" cy="5066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A6A7A55-18F0-2829-F8A8-5253968FAEE1}"/>
              </a:ext>
            </a:extLst>
          </p:cNvPr>
          <p:cNvSpPr txBox="1"/>
          <p:nvPr/>
        </p:nvSpPr>
        <p:spPr>
          <a:xfrm>
            <a:off x="7758485" y="6137336"/>
            <a:ext cx="165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Winner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CED492E-230B-09CF-CC2C-A0761128EC0A}"/>
              </a:ext>
            </a:extLst>
          </p:cNvPr>
          <p:cNvCxnSpPr>
            <a:endCxn id="81" idx="2"/>
          </p:cNvCxnSpPr>
          <p:nvPr/>
        </p:nvCxnSpPr>
        <p:spPr>
          <a:xfrm>
            <a:off x="6248400" y="4346400"/>
            <a:ext cx="931789" cy="55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649E10C-C8C5-2197-CF62-641A11C6FEC3}"/>
              </a:ext>
            </a:extLst>
          </p:cNvPr>
          <p:cNvCxnSpPr>
            <a:endCxn id="83" idx="1"/>
          </p:cNvCxnSpPr>
          <p:nvPr/>
        </p:nvCxnSpPr>
        <p:spPr>
          <a:xfrm flipV="1">
            <a:off x="6172200" y="4213062"/>
            <a:ext cx="1155025" cy="1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224D80-0D13-EF0A-820E-59DF999D0C0F}"/>
              </a:ext>
            </a:extLst>
          </p:cNvPr>
          <p:cNvCxnSpPr>
            <a:endCxn id="82" idx="2"/>
          </p:cNvCxnSpPr>
          <p:nvPr/>
        </p:nvCxnSpPr>
        <p:spPr>
          <a:xfrm>
            <a:off x="6172200" y="4311193"/>
            <a:ext cx="1111094" cy="131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D18FAFB-9066-B5B1-B18B-E1470F831292}"/>
              </a:ext>
            </a:extLst>
          </p:cNvPr>
          <p:cNvCxnSpPr>
            <a:endCxn id="105" idx="2"/>
          </p:cNvCxnSpPr>
          <p:nvPr/>
        </p:nvCxnSpPr>
        <p:spPr>
          <a:xfrm>
            <a:off x="6172200" y="4346400"/>
            <a:ext cx="1143751" cy="196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7861BE-063B-9057-4075-CDF80AC9BC9B}"/>
              </a:ext>
            </a:extLst>
          </p:cNvPr>
          <p:cNvCxnSpPr>
            <a:stCxn id="30" idx="3"/>
            <a:endCxn id="82" idx="2"/>
          </p:cNvCxnSpPr>
          <p:nvPr/>
        </p:nvCxnSpPr>
        <p:spPr>
          <a:xfrm>
            <a:off x="6417626" y="2645229"/>
            <a:ext cx="865668" cy="29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FFD35F-38D2-C86E-3300-43C35C0FDDAA}"/>
              </a:ext>
            </a:extLst>
          </p:cNvPr>
          <p:cNvCxnSpPr>
            <a:stCxn id="14" idx="6"/>
            <a:endCxn id="105" idx="2"/>
          </p:cNvCxnSpPr>
          <p:nvPr/>
        </p:nvCxnSpPr>
        <p:spPr>
          <a:xfrm>
            <a:off x="6417626" y="2645229"/>
            <a:ext cx="898325" cy="366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5F72-2E10-21E4-048E-1F932AC8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84" y="563702"/>
            <a:ext cx="4202430" cy="492443"/>
          </a:xfrm>
        </p:spPr>
        <p:txBody>
          <a:bodyPr/>
          <a:lstStyle/>
          <a:p>
            <a:r>
              <a:rPr lang="en-US" dirty="0"/>
              <a:t>Result and Analysis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935CD3B-A2CD-CD9E-EBC9-D3EEBBA24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252" r="641" b="18617"/>
          <a:stretch/>
        </p:blipFill>
        <p:spPr>
          <a:xfrm>
            <a:off x="411480" y="1698171"/>
            <a:ext cx="5105400" cy="523603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90022A-B4DF-49D8-F5F9-FAD8A153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4" r="1282" b="10114"/>
          <a:stretch/>
        </p:blipFill>
        <p:spPr>
          <a:xfrm>
            <a:off x="6172200" y="1676400"/>
            <a:ext cx="5303520" cy="5257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D07B8-E8E0-D603-708C-2CEA7F128DAB}"/>
              </a:ext>
            </a:extLst>
          </p:cNvPr>
          <p:cNvSpPr txBox="1"/>
          <p:nvPr/>
        </p:nvSpPr>
        <p:spPr>
          <a:xfrm>
            <a:off x="411480" y="7086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1: Landing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36399-4421-EA54-150C-B81B1553D90D}"/>
              </a:ext>
            </a:extLst>
          </p:cNvPr>
          <p:cNvSpPr txBox="1"/>
          <p:nvPr/>
        </p:nvSpPr>
        <p:spPr>
          <a:xfrm>
            <a:off x="6271260" y="7086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Snapshot 2: Voter Page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65743B7-83DF-DBB2-7CBB-23CA2C9F52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572000" y="7727043"/>
            <a:ext cx="4326891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95" dirty="0"/>
              <a:t>Faizan Shakeel</a:t>
            </a:r>
            <a:r>
              <a:rPr spc="114" dirty="0"/>
              <a:t> </a:t>
            </a:r>
            <a:r>
              <a:rPr spc="65" dirty="0"/>
              <a:t>(</a:t>
            </a:r>
            <a:r>
              <a:rPr lang="en-US" spc="65" dirty="0"/>
              <a:t>22021002017005</a:t>
            </a:r>
            <a:r>
              <a:rPr spc="-5" dirty="0"/>
              <a:t>)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3B4CC23F-89DF-61E9-E670-98BF4A40132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896213" y="7727044"/>
            <a:ext cx="1074420" cy="22377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85" dirty="0"/>
              <a:t>2</a:t>
            </a:r>
            <a:r>
              <a:rPr lang="en-US" spc="85" dirty="0"/>
              <a:t>9</a:t>
            </a:r>
            <a:r>
              <a:rPr spc="90" dirty="0"/>
              <a:t>-</a:t>
            </a:r>
            <a:r>
              <a:rPr spc="85" dirty="0"/>
              <a:t>04</a:t>
            </a:r>
            <a:r>
              <a:rPr spc="90" dirty="0"/>
              <a:t>-</a:t>
            </a:r>
            <a:r>
              <a:rPr spc="85" dirty="0"/>
              <a:t>2024</a:t>
            </a: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459610FE-A013-AF4F-DE29-FFC7BFF8D6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714608" y="7727044"/>
            <a:ext cx="302895" cy="2406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90" dirty="0"/>
              <a:pPr marL="38100">
                <a:lnSpc>
                  <a:spcPct val="100000"/>
                </a:lnSpc>
                <a:spcBef>
                  <a:spcPts val="5"/>
                </a:spcBef>
              </a:pPr>
              <a:t>9</a:t>
            </a:fld>
            <a:endParaRPr spc="90" dirty="0"/>
          </a:p>
        </p:txBody>
      </p:sp>
    </p:spTree>
    <p:extLst>
      <p:ext uri="{BB962C8B-B14F-4D97-AF65-F5344CB8AC3E}">
        <p14:creationId xmlns:p14="http://schemas.microsoft.com/office/powerpoint/2010/main" val="339039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1013</Words>
  <Application>Microsoft Office PowerPoint</Application>
  <PresentationFormat>Custom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Cambria</vt:lpstr>
      <vt:lpstr>Times New Roman</vt:lpstr>
      <vt:lpstr>Wingdings</vt:lpstr>
      <vt:lpstr>Office Theme</vt:lpstr>
      <vt:lpstr>Decentralized E-voting System Using Blockchain Technology</vt:lpstr>
      <vt:lpstr>Content of the Presentation</vt:lpstr>
      <vt:lpstr>Introduction</vt:lpstr>
      <vt:lpstr>PowerPoint Presentation</vt:lpstr>
      <vt:lpstr>Problem Statement</vt:lpstr>
      <vt:lpstr>Proposed Work</vt:lpstr>
      <vt:lpstr>Requirements</vt:lpstr>
      <vt:lpstr>Data Flow/ Control Flow</vt:lpstr>
      <vt:lpstr>Result and Analysis</vt:lpstr>
      <vt:lpstr>PowerPoint Presentation</vt:lpstr>
      <vt:lpstr>PowerPoint Presentation</vt:lpstr>
      <vt:lpstr>Comparison with Existing Works</vt:lpstr>
      <vt:lpstr>Conclusion and future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Sanchita Ghosh</dc:creator>
  <cp:lastModifiedBy>Faizan Shakeel</cp:lastModifiedBy>
  <cp:revision>13</cp:revision>
  <dcterms:created xsi:type="dcterms:W3CDTF">2024-04-27T18:27:02Z</dcterms:created>
  <dcterms:modified xsi:type="dcterms:W3CDTF">2024-04-28T19:19:55Z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2024-04-27T00:00:00Z</vt:filetime>
  </property>
</Properties>
</file>