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9" name="Shape 99"/>
          <p:cNvSpPr>
            <a:spLocks noGrp="1" noRot="1" noChangeAspect="1"/>
          </p:cNvSpPr>
          <p:nvPr>
            <p:ph type="sldImg"/>
          </p:nvPr>
        </p:nvSpPr>
        <p:spPr>
          <a:xfrm>
            <a:off x="1143000" y="685800"/>
            <a:ext cx="4572000" cy="3429000"/>
          </a:xfrm>
          <a:prstGeom prst="rect">
            <a:avLst/>
          </a:prstGeom>
        </p:spPr>
        <p:txBody>
          <a:bodyPr/>
          <a:lstStyle/>
          <a:p>
            <a:endParaRPr/>
          </a:p>
        </p:txBody>
      </p:sp>
      <p:sp>
        <p:nvSpPr>
          <p:cNvPr id="100" name="Shape 10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3"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0"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31"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2"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0"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0"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51"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2"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3"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1"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70"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78"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79"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0"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81"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89"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9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91"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92"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7" descr="Picture 7"/>
          <p:cNvPicPr>
            <a:picLocks noChangeAspect="1"/>
          </p:cNvPicPr>
          <p:nvPr/>
        </p:nvPicPr>
        <p:blipFill>
          <a:blip r:embed="rId11"/>
          <a:stretch>
            <a:fillRect/>
          </a:stretch>
        </p:blipFill>
        <p:spPr>
          <a:xfrm>
            <a:off x="0" y="5153025"/>
            <a:ext cx="12192000" cy="1704975"/>
          </a:xfrm>
          <a:prstGeom prst="rect">
            <a:avLst/>
          </a:prstGeom>
          <a:ln w="12700">
            <a:miter lim="400000"/>
          </a:ln>
        </p:spPr>
      </p:pic>
      <p:sp>
        <p:nvSpPr>
          <p:cNvPr id="3"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4572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9144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13716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18288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Google Shape;90;p13"/>
          <p:cNvSpPr txBox="1"/>
          <p:nvPr/>
        </p:nvSpPr>
        <p:spPr>
          <a:xfrm>
            <a:off x="6571094" y="2109717"/>
            <a:ext cx="5422851" cy="2020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ormAutofit/>
          </a:bodyPr>
          <a:lstStyle/>
          <a:p>
            <a:pPr algn="ctr" defTabSz="443484">
              <a:defRPr sz="1940" b="1">
                <a:solidFill>
                  <a:srgbClr val="17365D"/>
                </a:solidFill>
                <a:latin typeface="Cambria"/>
                <a:ea typeface="Cambria"/>
                <a:cs typeface="Cambria"/>
                <a:sym typeface="Cambria"/>
              </a:defRPr>
            </a:pPr>
            <a:r>
              <a:rPr dirty="0"/>
              <a:t>Under the Supervision of,</a:t>
            </a:r>
          </a:p>
          <a:p>
            <a:pPr algn="ctr" defTabSz="443484">
              <a:spcBef>
                <a:spcPts val="300"/>
              </a:spcBef>
              <a:defRPr sz="2328" b="1">
                <a:solidFill>
                  <a:srgbClr val="17365D"/>
                </a:solidFill>
                <a:latin typeface="Cambria"/>
                <a:ea typeface="Cambria"/>
                <a:cs typeface="Cambria"/>
                <a:sym typeface="Cambria"/>
              </a:defRPr>
            </a:pPr>
            <a:r>
              <a:rPr lang="en-US" sz="1552" dirty="0"/>
              <a:t>MS.SOUMYA</a:t>
            </a:r>
            <a:endParaRPr sz="1552" dirty="0"/>
          </a:p>
          <a:p>
            <a:pPr algn="ctr" defTabSz="443484">
              <a:spcBef>
                <a:spcPts val="300"/>
              </a:spcBef>
              <a:defRPr sz="1940" b="1">
                <a:solidFill>
                  <a:srgbClr val="17365D"/>
                </a:solidFill>
                <a:latin typeface="Cambria"/>
                <a:ea typeface="Cambria"/>
                <a:cs typeface="Cambria"/>
                <a:sym typeface="Cambria"/>
              </a:defRPr>
            </a:pPr>
            <a:r>
              <a:rPr dirty="0"/>
              <a:t> Ass</a:t>
            </a:r>
            <a:r>
              <a:rPr lang="en-US" dirty="0"/>
              <a:t>istant</a:t>
            </a:r>
            <a:r>
              <a:rPr dirty="0"/>
              <a:t> Professor</a:t>
            </a:r>
            <a:endParaRPr sz="1552" dirty="0"/>
          </a:p>
          <a:p>
            <a:pPr algn="ctr" defTabSz="443484">
              <a:spcBef>
                <a:spcPts val="300"/>
              </a:spcBef>
              <a:defRPr sz="1940" b="1">
                <a:solidFill>
                  <a:srgbClr val="17365D"/>
                </a:solidFill>
                <a:latin typeface="Cambria"/>
                <a:ea typeface="Cambria"/>
                <a:cs typeface="Cambria"/>
                <a:sym typeface="Cambria"/>
              </a:defRPr>
            </a:pPr>
            <a:r>
              <a:rPr dirty="0"/>
              <a:t>School of Computer Science and Engineering</a:t>
            </a:r>
            <a:endParaRPr sz="1552" dirty="0"/>
          </a:p>
          <a:p>
            <a:pPr algn="ctr" defTabSz="443484">
              <a:spcBef>
                <a:spcPts val="300"/>
              </a:spcBef>
              <a:defRPr sz="1940" b="1">
                <a:solidFill>
                  <a:srgbClr val="17365D"/>
                </a:solidFill>
                <a:latin typeface="Cambria"/>
                <a:ea typeface="Cambria"/>
                <a:cs typeface="Cambria"/>
                <a:sym typeface="Cambria"/>
              </a:defRPr>
            </a:pPr>
            <a:r>
              <a:rPr dirty="0"/>
              <a:t>Presidency University</a:t>
            </a:r>
            <a:endParaRPr sz="1552" dirty="0"/>
          </a:p>
        </p:txBody>
      </p:sp>
      <p:sp>
        <p:nvSpPr>
          <p:cNvPr id="103" name="Google Shape;91;p13"/>
          <p:cNvSpPr txBox="1"/>
          <p:nvPr/>
        </p:nvSpPr>
        <p:spPr>
          <a:xfrm>
            <a:off x="202135" y="4130278"/>
            <a:ext cx="12158466" cy="1844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defRPr sz="2000" b="1">
                <a:solidFill>
                  <a:schemeClr val="accent1"/>
                </a:solidFill>
                <a:latin typeface="Cambria"/>
                <a:ea typeface="Cambria"/>
                <a:cs typeface="Cambria"/>
                <a:sym typeface="Cambria"/>
              </a:defRPr>
            </a:pPr>
            <a:r>
              <a:rPr dirty="0"/>
              <a:t>Name of the Program: CSE-IOT</a:t>
            </a:r>
          </a:p>
          <a:p>
            <a:pPr>
              <a:defRPr sz="2000" b="1">
                <a:solidFill>
                  <a:schemeClr val="accent1"/>
                </a:solidFill>
                <a:latin typeface="Cambria"/>
                <a:ea typeface="Cambria"/>
                <a:cs typeface="Cambria"/>
                <a:sym typeface="Cambria"/>
              </a:defRPr>
            </a:pPr>
            <a:r>
              <a:rPr dirty="0"/>
              <a:t>Name of the </a:t>
            </a:r>
            <a:r>
              <a:rPr dirty="0" err="1"/>
              <a:t>HoD</a:t>
            </a:r>
            <a:r>
              <a:rPr dirty="0"/>
              <a:t>: Dr. S P ANANDRAJ </a:t>
            </a:r>
          </a:p>
          <a:p>
            <a:pPr>
              <a:defRPr sz="2000" b="1">
                <a:solidFill>
                  <a:schemeClr val="accent1"/>
                </a:solidFill>
                <a:latin typeface="Cambria"/>
                <a:ea typeface="Cambria"/>
                <a:cs typeface="Cambria"/>
                <a:sym typeface="Cambria"/>
              </a:defRPr>
            </a:pPr>
            <a:r>
              <a:rPr dirty="0"/>
              <a:t>Name of the Program Project Coordinator: Dr. NAGARAJA S R</a:t>
            </a:r>
          </a:p>
          <a:p>
            <a:pPr>
              <a:defRPr sz="2000" b="1">
                <a:solidFill>
                  <a:schemeClr val="accent1"/>
                </a:solidFill>
                <a:latin typeface="Cambria"/>
                <a:ea typeface="Cambria"/>
                <a:cs typeface="Cambria"/>
                <a:sym typeface="Cambria"/>
              </a:defRPr>
            </a:pPr>
            <a:r>
              <a:rPr dirty="0"/>
              <a:t>Name of the School Internship/Project Coordinators: </a:t>
            </a:r>
            <a:r>
              <a:rPr dirty="0">
                <a:solidFill>
                  <a:srgbClr val="000000"/>
                </a:solidFill>
              </a:rPr>
              <a:t>Mr. Md Ziaur Rahman /</a:t>
            </a:r>
          </a:p>
          <a:p>
            <a:pPr>
              <a:defRPr sz="2000" b="1">
                <a:latin typeface="Cambria"/>
                <a:ea typeface="Cambria"/>
                <a:cs typeface="Cambria"/>
                <a:sym typeface="Cambria"/>
              </a:defRPr>
            </a:pPr>
            <a:r>
              <a:rPr dirty="0"/>
              <a:t> 													    Dr. Sampath A K / Dr. Abdul Khadar A</a:t>
            </a:r>
          </a:p>
          <a:p>
            <a:pPr>
              <a:defRPr sz="2000" b="1">
                <a:latin typeface="Cambria"/>
                <a:ea typeface="Cambria"/>
                <a:cs typeface="Cambria"/>
                <a:sym typeface="Cambria"/>
              </a:defRPr>
            </a:pPr>
            <a:r>
              <a:rPr dirty="0"/>
              <a:t>                                                                                                                </a:t>
            </a:r>
          </a:p>
        </p:txBody>
      </p:sp>
      <p:sp>
        <p:nvSpPr>
          <p:cNvPr id="104" name="Title 1"/>
          <p:cNvSpPr txBox="1"/>
          <p:nvPr/>
        </p:nvSpPr>
        <p:spPr>
          <a:xfrm>
            <a:off x="883925" y="153883"/>
            <a:ext cx="10424150" cy="1513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spAutoFit/>
          </a:bodyPr>
          <a:lstStyle/>
          <a:p>
            <a:pPr algn="ctr">
              <a:defRPr sz="2800" b="1">
                <a:solidFill>
                  <a:srgbClr val="2E75B6"/>
                </a:solidFill>
                <a:latin typeface="Times New Roman"/>
                <a:ea typeface="Times New Roman"/>
                <a:cs typeface="Times New Roman"/>
                <a:sym typeface="Times New Roman"/>
              </a:defRPr>
            </a:pPr>
            <a:r>
              <a:t>PIP4004 - INTERNSHIP</a:t>
            </a:r>
            <a:br/>
            <a:r>
              <a:rPr sz="2400">
                <a:solidFill>
                  <a:srgbClr val="0070C0"/>
                </a:solidFill>
              </a:rPr>
              <a:t>Review-0 Presentation </a:t>
            </a:r>
            <a:br>
              <a:rPr sz="2400">
                <a:solidFill>
                  <a:srgbClr val="0070C0"/>
                </a:solidFill>
              </a:rPr>
            </a:br>
            <a:r>
              <a:rPr sz="2400">
                <a:solidFill>
                  <a:srgbClr val="0070C0"/>
                </a:solidFill>
              </a:rPr>
              <a:t>.Net Website Development Using VS Community</a:t>
            </a:r>
            <a:br>
              <a:rPr sz="2400">
                <a:solidFill>
                  <a:srgbClr val="0070C0"/>
                </a:solidFill>
              </a:rPr>
            </a:br>
            <a:endParaRPr sz="2400">
              <a:solidFill>
                <a:srgbClr val="0070C0"/>
              </a:solidFill>
            </a:endParaRPr>
          </a:p>
        </p:txBody>
      </p:sp>
      <p:graphicFrame>
        <p:nvGraphicFramePr>
          <p:cNvPr id="105" name="Table 9"/>
          <p:cNvGraphicFramePr/>
          <p:nvPr>
            <p:extLst>
              <p:ext uri="{D42A27DB-BD31-4B8C-83A1-F6EECF244321}">
                <p14:modId xmlns:p14="http://schemas.microsoft.com/office/powerpoint/2010/main" val="2837595799"/>
              </p:ext>
            </p:extLst>
          </p:nvPr>
        </p:nvGraphicFramePr>
        <p:xfrm>
          <a:off x="601908" y="1911874"/>
          <a:ext cx="5321552" cy="1828800"/>
        </p:xfrm>
        <a:graphic>
          <a:graphicData uri="http://schemas.openxmlformats.org/drawingml/2006/table">
            <a:tbl>
              <a:tblPr firstRow="1" bandRow="1">
                <a:tableStyleId>{4C3C2611-4C71-4FC5-86AE-919BDF0F9419}</a:tableStyleId>
              </a:tblPr>
              <a:tblGrid>
                <a:gridCol w="1371270">
                  <a:extLst>
                    <a:ext uri="{9D8B030D-6E8A-4147-A177-3AD203B41FA5}">
                      <a16:colId xmlns:a16="http://schemas.microsoft.com/office/drawing/2014/main" val="20000"/>
                    </a:ext>
                  </a:extLst>
                </a:gridCol>
                <a:gridCol w="3950282">
                  <a:extLst>
                    <a:ext uri="{9D8B030D-6E8A-4147-A177-3AD203B41FA5}">
                      <a16:colId xmlns:a16="http://schemas.microsoft.com/office/drawing/2014/main" val="20001"/>
                    </a:ext>
                  </a:extLst>
                </a:gridCol>
              </a:tblGrid>
              <a:tr h="362263">
                <a:tc gridSpan="2">
                  <a:txBody>
                    <a:bodyPr/>
                    <a:lstStyle/>
                    <a:p>
                      <a:pPr algn="ctr" defTabSz="914400">
                        <a:defRPr sz="1800" b="0">
                          <a:solidFill>
                            <a:srgbClr val="000000"/>
                          </a:solidFill>
                        </a:defRPr>
                      </a:pPr>
                      <a:r>
                        <a:rPr b="1">
                          <a:solidFill>
                            <a:srgbClr val="FFFFFF"/>
                          </a:solidFill>
                          <a:latin typeface="Cambria"/>
                          <a:ea typeface="Cambria"/>
                          <a:cs typeface="Cambria"/>
                          <a:sym typeface="Cambria"/>
                        </a:rPr>
                        <a:t>Student Details</a:t>
                      </a:r>
                    </a:p>
                  </a:txBody>
                  <a:tcPr marL="45720" marR="45720" horzOverflow="overflow"/>
                </a:tc>
                <a:tc hMerge="1">
                  <a:txBody>
                    <a:bodyPr/>
                    <a:lstStyle/>
                    <a:p>
                      <a:endParaRPr lang="en-US"/>
                    </a:p>
                  </a:txBody>
                  <a:tcPr/>
                </a:tc>
                <a:extLst>
                  <a:ext uri="{0D108BD9-81ED-4DB2-BD59-A6C34878D82A}">
                    <a16:rowId xmlns:a16="http://schemas.microsoft.com/office/drawing/2014/main" val="10000"/>
                  </a:ext>
                </a:extLst>
              </a:tr>
              <a:tr h="362263">
                <a:tc>
                  <a:txBody>
                    <a:bodyPr/>
                    <a:lstStyle/>
                    <a:p>
                      <a:pPr algn="l" defTabSz="914400">
                        <a:defRPr sz="1800"/>
                      </a:pPr>
                      <a:r>
                        <a:rPr b="1">
                          <a:latin typeface="Cambria"/>
                          <a:ea typeface="Cambria"/>
                          <a:cs typeface="Cambria"/>
                          <a:sym typeface="Cambria"/>
                        </a:rPr>
                        <a:t>Name</a:t>
                      </a:r>
                    </a:p>
                  </a:txBody>
                  <a:tcPr marL="45720" marR="45720" horzOverflow="overflow"/>
                </a:tc>
                <a:tc>
                  <a:txBody>
                    <a:bodyPr/>
                    <a:lstStyle/>
                    <a:p>
                      <a:pPr algn="ctr" defTabSz="914400">
                        <a:defRPr sz="1800"/>
                      </a:pPr>
                      <a:r>
                        <a:rPr lang="en-US" dirty="0">
                          <a:latin typeface="Cambria"/>
                          <a:ea typeface="Cambria"/>
                          <a:cs typeface="Cambria"/>
                          <a:sym typeface="Cambria"/>
                        </a:rPr>
                        <a:t>MOHAMMED FAIZAN</a:t>
                      </a:r>
                      <a:endParaRPr dirty="0">
                        <a:latin typeface="Cambria"/>
                        <a:ea typeface="Cambria"/>
                        <a:cs typeface="Cambria"/>
                        <a:sym typeface="Cambria"/>
                      </a:endParaRPr>
                    </a:p>
                  </a:txBody>
                  <a:tcPr marL="45720" marR="45720" horzOverflow="overflow"/>
                </a:tc>
                <a:extLst>
                  <a:ext uri="{0D108BD9-81ED-4DB2-BD59-A6C34878D82A}">
                    <a16:rowId xmlns:a16="http://schemas.microsoft.com/office/drawing/2014/main" val="10001"/>
                  </a:ext>
                </a:extLst>
              </a:tr>
              <a:tr h="362263">
                <a:tc>
                  <a:txBody>
                    <a:bodyPr/>
                    <a:lstStyle/>
                    <a:p>
                      <a:pPr algn="l" defTabSz="914400">
                        <a:defRPr sz="1800"/>
                      </a:pPr>
                      <a:r>
                        <a:rPr b="1">
                          <a:latin typeface="Cambria"/>
                          <a:ea typeface="Cambria"/>
                          <a:cs typeface="Cambria"/>
                          <a:sym typeface="Cambria"/>
                        </a:rPr>
                        <a:t>Roll No</a:t>
                      </a:r>
                    </a:p>
                  </a:txBody>
                  <a:tcPr marL="45720" marR="45720" horzOverflow="overflow"/>
                </a:tc>
                <a:tc>
                  <a:txBody>
                    <a:bodyPr/>
                    <a:lstStyle/>
                    <a:p>
                      <a:pPr algn="ctr" defTabSz="914400">
                        <a:defRPr sz="1800"/>
                      </a:pPr>
                      <a:r>
                        <a:rPr dirty="0">
                          <a:latin typeface="Cambria"/>
                          <a:ea typeface="Cambria"/>
                          <a:cs typeface="Cambria"/>
                          <a:sym typeface="Cambria"/>
                        </a:rPr>
                        <a:t>20211CIT01</a:t>
                      </a:r>
                      <a:r>
                        <a:rPr lang="en-US" dirty="0">
                          <a:latin typeface="Cambria"/>
                          <a:ea typeface="Cambria"/>
                          <a:cs typeface="Cambria"/>
                          <a:sym typeface="Cambria"/>
                        </a:rPr>
                        <a:t>52</a:t>
                      </a:r>
                      <a:endParaRPr dirty="0">
                        <a:latin typeface="Cambria"/>
                        <a:ea typeface="Cambria"/>
                        <a:cs typeface="Cambria"/>
                        <a:sym typeface="Cambria"/>
                      </a:endParaRPr>
                    </a:p>
                  </a:txBody>
                  <a:tcPr marL="45720" marR="45720" horzOverflow="overflow"/>
                </a:tc>
                <a:extLst>
                  <a:ext uri="{0D108BD9-81ED-4DB2-BD59-A6C34878D82A}">
                    <a16:rowId xmlns:a16="http://schemas.microsoft.com/office/drawing/2014/main" val="10002"/>
                  </a:ext>
                </a:extLst>
              </a:tr>
              <a:tr h="362263">
                <a:tc>
                  <a:txBody>
                    <a:bodyPr/>
                    <a:lstStyle/>
                    <a:p>
                      <a:pPr algn="l" defTabSz="914400">
                        <a:defRPr sz="1800"/>
                      </a:pPr>
                      <a:r>
                        <a:rPr b="1">
                          <a:latin typeface="Cambria"/>
                          <a:ea typeface="Cambria"/>
                          <a:cs typeface="Cambria"/>
                          <a:sym typeface="Cambria"/>
                        </a:rPr>
                        <a:t>Section</a:t>
                      </a:r>
                    </a:p>
                  </a:txBody>
                  <a:tcPr marL="45720" marR="45720" horzOverflow="overflow"/>
                </a:tc>
                <a:tc>
                  <a:txBody>
                    <a:bodyPr/>
                    <a:lstStyle/>
                    <a:p>
                      <a:pPr algn="ctr" defTabSz="914400">
                        <a:defRPr sz="1800"/>
                      </a:pPr>
                      <a:r>
                        <a:rPr>
                          <a:latin typeface="Cambria"/>
                          <a:ea typeface="Cambria"/>
                          <a:cs typeface="Cambria"/>
                          <a:sym typeface="Cambria"/>
                        </a:rPr>
                        <a:t>8CIT-02</a:t>
                      </a:r>
                    </a:p>
                  </a:txBody>
                  <a:tcPr marL="45720" marR="45720" horzOverflow="overflow"/>
                </a:tc>
                <a:extLst>
                  <a:ext uri="{0D108BD9-81ED-4DB2-BD59-A6C34878D82A}">
                    <a16:rowId xmlns:a16="http://schemas.microsoft.com/office/drawing/2014/main" val="10003"/>
                  </a:ext>
                </a:extLst>
              </a:tr>
              <a:tr h="362263">
                <a:tc>
                  <a:txBody>
                    <a:bodyPr/>
                    <a:lstStyle/>
                    <a:p>
                      <a:pPr algn="l" defTabSz="914400">
                        <a:defRPr sz="1800"/>
                      </a:pPr>
                      <a:r>
                        <a:rPr b="1">
                          <a:latin typeface="Cambria"/>
                          <a:ea typeface="Cambria"/>
                          <a:cs typeface="Cambria"/>
                          <a:sym typeface="Cambria"/>
                        </a:rPr>
                        <a:t>Batch No.</a:t>
                      </a:r>
                    </a:p>
                  </a:txBody>
                  <a:tcPr marL="45720" marR="45720" horzOverflow="overflow"/>
                </a:tc>
                <a:tc>
                  <a:txBody>
                    <a:bodyPr/>
                    <a:lstStyle/>
                    <a:p>
                      <a:pPr algn="ctr" defTabSz="914400">
                        <a:defRPr sz="1800"/>
                      </a:pPr>
                      <a:endParaRPr dirty="0">
                        <a:latin typeface="Cambria"/>
                        <a:ea typeface="Cambria"/>
                        <a:cs typeface="Cambria"/>
                        <a:sym typeface="Cambria"/>
                      </a:endParaRP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
          <p:cNvSpPr txBox="1">
            <a:spLocks noGrp="1"/>
          </p:cNvSpPr>
          <p:nvPr>
            <p:ph type="title"/>
          </p:nvPr>
        </p:nvSpPr>
        <p:spPr>
          <a:xfrm>
            <a:off x="838200" y="365125"/>
            <a:ext cx="10515600" cy="596311"/>
          </a:xfrm>
          <a:prstGeom prst="rect">
            <a:avLst/>
          </a:prstGeom>
        </p:spPr>
        <p:txBody>
          <a:bodyPr/>
          <a:lstStyle>
            <a:lvl1pPr>
              <a:defRPr sz="3200" b="1">
                <a:solidFill>
                  <a:srgbClr val="0070C0"/>
                </a:solidFill>
                <a:latin typeface="Times New Roman"/>
                <a:ea typeface="Times New Roman"/>
                <a:cs typeface="Times New Roman"/>
                <a:sym typeface="Times New Roman"/>
              </a:defRPr>
            </a:lvl1pPr>
          </a:lstStyle>
          <a:p>
            <a:r>
              <a:rPr dirty="0" err="1"/>
              <a:t>Github</a:t>
            </a:r>
            <a:r>
              <a:rPr dirty="0"/>
              <a:t> Link</a:t>
            </a:r>
          </a:p>
        </p:txBody>
      </p:sp>
      <p:sp>
        <p:nvSpPr>
          <p:cNvPr id="163"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sp>
        <p:nvSpPr>
          <p:cNvPr id="164" name="Content Placeholder 2"/>
          <p:cNvSpPr txBox="1">
            <a:spLocks noGrp="1"/>
          </p:cNvSpPr>
          <p:nvPr>
            <p:ph type="body" idx="1"/>
          </p:nvPr>
        </p:nvSpPr>
        <p:spPr>
          <a:xfrm>
            <a:off x="446307" y="1061297"/>
            <a:ext cx="10515601" cy="4351339"/>
          </a:xfrm>
          <a:prstGeom prst="rect">
            <a:avLst/>
          </a:prstGeom>
        </p:spPr>
        <p:txBody>
          <a:bodyPr/>
          <a:lstStyle/>
          <a:p>
            <a:r>
              <a:rPr lang="en-IN" dirty="0"/>
              <a:t>https://github.com/Faizanmohammed215/DapperMvcDemo-RWF-Internship-.git</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 xmlns:m="http://schemas.openxmlformats.org/officeDocument/2006/math" xmlns:a14="http://schemas.microsoft.com/office/drawing/2010/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ontent Placeholder 2"/>
          <p:cNvSpPr txBox="1">
            <a:spLocks noGrp="1"/>
          </p:cNvSpPr>
          <p:nvPr>
            <p:ph type="body" idx="1"/>
          </p:nvPr>
        </p:nvSpPr>
        <p:spPr>
          <a:xfrm>
            <a:off x="0" y="0"/>
            <a:ext cx="12192000" cy="6858000"/>
          </a:xfrm>
          <a:prstGeom prst="rect">
            <a:avLst/>
          </a:prstGeom>
          <a:solidFill>
            <a:srgbClr val="1F4E79"/>
          </a:solidFill>
        </p:spPr>
        <p:txBody>
          <a:bodyPr/>
          <a:lstStyle/>
          <a:p>
            <a:pPr marL="0" indent="0" algn="ctr">
              <a:buSzTx/>
              <a:buNone/>
              <a:defRPr sz="6600">
                <a:solidFill>
                  <a:srgbClr val="FFFF00"/>
                </a:solidFill>
                <a:latin typeface="Times New Roman"/>
                <a:ea typeface="Times New Roman"/>
                <a:cs typeface="Times New Roman"/>
                <a:sym typeface="Times New Roman"/>
              </a:defRPr>
            </a:pPr>
            <a:endParaRPr/>
          </a:p>
          <a:p>
            <a:pPr marL="0" indent="0" algn="ctr">
              <a:buSzTx/>
              <a:buNone/>
              <a:defRPr sz="6600">
                <a:solidFill>
                  <a:srgbClr val="FFFF00"/>
                </a:solidFill>
                <a:latin typeface="Times New Roman"/>
                <a:ea typeface="Times New Roman"/>
                <a:cs typeface="Times New Roman"/>
                <a:sym typeface="Times New Roman"/>
              </a:defRPr>
            </a:pPr>
            <a:r>
              <a:t>  </a:t>
            </a:r>
            <a:r>
              <a:rPr>
                <a:solidFill>
                  <a:srgbClr val="F8CBAD"/>
                </a:solidFill>
              </a:rPr>
              <a:t>Q&amp;A</a:t>
            </a:r>
          </a:p>
        </p:txBody>
      </p:sp>
      <p:sp>
        <p:nvSpPr>
          <p:cNvPr id="167" name="Slide Number Placeholder 3"/>
          <p:cNvSpPr txBox="1">
            <a:spLocks noGrp="1"/>
          </p:cNvSpPr>
          <p:nvPr>
            <p:ph type="sldNum" sz="quarter" idx="2"/>
          </p:nvPr>
        </p:nvSpPr>
        <p:spPr>
          <a:xfrm>
            <a:off x="11102915" y="6401179"/>
            <a:ext cx="250886" cy="27546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Times New Roman"/>
                <a:ea typeface="Times New Roman"/>
                <a:cs typeface="Times New Roman"/>
                <a:sym typeface="Times New Roman"/>
              </a:defRPr>
            </a:lvl1pPr>
          </a:lstStyle>
          <a:p>
            <a:fld id="{86CB4B4D-7CA3-9044-876B-883B54F8677D}" type="slidenum">
              <a:t>11</a:t>
            </a:fld>
            <a:endParaRPr/>
          </a:p>
        </p:txBody>
      </p:sp>
      <p:pic>
        <p:nvPicPr>
          <p:cNvPr id="168" name="Picture 7" descr="Picture 7"/>
          <p:cNvPicPr>
            <a:picLocks noChangeAspect="1"/>
          </p:cNvPicPr>
          <p:nvPr/>
        </p:nvPicPr>
        <p:blipFill>
          <a:blip r:embed="rId2"/>
          <a:stretch>
            <a:fillRect/>
          </a:stretch>
        </p:blipFill>
        <p:spPr>
          <a:xfrm>
            <a:off x="5005253" y="2150340"/>
            <a:ext cx="2841171" cy="383241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 xmlns:m="http://schemas.openxmlformats.org/officeDocument/2006/math" xmlns:a14="http://schemas.microsoft.com/office/drawing/2010/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ontent Placeholder 2"/>
          <p:cNvSpPr txBox="1">
            <a:spLocks noGrp="1"/>
          </p:cNvSpPr>
          <p:nvPr>
            <p:ph type="body" sz="quarter" idx="1"/>
          </p:nvPr>
        </p:nvSpPr>
        <p:spPr>
          <a:xfrm>
            <a:off x="838200" y="2547258"/>
            <a:ext cx="10515600" cy="1214847"/>
          </a:xfrm>
          <a:prstGeom prst="rect">
            <a:avLst/>
          </a:prstGeom>
        </p:spPr>
        <p:txBody>
          <a:bodyPr/>
          <a:lstStyle>
            <a:lvl1pPr marL="0" indent="0" algn="ctr">
              <a:buSzTx/>
              <a:buNone/>
              <a:defRPr sz="6600">
                <a:solidFill>
                  <a:srgbClr val="A71180"/>
                </a:solidFill>
                <a:latin typeface="Times New Roman"/>
                <a:ea typeface="Times New Roman"/>
                <a:cs typeface="Times New Roman"/>
                <a:sym typeface="Times New Roman"/>
              </a:defRPr>
            </a:lvl1pPr>
          </a:lstStyle>
          <a:p>
            <a:r>
              <a:t>Thank you !!</a:t>
            </a:r>
          </a:p>
        </p:txBody>
      </p:sp>
      <p:sp>
        <p:nvSpPr>
          <p:cNvPr id="171"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 xmlns:m="http://schemas.openxmlformats.org/officeDocument/2006/math" xmlns:a14="http://schemas.microsoft.com/office/drawing/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Google Shape;96;p14"/>
          <p:cNvSpPr txBox="1">
            <a:spLocks noGrp="1"/>
          </p:cNvSpPr>
          <p:nvPr>
            <p:ph type="title"/>
          </p:nvPr>
        </p:nvSpPr>
        <p:spPr>
          <a:xfrm>
            <a:off x="812800" y="274638"/>
            <a:ext cx="10668000" cy="487501"/>
          </a:xfrm>
          <a:prstGeom prst="rect">
            <a:avLst/>
          </a:prstGeom>
        </p:spPr>
        <p:txBody>
          <a:bodyPr lIns="45699" tIns="45699" rIns="45699" bIns="45699"/>
          <a:lstStyle>
            <a:lvl1pPr defTabSz="548640">
              <a:defRPr sz="2640">
                <a:latin typeface="Cambria"/>
                <a:ea typeface="Cambria"/>
                <a:cs typeface="Cambria"/>
                <a:sym typeface="Cambria"/>
              </a:defRPr>
            </a:lvl1pPr>
          </a:lstStyle>
          <a:p>
            <a:r>
              <a:t>Content</a:t>
            </a:r>
          </a:p>
        </p:txBody>
      </p:sp>
      <p:sp>
        <p:nvSpPr>
          <p:cNvPr id="108" name="Google Shape;97;p14"/>
          <p:cNvSpPr txBox="1">
            <a:spLocks noGrp="1"/>
          </p:cNvSpPr>
          <p:nvPr>
            <p:ph type="body" idx="1"/>
          </p:nvPr>
        </p:nvSpPr>
        <p:spPr>
          <a:xfrm>
            <a:off x="704516" y="902370"/>
            <a:ext cx="10668001" cy="4271210"/>
          </a:xfrm>
          <a:prstGeom prst="rect">
            <a:avLst/>
          </a:prstGeom>
        </p:spPr>
        <p:txBody>
          <a:bodyPr lIns="45699" tIns="45699" rIns="45699" bIns="45699"/>
          <a:lstStyle/>
          <a:p>
            <a:pPr marL="495300" indent="-342900" algn="just">
              <a:lnSpc>
                <a:spcPct val="200000"/>
              </a:lnSpc>
              <a:spcBef>
                <a:spcPts val="0"/>
              </a:spcBef>
              <a:buFontTx/>
              <a:buChar char="➢"/>
              <a:defRPr sz="2000" b="1">
                <a:solidFill>
                  <a:srgbClr val="0070C0"/>
                </a:solidFill>
                <a:latin typeface="Times New Roman"/>
                <a:ea typeface="Times New Roman"/>
                <a:cs typeface="Times New Roman"/>
                <a:sym typeface="Times New Roman"/>
              </a:defRPr>
            </a:pPr>
            <a:r>
              <a:t>About Company or Organization</a:t>
            </a: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Working domain or the technology</a:t>
            </a:r>
            <a:endParaRPr>
              <a:latin typeface="Cambria"/>
              <a:ea typeface="Cambria"/>
              <a:cs typeface="Cambria"/>
              <a:sym typeface="Cambria"/>
            </a:endParaRP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About your team and reporting Manager</a:t>
            </a:r>
            <a:endParaRPr>
              <a:latin typeface="Cambria"/>
              <a:ea typeface="Cambria"/>
              <a:cs typeface="Cambria"/>
              <a:sym typeface="Cambria"/>
            </a:endParaRP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Challenges Faced in Internship</a:t>
            </a:r>
            <a:endParaRPr>
              <a:latin typeface="Cambria"/>
              <a:ea typeface="Cambria"/>
              <a:cs typeface="Cambria"/>
              <a:sym typeface="Cambria"/>
            </a:endParaRP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Objectives of the work</a:t>
            </a: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Internship Roadmap</a:t>
            </a: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Github Link</a:t>
            </a: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 xmlns:m="http://schemas.openxmlformats.org/officeDocument/2006/math" xmlns:a14="http://schemas.microsoft.com/office/drawing/2010/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
          <p:cNvSpPr txBox="1">
            <a:spLocks noGrp="1"/>
          </p:cNvSpPr>
          <p:nvPr>
            <p:ph type="title"/>
          </p:nvPr>
        </p:nvSpPr>
        <p:spPr>
          <a:xfrm>
            <a:off x="838200" y="365125"/>
            <a:ext cx="10515600" cy="679905"/>
          </a:xfrm>
          <a:prstGeom prst="rect">
            <a:avLst/>
          </a:prstGeom>
        </p:spPr>
        <p:txBody>
          <a:bodyPr/>
          <a:lstStyle>
            <a:lvl1pPr>
              <a:defRPr sz="3200" b="1">
                <a:solidFill>
                  <a:srgbClr val="0070C0"/>
                </a:solidFill>
                <a:latin typeface="Times New Roman"/>
                <a:ea typeface="Times New Roman"/>
                <a:cs typeface="Times New Roman"/>
                <a:sym typeface="Times New Roman"/>
              </a:defRPr>
            </a:lvl1pPr>
          </a:lstStyle>
          <a:p>
            <a:r>
              <a:t>About Company or Organization</a:t>
            </a:r>
          </a:p>
        </p:txBody>
      </p:sp>
      <p:sp>
        <p:nvSpPr>
          <p:cNvPr id="111" name="Content Placeholder 2"/>
          <p:cNvSpPr txBox="1">
            <a:spLocks noGrp="1"/>
          </p:cNvSpPr>
          <p:nvPr>
            <p:ph type="body" idx="1"/>
          </p:nvPr>
        </p:nvSpPr>
        <p:spPr>
          <a:xfrm>
            <a:off x="838200" y="1045031"/>
            <a:ext cx="10515600" cy="4188820"/>
          </a:xfrm>
          <a:prstGeom prst="rect">
            <a:avLst/>
          </a:prstGeom>
        </p:spPr>
        <p:txBody>
          <a:bodyPr/>
          <a:lstStyle/>
          <a:p>
            <a:pPr>
              <a:defRPr sz="3200" b="1">
                <a:latin typeface="Times New Roman"/>
                <a:ea typeface="Times New Roman"/>
                <a:cs typeface="Times New Roman"/>
                <a:sym typeface="Times New Roman"/>
              </a:defRPr>
            </a:pPr>
            <a:r>
              <a:t>Rail Wheel Factory, Yelahanka</a:t>
            </a:r>
            <a:r>
              <a:rPr b="0"/>
              <a:t> (RWF) (also known as Wheel and Axle Plant) is a manufacturing unit of the Indian Railways located in Yelahanka, Bangalore, Karnataka. It produces wheels, axles, and wheel sets for railway wagons, coaches, and locomotives, serving both Indian Railways and international customers. The unit was commissioned by C. K. Jaffer Sharief, the then Railway Minister, in 1984.</a:t>
            </a:r>
          </a:p>
        </p:txBody>
      </p:sp>
      <p:sp>
        <p:nvSpPr>
          <p:cNvPr id="112"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 xmlns:m="http://schemas.openxmlformats.org/officeDocument/2006/math" xmlns:a14="http://schemas.microsoft.com/office/drawing/2010/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title"/>
          </p:nvPr>
        </p:nvSpPr>
        <p:spPr>
          <a:xfrm>
            <a:off x="838200" y="365125"/>
            <a:ext cx="10515600" cy="497026"/>
          </a:xfrm>
          <a:prstGeom prst="rect">
            <a:avLst/>
          </a:prstGeom>
        </p:spPr>
        <p:txBody>
          <a:bodyPr/>
          <a:lstStyle/>
          <a:p>
            <a:pPr defTabSz="676655">
              <a:defRPr sz="3256"/>
            </a:pPr>
            <a:endParaRPr/>
          </a:p>
        </p:txBody>
      </p:sp>
      <p:sp>
        <p:nvSpPr>
          <p:cNvPr id="115" name="Content Placeholder 2"/>
          <p:cNvSpPr txBox="1">
            <a:spLocks noGrp="1"/>
          </p:cNvSpPr>
          <p:nvPr>
            <p:ph type="body" idx="1"/>
          </p:nvPr>
        </p:nvSpPr>
        <p:spPr>
          <a:xfrm>
            <a:off x="838200" y="1105989"/>
            <a:ext cx="10515600" cy="5070974"/>
          </a:xfrm>
          <a:prstGeom prst="rect">
            <a:avLst/>
          </a:prstGeom>
        </p:spPr>
        <p:txBody>
          <a:bodyPr/>
          <a:lstStyle>
            <a:lvl1pPr>
              <a:defRPr>
                <a:latin typeface="Times New Roman"/>
                <a:ea typeface="Times New Roman"/>
                <a:cs typeface="Times New Roman"/>
                <a:sym typeface="Times New Roman"/>
              </a:defRPr>
            </a:lvl1pPr>
          </a:lstStyle>
          <a:p>
            <a:r>
              <a:t>This factory uses cast steel technology in the manufacturing of wheels which utilizes scrap steel collected from Railways' own workshops as raw material. The products (Wheels, Axles and wheel sets) are engineered with little scope for human errors. It has a planned capacity to manufacture of about 70,000 wheels of different sizes, 23,000 axles and to assemble 23,000 wheels sets. It employs over 2000 personnel and has an annual turnover of about 82 crores. It is an ISO 9001:2000 and ISO 14001 certified unit for its business processes. It was the first unit of Indian Railways to receive ISO  9001:2008 accreditation.</a:t>
            </a:r>
          </a:p>
        </p:txBody>
      </p:sp>
      <p:sp>
        <p:nvSpPr>
          <p:cNvPr id="116"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 xmlns:m="http://schemas.openxmlformats.org/officeDocument/2006/math" xmlns:a14="http://schemas.microsoft.com/office/drawing/2010/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xfrm>
            <a:off x="838200" y="365125"/>
            <a:ext cx="10515600" cy="819241"/>
          </a:xfrm>
          <a:prstGeom prst="rect">
            <a:avLst/>
          </a:prstGeom>
        </p:spPr>
        <p:txBody>
          <a:bodyPr/>
          <a:lstStyle>
            <a:lvl1pPr>
              <a:defRPr sz="3200" b="1">
                <a:solidFill>
                  <a:srgbClr val="2E75B6"/>
                </a:solidFill>
                <a:latin typeface="Times New Roman"/>
                <a:ea typeface="Times New Roman"/>
                <a:cs typeface="Times New Roman"/>
                <a:sym typeface="Times New Roman"/>
              </a:defRPr>
            </a:lvl1pPr>
          </a:lstStyle>
          <a:p>
            <a:r>
              <a:t>Working domain or the technology</a:t>
            </a:r>
          </a:p>
        </p:txBody>
      </p:sp>
      <p:sp>
        <p:nvSpPr>
          <p:cNvPr id="119" name="Content Placeholder 2"/>
          <p:cNvSpPr txBox="1">
            <a:spLocks noGrp="1"/>
          </p:cNvSpPr>
          <p:nvPr>
            <p:ph type="body" idx="1"/>
          </p:nvPr>
        </p:nvSpPr>
        <p:spPr>
          <a:xfrm>
            <a:off x="838200" y="1184366"/>
            <a:ext cx="10515600" cy="4058196"/>
          </a:xfrm>
          <a:prstGeom prst="rect">
            <a:avLst/>
          </a:prstGeom>
        </p:spPr>
        <p:txBody>
          <a:bodyPr/>
          <a:lstStyle/>
          <a:p>
            <a:pPr>
              <a:defRPr>
                <a:latin typeface="Times New Roman"/>
                <a:ea typeface="Times New Roman"/>
                <a:cs typeface="Times New Roman"/>
                <a:sym typeface="Times New Roman"/>
              </a:defRPr>
            </a:pPr>
            <a:r>
              <a:t>WEBSITE BUILDING </a:t>
            </a:r>
          </a:p>
          <a:p>
            <a:pPr marL="685800" lvl="1" indent="-228600">
              <a:spcBef>
                <a:spcPts val="500"/>
              </a:spcBef>
              <a:defRPr sz="2400">
                <a:latin typeface="Times New Roman"/>
                <a:ea typeface="Times New Roman"/>
                <a:cs typeface="Times New Roman"/>
                <a:sym typeface="Times New Roman"/>
              </a:defRPr>
            </a:pPr>
            <a:r>
              <a:t>.NET</a:t>
            </a:r>
          </a:p>
          <a:p>
            <a:pPr marL="685800" lvl="1" indent="-228600">
              <a:spcBef>
                <a:spcPts val="500"/>
              </a:spcBef>
              <a:defRPr sz="2400">
                <a:latin typeface="Times New Roman"/>
                <a:ea typeface="Times New Roman"/>
                <a:cs typeface="Times New Roman"/>
                <a:sym typeface="Times New Roman"/>
              </a:defRPr>
            </a:pPr>
            <a:r>
              <a:t>VS STUDIO</a:t>
            </a:r>
          </a:p>
          <a:p>
            <a:pPr marL="685800" lvl="1" indent="-228600">
              <a:spcBef>
                <a:spcPts val="500"/>
              </a:spcBef>
              <a:defRPr sz="2400">
                <a:latin typeface="Times New Roman"/>
                <a:ea typeface="Times New Roman"/>
                <a:cs typeface="Times New Roman"/>
                <a:sym typeface="Times New Roman"/>
              </a:defRPr>
            </a:pPr>
            <a:r>
              <a:t>VS COMMUNITY</a:t>
            </a:r>
          </a:p>
          <a:p>
            <a:pPr marL="685800" lvl="1" indent="-228600">
              <a:spcBef>
                <a:spcPts val="500"/>
              </a:spcBef>
              <a:defRPr sz="2400">
                <a:latin typeface="Times New Roman"/>
                <a:ea typeface="Times New Roman"/>
                <a:cs typeface="Times New Roman"/>
                <a:sym typeface="Times New Roman"/>
              </a:defRPr>
            </a:pPr>
            <a:r>
              <a:t>MYSQL</a:t>
            </a:r>
          </a:p>
        </p:txBody>
      </p:sp>
      <p:sp>
        <p:nvSpPr>
          <p:cNvPr id="120"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 xmlns:m="http://schemas.openxmlformats.org/officeDocument/2006/math" xmlns:a14="http://schemas.microsoft.com/office/drawing/2010/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838200" y="365125"/>
            <a:ext cx="10515600" cy="819241"/>
          </a:xfrm>
          <a:prstGeom prst="rect">
            <a:avLst/>
          </a:prstGeom>
        </p:spPr>
        <p:txBody>
          <a:bodyPr/>
          <a:lstStyle>
            <a:lvl1pPr>
              <a:defRPr sz="3200" b="1">
                <a:solidFill>
                  <a:srgbClr val="2E75B6"/>
                </a:solidFill>
                <a:latin typeface="Times New Roman"/>
                <a:ea typeface="Times New Roman"/>
                <a:cs typeface="Times New Roman"/>
                <a:sym typeface="Times New Roman"/>
              </a:defRPr>
            </a:lvl1pPr>
          </a:lstStyle>
          <a:p>
            <a:r>
              <a:t>About your team and reporting Manager</a:t>
            </a:r>
          </a:p>
        </p:txBody>
      </p:sp>
      <p:sp>
        <p:nvSpPr>
          <p:cNvPr id="123" name="Content Placeholder 2"/>
          <p:cNvSpPr txBox="1">
            <a:spLocks noGrp="1"/>
          </p:cNvSpPr>
          <p:nvPr>
            <p:ph type="body" idx="1"/>
          </p:nvPr>
        </p:nvSpPr>
        <p:spPr>
          <a:xfrm>
            <a:off x="838200" y="1184366"/>
            <a:ext cx="10515600" cy="4058196"/>
          </a:xfrm>
          <a:prstGeom prst="rect">
            <a:avLst/>
          </a:prstGeom>
        </p:spPr>
        <p:txBody>
          <a:bodyPr/>
          <a:lstStyle/>
          <a:p>
            <a:pPr>
              <a:defRPr>
                <a:latin typeface="Times New Roman"/>
                <a:ea typeface="Times New Roman"/>
                <a:cs typeface="Times New Roman"/>
                <a:sym typeface="Times New Roman"/>
              </a:defRPr>
            </a:pPr>
            <a:r>
              <a:t>Team Members:</a:t>
            </a:r>
          </a:p>
          <a:p>
            <a:pPr marL="685800" lvl="1" indent="-228600">
              <a:spcBef>
                <a:spcPts val="500"/>
              </a:spcBef>
              <a:defRPr sz="2400">
                <a:latin typeface="Times New Roman"/>
                <a:ea typeface="Times New Roman"/>
                <a:cs typeface="Times New Roman"/>
                <a:sym typeface="Times New Roman"/>
              </a:defRPr>
            </a:pPr>
            <a:r>
              <a:t>SANIYA KOUSAR - 20211CIT042</a:t>
            </a:r>
          </a:p>
          <a:p>
            <a:pPr marL="685800" lvl="1" indent="-228600">
              <a:spcBef>
                <a:spcPts val="500"/>
              </a:spcBef>
              <a:defRPr sz="2400">
                <a:latin typeface="Times New Roman"/>
                <a:ea typeface="Times New Roman"/>
                <a:cs typeface="Times New Roman"/>
                <a:sym typeface="Times New Roman"/>
              </a:defRPr>
            </a:pPr>
            <a:r>
              <a:t>MOHAMMED FAIZAN- 20211CIT0152</a:t>
            </a:r>
          </a:p>
          <a:p>
            <a:pPr marL="685800" lvl="1" indent="-228600">
              <a:spcBef>
                <a:spcPts val="500"/>
              </a:spcBef>
              <a:defRPr sz="2400">
                <a:latin typeface="Times New Roman"/>
                <a:ea typeface="Times New Roman"/>
                <a:cs typeface="Times New Roman"/>
                <a:sym typeface="Times New Roman"/>
              </a:defRPr>
            </a:pPr>
            <a:r>
              <a:t>HUSNA BEGUM- 20211CSE0030</a:t>
            </a:r>
          </a:p>
          <a:p>
            <a:pPr marL="685800" lvl="1" indent="-228600">
              <a:spcBef>
                <a:spcPts val="500"/>
              </a:spcBef>
              <a:defRPr sz="2400">
                <a:latin typeface="Times New Roman"/>
                <a:ea typeface="Times New Roman"/>
                <a:cs typeface="Times New Roman"/>
                <a:sym typeface="Times New Roman"/>
              </a:defRPr>
            </a:pPr>
            <a:r>
              <a:t>LAKSHMI PRIYA- 20201CSE0261</a:t>
            </a:r>
          </a:p>
          <a:p>
            <a:pPr>
              <a:defRPr>
                <a:latin typeface="Times New Roman"/>
                <a:ea typeface="Times New Roman"/>
                <a:cs typeface="Times New Roman"/>
                <a:sym typeface="Times New Roman"/>
              </a:defRPr>
            </a:pPr>
            <a:r>
              <a:t>Reporting Manager : PRASAD RAO [</a:t>
            </a:r>
            <a:r>
              <a:rPr sz="2000"/>
              <a:t>General Manger Railways]</a:t>
            </a:r>
          </a:p>
        </p:txBody>
      </p:sp>
      <p:sp>
        <p:nvSpPr>
          <p:cNvPr id="12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 xmlns:m="http://schemas.openxmlformats.org/officeDocument/2006/math" xmlns:a14="http://schemas.microsoft.com/office/drawing/2010/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title"/>
          </p:nvPr>
        </p:nvSpPr>
        <p:spPr>
          <a:xfrm>
            <a:off x="838200" y="365125"/>
            <a:ext cx="10515600" cy="819241"/>
          </a:xfrm>
          <a:prstGeom prst="rect">
            <a:avLst/>
          </a:prstGeom>
        </p:spPr>
        <p:txBody>
          <a:bodyPr/>
          <a:lstStyle>
            <a:lvl1pPr>
              <a:defRPr sz="3200" b="1">
                <a:solidFill>
                  <a:srgbClr val="2E75B6"/>
                </a:solidFill>
                <a:latin typeface="Times New Roman"/>
                <a:ea typeface="Times New Roman"/>
                <a:cs typeface="Times New Roman"/>
                <a:sym typeface="Times New Roman"/>
              </a:defRPr>
            </a:lvl1pPr>
          </a:lstStyle>
          <a:p>
            <a:r>
              <a:t>Challenges Faced in Internship</a:t>
            </a:r>
          </a:p>
        </p:txBody>
      </p:sp>
      <p:sp>
        <p:nvSpPr>
          <p:cNvPr id="127" name="Content Placeholder 2"/>
          <p:cNvSpPr txBox="1">
            <a:spLocks noGrp="1"/>
          </p:cNvSpPr>
          <p:nvPr>
            <p:ph type="body" idx="1"/>
          </p:nvPr>
        </p:nvSpPr>
        <p:spPr>
          <a:xfrm>
            <a:off x="838200" y="1184366"/>
            <a:ext cx="10515600" cy="4058196"/>
          </a:xfrm>
          <a:prstGeom prst="rect">
            <a:avLst/>
          </a:prstGeom>
        </p:spPr>
        <p:txBody>
          <a:bodyPr/>
          <a:lstStyle/>
          <a:p>
            <a:pPr>
              <a:defRPr>
                <a:latin typeface="Times New Roman"/>
                <a:ea typeface="Times New Roman"/>
                <a:cs typeface="Times New Roman"/>
                <a:sym typeface="Times New Roman"/>
              </a:defRPr>
            </a:pPr>
            <a:r>
              <a:t>Adapting to a New Environment</a:t>
            </a:r>
          </a:p>
          <a:p>
            <a:pPr>
              <a:defRPr>
                <a:latin typeface="Times New Roman"/>
                <a:ea typeface="Times New Roman"/>
                <a:cs typeface="Times New Roman"/>
                <a:sym typeface="Times New Roman"/>
              </a:defRPr>
            </a:pPr>
            <a:r>
              <a:t>Time Management &amp; Workload Balance</a:t>
            </a:r>
          </a:p>
          <a:p>
            <a:pPr>
              <a:defRPr>
                <a:latin typeface="Times New Roman"/>
                <a:ea typeface="Times New Roman"/>
                <a:cs typeface="Times New Roman"/>
                <a:sym typeface="Times New Roman"/>
              </a:defRPr>
            </a:pPr>
            <a:r>
              <a:t>Time Management &amp; Workload Balance</a:t>
            </a:r>
          </a:p>
          <a:p>
            <a:pPr>
              <a:defRPr>
                <a:latin typeface="Times New Roman"/>
                <a:ea typeface="Times New Roman"/>
                <a:cs typeface="Times New Roman"/>
                <a:sym typeface="Times New Roman"/>
              </a:defRPr>
            </a:pPr>
            <a:r>
              <a:t>Technical &amp; Administrative Challenges</a:t>
            </a:r>
          </a:p>
        </p:txBody>
      </p:sp>
      <p:sp>
        <p:nvSpPr>
          <p:cNvPr id="12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 xmlns:m="http://schemas.openxmlformats.org/officeDocument/2006/math" xmlns:a14="http://schemas.microsoft.com/office/drawing/2010/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xfrm>
            <a:off x="838200" y="365125"/>
            <a:ext cx="10515600" cy="819241"/>
          </a:xfrm>
          <a:prstGeom prst="rect">
            <a:avLst/>
          </a:prstGeom>
        </p:spPr>
        <p:txBody>
          <a:bodyPr/>
          <a:lstStyle>
            <a:lvl1pPr>
              <a:defRPr sz="3200" b="1">
                <a:solidFill>
                  <a:srgbClr val="2E75B6"/>
                </a:solidFill>
                <a:latin typeface="Times New Roman"/>
                <a:ea typeface="Times New Roman"/>
                <a:cs typeface="Times New Roman"/>
                <a:sym typeface="Times New Roman"/>
              </a:defRPr>
            </a:lvl1pPr>
          </a:lstStyle>
          <a:p>
            <a:r>
              <a:t>Objectives of the work</a:t>
            </a:r>
          </a:p>
        </p:txBody>
      </p:sp>
      <p:sp>
        <p:nvSpPr>
          <p:cNvPr id="131" name="Content Placeholder 2"/>
          <p:cNvSpPr txBox="1">
            <a:spLocks noGrp="1"/>
          </p:cNvSpPr>
          <p:nvPr>
            <p:ph type="body" idx="1"/>
          </p:nvPr>
        </p:nvSpPr>
        <p:spPr>
          <a:xfrm>
            <a:off x="838200" y="1184366"/>
            <a:ext cx="10515600" cy="4058196"/>
          </a:xfrm>
          <a:prstGeom prst="rect">
            <a:avLst/>
          </a:prstGeom>
        </p:spPr>
        <p:txBody>
          <a:bodyPr/>
          <a:lstStyle/>
          <a:p>
            <a:pPr>
              <a:defRPr sz="3200">
                <a:latin typeface="Times New Roman"/>
                <a:ea typeface="Times New Roman"/>
                <a:cs typeface="Times New Roman"/>
                <a:sym typeface="Times New Roman"/>
              </a:defRPr>
            </a:pPr>
            <a:r>
              <a:t>Understanding Dapper and Its Advantages</a:t>
            </a:r>
          </a:p>
          <a:p>
            <a:pPr>
              <a:defRPr sz="3200">
                <a:latin typeface="Times New Roman"/>
                <a:ea typeface="Times New Roman"/>
                <a:cs typeface="Times New Roman"/>
                <a:sym typeface="Times New Roman"/>
              </a:defRPr>
            </a:pPr>
            <a:r>
              <a:t>Implementing CRUD Operations with Dapper</a:t>
            </a:r>
          </a:p>
          <a:p>
            <a:pPr>
              <a:defRPr sz="3200">
                <a:latin typeface="Times New Roman"/>
                <a:ea typeface="Times New Roman"/>
                <a:cs typeface="Times New Roman"/>
                <a:sym typeface="Times New Roman"/>
              </a:defRPr>
            </a:pPr>
            <a:r>
              <a:t> Working with SQL Server and Stored Procedures</a:t>
            </a:r>
          </a:p>
          <a:p>
            <a:pPr>
              <a:defRPr sz="3200">
                <a:latin typeface="Times New Roman"/>
                <a:ea typeface="Times New Roman"/>
                <a:cs typeface="Times New Roman"/>
                <a:sym typeface="Times New Roman"/>
              </a:defRPr>
            </a:pPr>
            <a:r>
              <a:t> Building a Database-First Approach in ASP.NET Core</a:t>
            </a:r>
          </a:p>
          <a:p>
            <a:pPr>
              <a:defRPr sz="3200">
                <a:latin typeface="Times New Roman"/>
                <a:ea typeface="Times New Roman"/>
                <a:cs typeface="Times New Roman"/>
                <a:sym typeface="Times New Roman"/>
              </a:defRPr>
            </a:pPr>
            <a:r>
              <a:t> Developing a .NET 7 API with Dapper</a:t>
            </a:r>
          </a:p>
          <a:p>
            <a:pPr>
              <a:defRPr sz="3200">
                <a:latin typeface="Times New Roman"/>
                <a:ea typeface="Times New Roman"/>
                <a:cs typeface="Times New Roman"/>
                <a:sym typeface="Times New Roman"/>
              </a:defRPr>
            </a:pPr>
            <a:r>
              <a:t> Best Practices for Performance &amp; Scalability</a:t>
            </a:r>
          </a:p>
        </p:txBody>
      </p:sp>
      <p:sp>
        <p:nvSpPr>
          <p:cNvPr id="132"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 xmlns:m="http://schemas.openxmlformats.org/officeDocument/2006/math" xmlns:a14="http://schemas.microsoft.com/office/drawing/2010/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xfrm>
            <a:off x="838200" y="365125"/>
            <a:ext cx="10515600" cy="596311"/>
          </a:xfrm>
          <a:prstGeom prst="rect">
            <a:avLst/>
          </a:prstGeom>
        </p:spPr>
        <p:txBody>
          <a:bodyPr/>
          <a:lstStyle>
            <a:lvl1pPr>
              <a:defRPr sz="3200" b="1">
                <a:solidFill>
                  <a:srgbClr val="0070C0"/>
                </a:solidFill>
                <a:latin typeface="Times New Roman"/>
                <a:ea typeface="Times New Roman"/>
                <a:cs typeface="Times New Roman"/>
                <a:sym typeface="Times New Roman"/>
              </a:defRPr>
            </a:lvl1pPr>
          </a:lstStyle>
          <a:p>
            <a:r>
              <a:t>Internship Road Map</a:t>
            </a:r>
          </a:p>
        </p:txBody>
      </p:sp>
      <p:sp>
        <p:nvSpPr>
          <p:cNvPr id="135"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grpSp>
        <p:nvGrpSpPr>
          <p:cNvPr id="160" name="Content Placeholder 7"/>
          <p:cNvGrpSpPr/>
          <p:nvPr/>
        </p:nvGrpSpPr>
        <p:grpSpPr>
          <a:xfrm>
            <a:off x="3331962" y="1210490"/>
            <a:ext cx="5528074" cy="4058196"/>
            <a:chOff x="0" y="0"/>
            <a:chExt cx="5528073" cy="4058194"/>
          </a:xfrm>
        </p:grpSpPr>
        <p:grpSp>
          <p:nvGrpSpPr>
            <p:cNvPr id="138" name="Group"/>
            <p:cNvGrpSpPr/>
            <p:nvPr/>
          </p:nvGrpSpPr>
          <p:grpSpPr>
            <a:xfrm>
              <a:off x="4146055" y="767809"/>
              <a:ext cx="1382019" cy="3290386"/>
              <a:chOff x="0" y="0"/>
              <a:chExt cx="1382018" cy="3290384"/>
            </a:xfrm>
          </p:grpSpPr>
          <p:sp>
            <p:nvSpPr>
              <p:cNvPr id="136" name="Shape"/>
              <p:cNvSpPr/>
              <p:nvPr/>
            </p:nvSpPr>
            <p:spPr>
              <a:xfrm>
                <a:off x="-1" y="-1"/>
                <a:ext cx="1382020" cy="32903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0" y="9000"/>
                    </a:lnTo>
                    <a:lnTo>
                      <a:pt x="10800" y="10800"/>
                    </a:lnTo>
                    <a:lnTo>
                      <a:pt x="0" y="3600"/>
                    </a:lnTo>
                    <a:close/>
                  </a:path>
                </a:pathLst>
              </a:custGeom>
              <a:solidFill>
                <a:srgbClr val="C3D4EB"/>
              </a:solidFill>
              <a:ln w="12700" cap="flat">
                <a:solidFill>
                  <a:srgbClr val="FFFFFF"/>
                </a:solidFill>
                <a:prstDash val="solid"/>
                <a:miter lim="800000"/>
              </a:ln>
              <a:effectLst/>
            </p:spPr>
            <p:txBody>
              <a:bodyPr wrap="square" lIns="45719" tIns="45719" rIns="45719" bIns="45719" numCol="1" anchor="t">
                <a:noAutofit/>
              </a:bodyPr>
              <a:lstStyle/>
              <a:p>
                <a:pPr algn="r" defTabSz="800100">
                  <a:lnSpc>
                    <a:spcPct val="90000"/>
                  </a:lnSpc>
                  <a:spcBef>
                    <a:spcPts val="1100"/>
                  </a:spcBef>
                  <a:defRPr sz="2800"/>
                </a:pPr>
                <a:endParaRPr/>
              </a:p>
            </p:txBody>
          </p:sp>
          <p:sp>
            <p:nvSpPr>
              <p:cNvPr id="137" name="100% completion of the project"/>
              <p:cNvSpPr txBox="1"/>
              <p:nvPr/>
            </p:nvSpPr>
            <p:spPr>
              <a:xfrm>
                <a:off x="175239" y="0"/>
                <a:ext cx="1206779" cy="11597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7150" tIns="57150" rIns="57150" bIns="57150" numCol="1" anchor="t">
                <a:spAutoFit/>
              </a:bodyPr>
              <a:lstStyle>
                <a:lvl1pPr algn="r" defTabSz="800100">
                  <a:lnSpc>
                    <a:spcPct val="90000"/>
                  </a:lnSpc>
                  <a:spcBef>
                    <a:spcPts val="700"/>
                  </a:spcBef>
                </a:lvl1pPr>
              </a:lstStyle>
              <a:p>
                <a:r>
                  <a:t>100% completion of the project</a:t>
                </a:r>
              </a:p>
            </p:txBody>
          </p:sp>
        </p:grpSp>
        <p:grpSp>
          <p:nvGrpSpPr>
            <p:cNvPr id="141" name="Group"/>
            <p:cNvGrpSpPr/>
            <p:nvPr/>
          </p:nvGrpSpPr>
          <p:grpSpPr>
            <a:xfrm>
              <a:off x="4146055" y="0"/>
              <a:ext cx="1382019" cy="767811"/>
              <a:chOff x="0" y="0"/>
              <a:chExt cx="1382018" cy="767810"/>
            </a:xfrm>
          </p:grpSpPr>
          <p:sp>
            <p:nvSpPr>
              <p:cNvPr id="139" name="Rectangle"/>
              <p:cNvSpPr/>
              <p:nvPr/>
            </p:nvSpPr>
            <p:spPr>
              <a:xfrm>
                <a:off x="-1" y="-1"/>
                <a:ext cx="1382020" cy="767812"/>
              </a:xfrm>
              <a:prstGeom prst="rect">
                <a:avLst/>
              </a:prstGeom>
              <a:solidFill>
                <a:schemeClr val="accent2"/>
              </a:solidFill>
              <a:ln w="12700" cap="flat">
                <a:solidFill>
                  <a:srgbClr val="FFFFFF"/>
                </a:solidFill>
                <a:prstDash val="solid"/>
                <a:miter lim="800000"/>
              </a:ln>
              <a:effectLst/>
            </p:spPr>
            <p:txBody>
              <a:bodyPr wrap="square" lIns="45719" tIns="45719" rIns="45719" bIns="45719" numCol="1" anchor="ctr">
                <a:noAutofit/>
              </a:bodyPr>
              <a:lstStyle/>
              <a:p>
                <a:pPr algn="ctr" defTabSz="977900">
                  <a:lnSpc>
                    <a:spcPct val="90000"/>
                  </a:lnSpc>
                  <a:spcBef>
                    <a:spcPts val="1100"/>
                  </a:spcBef>
                  <a:defRPr sz="2800">
                    <a:solidFill>
                      <a:srgbClr val="FFFFFF"/>
                    </a:solidFill>
                  </a:defRPr>
                </a:pPr>
                <a:endParaRPr/>
              </a:p>
            </p:txBody>
          </p:sp>
          <p:sp>
            <p:nvSpPr>
              <p:cNvPr id="140" name="Review 3"/>
              <p:cNvSpPr txBox="1"/>
              <p:nvPr/>
            </p:nvSpPr>
            <p:spPr>
              <a:xfrm>
                <a:off x="0" y="154889"/>
                <a:ext cx="1382018" cy="4580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9850" tIns="69850" rIns="69850" bIns="69850" numCol="1" anchor="ctr">
                <a:spAutoFit/>
              </a:bodyPr>
              <a:lstStyle>
                <a:lvl1pPr algn="ctr" defTabSz="977900">
                  <a:lnSpc>
                    <a:spcPct val="90000"/>
                  </a:lnSpc>
                  <a:spcBef>
                    <a:spcPts val="900"/>
                  </a:spcBef>
                  <a:defRPr sz="2200">
                    <a:solidFill>
                      <a:srgbClr val="FFFFFF"/>
                    </a:solidFill>
                    <a:latin typeface="Times New Roman"/>
                    <a:ea typeface="Times New Roman"/>
                    <a:cs typeface="Times New Roman"/>
                    <a:sym typeface="Times New Roman"/>
                  </a:defRPr>
                </a:lvl1pPr>
              </a:lstStyle>
              <a:p>
                <a:r>
                  <a:t>Review 3</a:t>
                </a:r>
              </a:p>
            </p:txBody>
          </p:sp>
        </p:grpSp>
        <p:grpSp>
          <p:nvGrpSpPr>
            <p:cNvPr id="144" name="Group"/>
            <p:cNvGrpSpPr/>
            <p:nvPr/>
          </p:nvGrpSpPr>
          <p:grpSpPr>
            <a:xfrm>
              <a:off x="2764036" y="767810"/>
              <a:ext cx="1554771" cy="3071242"/>
              <a:chOff x="0" y="0"/>
              <a:chExt cx="1554770" cy="3071241"/>
            </a:xfrm>
          </p:grpSpPr>
          <p:sp>
            <p:nvSpPr>
              <p:cNvPr id="142" name="Shape"/>
              <p:cNvSpPr/>
              <p:nvPr/>
            </p:nvSpPr>
            <p:spPr>
              <a:xfrm>
                <a:off x="0" y="0"/>
                <a:ext cx="1554771" cy="30712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200" y="0"/>
                    </a:lnTo>
                    <a:lnTo>
                      <a:pt x="19200" y="12600"/>
                    </a:lnTo>
                    <a:lnTo>
                      <a:pt x="21600" y="15299"/>
                    </a:lnTo>
                    <a:lnTo>
                      <a:pt x="19200" y="18000"/>
                    </a:lnTo>
                    <a:lnTo>
                      <a:pt x="19200" y="21600"/>
                    </a:lnTo>
                    <a:lnTo>
                      <a:pt x="0" y="21600"/>
                    </a:lnTo>
                    <a:lnTo>
                      <a:pt x="0" y="12600"/>
                    </a:lnTo>
                    <a:close/>
                  </a:path>
                </a:pathLst>
              </a:custGeom>
              <a:solidFill>
                <a:srgbClr val="CDF2DE"/>
              </a:solidFill>
              <a:ln w="12700" cap="flat">
                <a:solidFill>
                  <a:srgbClr val="FFFFFF"/>
                </a:solidFill>
                <a:prstDash val="solid"/>
                <a:miter lim="800000"/>
              </a:ln>
              <a:effectLst/>
            </p:spPr>
            <p:txBody>
              <a:bodyPr wrap="square" lIns="45719" tIns="45719" rIns="45719" bIns="45719" numCol="1" anchor="t">
                <a:noAutofit/>
              </a:bodyPr>
              <a:lstStyle/>
              <a:p>
                <a:pPr algn="r" defTabSz="800100">
                  <a:lnSpc>
                    <a:spcPct val="90000"/>
                  </a:lnSpc>
                  <a:spcBef>
                    <a:spcPts val="1100"/>
                  </a:spcBef>
                  <a:defRPr sz="2800"/>
                </a:pPr>
                <a:endParaRPr/>
              </a:p>
            </p:txBody>
          </p:sp>
          <p:sp>
            <p:nvSpPr>
              <p:cNvPr id="143" name="50% Completion of the project"/>
              <p:cNvSpPr txBox="1"/>
              <p:nvPr/>
            </p:nvSpPr>
            <p:spPr>
              <a:xfrm>
                <a:off x="175238" y="0"/>
                <a:ext cx="1206779" cy="10942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7150" tIns="57150" rIns="57150" bIns="57150" numCol="1" anchor="t">
                <a:spAutoFit/>
              </a:bodyPr>
              <a:lstStyle>
                <a:lvl1pPr algn="r" defTabSz="800100">
                  <a:lnSpc>
                    <a:spcPct val="90000"/>
                  </a:lnSpc>
                  <a:spcBef>
                    <a:spcPts val="700"/>
                  </a:spcBef>
                  <a:defRPr>
                    <a:latin typeface="Times New Roman"/>
                    <a:ea typeface="Times New Roman"/>
                    <a:cs typeface="Times New Roman"/>
                    <a:sym typeface="Times New Roman"/>
                  </a:defRPr>
                </a:lvl1pPr>
              </a:lstStyle>
              <a:p>
                <a:r>
                  <a:t>50% Completion of the project</a:t>
                </a:r>
              </a:p>
            </p:txBody>
          </p:sp>
        </p:grpSp>
        <p:grpSp>
          <p:nvGrpSpPr>
            <p:cNvPr id="147" name="Group"/>
            <p:cNvGrpSpPr/>
            <p:nvPr/>
          </p:nvGrpSpPr>
          <p:grpSpPr>
            <a:xfrm>
              <a:off x="2764036" y="111600"/>
              <a:ext cx="1382019" cy="658240"/>
              <a:chOff x="0" y="0"/>
              <a:chExt cx="1382018" cy="658238"/>
            </a:xfrm>
          </p:grpSpPr>
          <p:sp>
            <p:nvSpPr>
              <p:cNvPr id="145" name="Rectangle"/>
              <p:cNvSpPr/>
              <p:nvPr/>
            </p:nvSpPr>
            <p:spPr>
              <a:xfrm>
                <a:off x="-1" y="0"/>
                <a:ext cx="1382020" cy="658239"/>
              </a:xfrm>
              <a:prstGeom prst="rect">
                <a:avLst/>
              </a:prstGeom>
              <a:solidFill>
                <a:schemeClr val="accent3"/>
              </a:solidFill>
              <a:ln w="12700" cap="flat">
                <a:solidFill>
                  <a:srgbClr val="FFFFFF"/>
                </a:solidFill>
                <a:prstDash val="solid"/>
                <a:miter lim="800000"/>
              </a:ln>
              <a:effectLst/>
            </p:spPr>
            <p:txBody>
              <a:bodyPr wrap="square" lIns="45719" tIns="45719" rIns="45719" bIns="45719" numCol="1" anchor="ctr">
                <a:noAutofit/>
              </a:bodyPr>
              <a:lstStyle/>
              <a:p>
                <a:pPr algn="ctr" defTabSz="977900">
                  <a:lnSpc>
                    <a:spcPct val="90000"/>
                  </a:lnSpc>
                  <a:spcBef>
                    <a:spcPts val="1100"/>
                  </a:spcBef>
                  <a:defRPr sz="2800">
                    <a:solidFill>
                      <a:srgbClr val="FFFFFF"/>
                    </a:solidFill>
                  </a:defRPr>
                </a:pPr>
                <a:endParaRPr/>
              </a:p>
            </p:txBody>
          </p:sp>
          <p:sp>
            <p:nvSpPr>
              <p:cNvPr id="146" name="Review 2"/>
              <p:cNvSpPr txBox="1"/>
              <p:nvPr/>
            </p:nvSpPr>
            <p:spPr>
              <a:xfrm>
                <a:off x="0" y="100104"/>
                <a:ext cx="1382018" cy="4580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9850" tIns="69850" rIns="69850" bIns="69850" numCol="1" anchor="ctr">
                <a:spAutoFit/>
              </a:bodyPr>
              <a:lstStyle>
                <a:lvl1pPr algn="ctr" defTabSz="977900">
                  <a:lnSpc>
                    <a:spcPct val="90000"/>
                  </a:lnSpc>
                  <a:spcBef>
                    <a:spcPts val="900"/>
                  </a:spcBef>
                  <a:defRPr sz="2200">
                    <a:solidFill>
                      <a:srgbClr val="FFFFFF"/>
                    </a:solidFill>
                    <a:latin typeface="Times New Roman"/>
                    <a:ea typeface="Times New Roman"/>
                    <a:cs typeface="Times New Roman"/>
                    <a:sym typeface="Times New Roman"/>
                  </a:defRPr>
                </a:lvl1pPr>
              </a:lstStyle>
              <a:p>
                <a:r>
                  <a:t>Review 2</a:t>
                </a:r>
              </a:p>
            </p:txBody>
          </p:sp>
        </p:grpSp>
        <p:grpSp>
          <p:nvGrpSpPr>
            <p:cNvPr id="150" name="Group"/>
            <p:cNvGrpSpPr/>
            <p:nvPr/>
          </p:nvGrpSpPr>
          <p:grpSpPr>
            <a:xfrm>
              <a:off x="1382017" y="767810"/>
              <a:ext cx="1554771" cy="2851694"/>
              <a:chOff x="0" y="0"/>
              <a:chExt cx="1554770" cy="2851692"/>
            </a:xfrm>
          </p:grpSpPr>
          <p:sp>
            <p:nvSpPr>
              <p:cNvPr id="148" name="Shape"/>
              <p:cNvSpPr/>
              <p:nvPr/>
            </p:nvSpPr>
            <p:spPr>
              <a:xfrm>
                <a:off x="0" y="0"/>
                <a:ext cx="1554771" cy="28516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200" y="0"/>
                    </a:lnTo>
                    <a:lnTo>
                      <a:pt x="19200" y="12600"/>
                    </a:lnTo>
                    <a:lnTo>
                      <a:pt x="21600" y="15299"/>
                    </a:lnTo>
                    <a:lnTo>
                      <a:pt x="19200" y="18000"/>
                    </a:lnTo>
                    <a:lnTo>
                      <a:pt x="19200" y="21600"/>
                    </a:lnTo>
                    <a:lnTo>
                      <a:pt x="0" y="21600"/>
                    </a:lnTo>
                    <a:lnTo>
                      <a:pt x="0" y="12600"/>
                    </a:lnTo>
                    <a:close/>
                  </a:path>
                </a:pathLst>
              </a:custGeom>
              <a:solidFill>
                <a:srgbClr val="EDF7D9"/>
              </a:solidFill>
              <a:ln w="12700" cap="flat">
                <a:solidFill>
                  <a:srgbClr val="FFFFFF"/>
                </a:solidFill>
                <a:prstDash val="solid"/>
                <a:miter lim="800000"/>
              </a:ln>
              <a:effectLst/>
            </p:spPr>
            <p:txBody>
              <a:bodyPr wrap="square" lIns="45719" tIns="45719" rIns="45719" bIns="45719" numCol="1" anchor="t">
                <a:noAutofit/>
              </a:bodyPr>
              <a:lstStyle/>
              <a:p>
                <a:pPr algn="r" defTabSz="800100">
                  <a:lnSpc>
                    <a:spcPct val="90000"/>
                  </a:lnSpc>
                  <a:spcBef>
                    <a:spcPts val="1100"/>
                  </a:spcBef>
                  <a:defRPr sz="2800"/>
                </a:pPr>
                <a:endParaRPr/>
              </a:p>
            </p:txBody>
          </p:sp>
          <p:sp>
            <p:nvSpPr>
              <p:cNvPr id="149" name="Introducing the actual Project"/>
              <p:cNvSpPr txBox="1"/>
              <p:nvPr/>
            </p:nvSpPr>
            <p:spPr>
              <a:xfrm>
                <a:off x="175240" y="0"/>
                <a:ext cx="1206779" cy="8532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7150" tIns="57150" rIns="57150" bIns="57150" numCol="1" anchor="t">
                <a:spAutoFit/>
              </a:bodyPr>
              <a:lstStyle>
                <a:lvl1pPr algn="r" defTabSz="800100">
                  <a:lnSpc>
                    <a:spcPct val="90000"/>
                  </a:lnSpc>
                  <a:spcBef>
                    <a:spcPts val="700"/>
                  </a:spcBef>
                  <a:defRPr>
                    <a:latin typeface="Times New Roman"/>
                    <a:ea typeface="Times New Roman"/>
                    <a:cs typeface="Times New Roman"/>
                    <a:sym typeface="Times New Roman"/>
                  </a:defRPr>
                </a:lvl1pPr>
              </a:lstStyle>
              <a:p>
                <a:r>
                  <a:t>Introducing the actual Project</a:t>
                </a:r>
              </a:p>
            </p:txBody>
          </p:sp>
        </p:grpSp>
        <p:grpSp>
          <p:nvGrpSpPr>
            <p:cNvPr id="153" name="Group"/>
            <p:cNvGrpSpPr/>
            <p:nvPr/>
          </p:nvGrpSpPr>
          <p:grpSpPr>
            <a:xfrm>
              <a:off x="1382017" y="219548"/>
              <a:ext cx="1382019" cy="548262"/>
              <a:chOff x="0" y="0"/>
              <a:chExt cx="1382018" cy="548261"/>
            </a:xfrm>
          </p:grpSpPr>
          <p:sp>
            <p:nvSpPr>
              <p:cNvPr id="151" name="Rectangle"/>
              <p:cNvSpPr/>
              <p:nvPr/>
            </p:nvSpPr>
            <p:spPr>
              <a:xfrm>
                <a:off x="-1" y="0"/>
                <a:ext cx="1382020" cy="548262"/>
              </a:xfrm>
              <a:prstGeom prst="rect">
                <a:avLst/>
              </a:prstGeom>
              <a:solidFill>
                <a:schemeClr val="accent4"/>
              </a:solidFill>
              <a:ln w="12700" cap="flat">
                <a:solidFill>
                  <a:srgbClr val="FFFFFF"/>
                </a:solidFill>
                <a:prstDash val="solid"/>
                <a:miter lim="800000"/>
              </a:ln>
              <a:effectLst/>
            </p:spPr>
            <p:txBody>
              <a:bodyPr wrap="square" lIns="45719" tIns="45719" rIns="45719" bIns="45719" numCol="1" anchor="ctr">
                <a:noAutofit/>
              </a:bodyPr>
              <a:lstStyle/>
              <a:p>
                <a:pPr algn="ctr" defTabSz="977900">
                  <a:lnSpc>
                    <a:spcPct val="90000"/>
                  </a:lnSpc>
                  <a:spcBef>
                    <a:spcPts val="1100"/>
                  </a:spcBef>
                  <a:defRPr sz="2800">
                    <a:solidFill>
                      <a:srgbClr val="FFFFFF"/>
                    </a:solidFill>
                  </a:defRPr>
                </a:pPr>
                <a:endParaRPr/>
              </a:p>
            </p:txBody>
          </p:sp>
          <p:sp>
            <p:nvSpPr>
              <p:cNvPr id="152" name="Review 1"/>
              <p:cNvSpPr txBox="1"/>
              <p:nvPr/>
            </p:nvSpPr>
            <p:spPr>
              <a:xfrm>
                <a:off x="0" y="45115"/>
                <a:ext cx="1382018" cy="4580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9850" tIns="69850" rIns="69850" bIns="69850" numCol="1" anchor="ctr">
                <a:spAutoFit/>
              </a:bodyPr>
              <a:lstStyle>
                <a:lvl1pPr algn="ctr" defTabSz="977900">
                  <a:lnSpc>
                    <a:spcPct val="90000"/>
                  </a:lnSpc>
                  <a:spcBef>
                    <a:spcPts val="900"/>
                  </a:spcBef>
                  <a:defRPr sz="2200">
                    <a:solidFill>
                      <a:srgbClr val="FFFFFF"/>
                    </a:solidFill>
                    <a:latin typeface="Times New Roman"/>
                    <a:ea typeface="Times New Roman"/>
                    <a:cs typeface="Times New Roman"/>
                    <a:sym typeface="Times New Roman"/>
                  </a:defRPr>
                </a:lvl1pPr>
              </a:lstStyle>
              <a:p>
                <a:r>
                  <a:t>Review 1</a:t>
                </a:r>
              </a:p>
            </p:txBody>
          </p:sp>
        </p:grpSp>
        <p:grpSp>
          <p:nvGrpSpPr>
            <p:cNvPr id="156" name="Group"/>
            <p:cNvGrpSpPr/>
            <p:nvPr/>
          </p:nvGrpSpPr>
          <p:grpSpPr>
            <a:xfrm>
              <a:off x="0" y="767810"/>
              <a:ext cx="1554771" cy="2632145"/>
              <a:chOff x="0" y="0"/>
              <a:chExt cx="1554770" cy="2632144"/>
            </a:xfrm>
          </p:grpSpPr>
          <p:sp>
            <p:nvSpPr>
              <p:cNvPr id="154" name="Shape"/>
              <p:cNvSpPr/>
              <p:nvPr/>
            </p:nvSpPr>
            <p:spPr>
              <a:xfrm>
                <a:off x="0" y="0"/>
                <a:ext cx="1554771" cy="26321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200" y="0"/>
                    </a:lnTo>
                    <a:lnTo>
                      <a:pt x="19200" y="12600"/>
                    </a:lnTo>
                    <a:lnTo>
                      <a:pt x="21600" y="15299"/>
                    </a:lnTo>
                    <a:lnTo>
                      <a:pt x="19200" y="18000"/>
                    </a:lnTo>
                    <a:lnTo>
                      <a:pt x="19200" y="21600"/>
                    </a:lnTo>
                    <a:lnTo>
                      <a:pt x="0" y="21600"/>
                    </a:lnTo>
                    <a:lnTo>
                      <a:pt x="0" y="12600"/>
                    </a:lnTo>
                    <a:close/>
                  </a:path>
                </a:pathLst>
              </a:custGeom>
              <a:solidFill>
                <a:srgbClr val="FBEBE6"/>
              </a:solidFill>
              <a:ln w="12700" cap="flat">
                <a:solidFill>
                  <a:srgbClr val="FFFFFF"/>
                </a:solidFill>
                <a:prstDash val="solid"/>
                <a:miter lim="800000"/>
              </a:ln>
              <a:effectLst/>
            </p:spPr>
            <p:txBody>
              <a:bodyPr wrap="square" lIns="45719" tIns="45719" rIns="45719" bIns="45719" numCol="1" anchor="t">
                <a:noAutofit/>
              </a:bodyPr>
              <a:lstStyle/>
              <a:p>
                <a:pPr algn="ctr" defTabSz="800100">
                  <a:lnSpc>
                    <a:spcPct val="90000"/>
                  </a:lnSpc>
                  <a:spcBef>
                    <a:spcPts val="1100"/>
                  </a:spcBef>
                  <a:defRPr sz="2800"/>
                </a:pPr>
                <a:endParaRPr/>
              </a:p>
            </p:txBody>
          </p:sp>
          <p:sp>
            <p:nvSpPr>
              <p:cNvPr id="155" name="Understanding the role and internship"/>
              <p:cNvSpPr txBox="1"/>
              <p:nvPr/>
            </p:nvSpPr>
            <p:spPr>
              <a:xfrm>
                <a:off x="175239" y="0"/>
                <a:ext cx="1206779" cy="10942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7150" tIns="57150" rIns="57150" bIns="57150" numCol="1" anchor="t">
                <a:spAutoFit/>
              </a:bodyPr>
              <a:lstStyle>
                <a:lvl1pPr algn="ctr" defTabSz="800100">
                  <a:lnSpc>
                    <a:spcPct val="90000"/>
                  </a:lnSpc>
                  <a:spcBef>
                    <a:spcPts val="700"/>
                  </a:spcBef>
                  <a:defRPr>
                    <a:latin typeface="Times New Roman"/>
                    <a:ea typeface="Times New Roman"/>
                    <a:cs typeface="Times New Roman"/>
                    <a:sym typeface="Times New Roman"/>
                  </a:defRPr>
                </a:lvl1pPr>
              </a:lstStyle>
              <a:p>
                <a:r>
                  <a:t>Understanding the role and internship</a:t>
                </a:r>
              </a:p>
            </p:txBody>
          </p:sp>
        </p:grpSp>
        <p:grpSp>
          <p:nvGrpSpPr>
            <p:cNvPr id="159" name="Group"/>
            <p:cNvGrpSpPr/>
            <p:nvPr/>
          </p:nvGrpSpPr>
          <p:grpSpPr>
            <a:xfrm>
              <a:off x="0" y="319448"/>
              <a:ext cx="1382019" cy="458032"/>
              <a:chOff x="0" y="0"/>
              <a:chExt cx="1382018" cy="458030"/>
            </a:xfrm>
          </p:grpSpPr>
          <p:sp>
            <p:nvSpPr>
              <p:cNvPr id="157" name="Rectangle"/>
              <p:cNvSpPr/>
              <p:nvPr/>
            </p:nvSpPr>
            <p:spPr>
              <a:xfrm>
                <a:off x="0" y="9670"/>
                <a:ext cx="1382019" cy="438691"/>
              </a:xfrm>
              <a:prstGeom prst="rect">
                <a:avLst/>
              </a:prstGeom>
              <a:solidFill>
                <a:schemeClr val="accent5"/>
              </a:solidFill>
              <a:ln w="12700" cap="flat">
                <a:solidFill>
                  <a:srgbClr val="FFFFFF"/>
                </a:solidFill>
                <a:prstDash val="solid"/>
                <a:miter lim="800000"/>
              </a:ln>
              <a:effectLst/>
            </p:spPr>
            <p:txBody>
              <a:bodyPr wrap="square" lIns="45719" tIns="45719" rIns="45719" bIns="45719" numCol="1" anchor="ctr">
                <a:noAutofit/>
              </a:bodyPr>
              <a:lstStyle/>
              <a:p>
                <a:pPr algn="ctr" defTabSz="977900">
                  <a:lnSpc>
                    <a:spcPct val="90000"/>
                  </a:lnSpc>
                  <a:spcBef>
                    <a:spcPts val="1100"/>
                  </a:spcBef>
                  <a:defRPr sz="2800">
                    <a:solidFill>
                      <a:srgbClr val="FFFFFF"/>
                    </a:solidFill>
                  </a:defRPr>
                </a:pPr>
                <a:endParaRPr/>
              </a:p>
            </p:txBody>
          </p:sp>
          <p:sp>
            <p:nvSpPr>
              <p:cNvPr id="158" name="Review 0"/>
              <p:cNvSpPr txBox="1"/>
              <p:nvPr/>
            </p:nvSpPr>
            <p:spPr>
              <a:xfrm>
                <a:off x="0" y="0"/>
                <a:ext cx="1382019" cy="4580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9850" tIns="69850" rIns="69850" bIns="69850" numCol="1" anchor="ctr">
                <a:spAutoFit/>
              </a:bodyPr>
              <a:lstStyle>
                <a:lvl1pPr algn="ctr" defTabSz="977900">
                  <a:lnSpc>
                    <a:spcPct val="90000"/>
                  </a:lnSpc>
                  <a:spcBef>
                    <a:spcPts val="900"/>
                  </a:spcBef>
                  <a:defRPr sz="2200">
                    <a:solidFill>
                      <a:srgbClr val="FFFFFF"/>
                    </a:solidFill>
                    <a:latin typeface="Times New Roman"/>
                    <a:ea typeface="Times New Roman"/>
                    <a:cs typeface="Times New Roman"/>
                    <a:sym typeface="Times New Roman"/>
                  </a:defRPr>
                </a:lvl1pPr>
              </a:lstStyle>
              <a:p>
                <a:r>
                  <a:t>Review 0</a:t>
                </a:r>
              </a:p>
            </p:txBody>
          </p:sp>
        </p:grpSp>
      </p:gr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 xmlns:m="http://schemas.openxmlformats.org/officeDocument/2006/math" xmlns:a14="http://schemas.microsoft.com/office/drawing/2010/main">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521</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vt:lpstr>
      <vt:lpstr>Office Theme</vt:lpstr>
      <vt:lpstr>PowerPoint Presentation</vt:lpstr>
      <vt:lpstr>Content</vt:lpstr>
      <vt:lpstr>About Company or Organization</vt:lpstr>
      <vt:lpstr>PowerPoint Presentation</vt:lpstr>
      <vt:lpstr>Working domain or the technology</vt:lpstr>
      <vt:lpstr>About your team and reporting Manager</vt:lpstr>
      <vt:lpstr>Challenges Faced in Internship</vt:lpstr>
      <vt:lpstr>Objectives of the 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Mohsin Ghufran</dc:creator>
  <cp:lastModifiedBy>mohsinghufran89@outlook.com</cp:lastModifiedBy>
  <cp:revision>2</cp:revision>
  <dcterms:modified xsi:type="dcterms:W3CDTF">2025-05-14T08:15:35Z</dcterms:modified>
</cp:coreProperties>
</file>