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3" d="100"/>
          <a:sy n="83" d="100"/>
        </p:scale>
        <p:origin x="40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9" name="Shape 99"/>
          <p:cNvSpPr>
            <a:spLocks noGrp="1" noRot="1" noChangeAspect="1"/>
          </p:cNvSpPr>
          <p:nvPr>
            <p:ph type="sldImg"/>
          </p:nvPr>
        </p:nvSpPr>
        <p:spPr>
          <a:xfrm>
            <a:off x="1143000" y="685800"/>
            <a:ext cx="4572000" cy="3429000"/>
          </a:xfrm>
          <a:prstGeom prst="rect">
            <a:avLst/>
          </a:prstGeom>
        </p:spPr>
        <p:txBody>
          <a:bodyPr/>
          <a:lstStyle/>
          <a:p>
            <a:endParaRPr/>
          </a:p>
        </p:txBody>
      </p:sp>
      <p:sp>
        <p:nvSpPr>
          <p:cNvPr id="100" name="Shape 10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Calibri"/>
      </a:defRPr>
    </a:lvl1pPr>
    <a:lvl2pPr indent="228600" latinLnBrk="0">
      <a:spcBef>
        <a:spcPts val="400"/>
      </a:spcBef>
      <a:defRPr sz="1200">
        <a:latin typeface="+mn-lt"/>
        <a:ea typeface="+mn-ea"/>
        <a:cs typeface="+mn-cs"/>
        <a:sym typeface="Calibri"/>
      </a:defRPr>
    </a:lvl2pPr>
    <a:lvl3pPr indent="457200" latinLnBrk="0">
      <a:spcBef>
        <a:spcPts val="400"/>
      </a:spcBef>
      <a:defRPr sz="1200">
        <a:latin typeface="+mn-lt"/>
        <a:ea typeface="+mn-ea"/>
        <a:cs typeface="+mn-cs"/>
        <a:sym typeface="Calibri"/>
      </a:defRPr>
    </a:lvl3pPr>
    <a:lvl4pPr indent="685800" latinLnBrk="0">
      <a:spcBef>
        <a:spcPts val="400"/>
      </a:spcBef>
      <a:defRPr sz="1200">
        <a:latin typeface="+mn-lt"/>
        <a:ea typeface="+mn-ea"/>
        <a:cs typeface="+mn-cs"/>
        <a:sym typeface="Calibri"/>
      </a:defRPr>
    </a:lvl4pPr>
    <a:lvl5pPr indent="914400" latinLnBrk="0">
      <a:spcBef>
        <a:spcPts val="400"/>
      </a:spcBef>
      <a:defRPr sz="1200">
        <a:latin typeface="+mn-lt"/>
        <a:ea typeface="+mn-ea"/>
        <a:cs typeface="+mn-cs"/>
        <a:sym typeface="Calibri"/>
      </a:defRPr>
    </a:lvl5pPr>
    <a:lvl6pPr indent="1143000" latinLnBrk="0">
      <a:spcBef>
        <a:spcPts val="400"/>
      </a:spcBef>
      <a:defRPr sz="1200">
        <a:latin typeface="+mn-lt"/>
        <a:ea typeface="+mn-ea"/>
        <a:cs typeface="+mn-cs"/>
        <a:sym typeface="Calibri"/>
      </a:defRPr>
    </a:lvl6pPr>
    <a:lvl7pPr indent="1371600" latinLnBrk="0">
      <a:spcBef>
        <a:spcPts val="400"/>
      </a:spcBef>
      <a:defRPr sz="1200">
        <a:latin typeface="+mn-lt"/>
        <a:ea typeface="+mn-ea"/>
        <a:cs typeface="+mn-cs"/>
        <a:sym typeface="Calibri"/>
      </a:defRPr>
    </a:lvl7pPr>
    <a:lvl8pPr indent="1600200" latinLnBrk="0">
      <a:spcBef>
        <a:spcPts val="400"/>
      </a:spcBef>
      <a:defRPr sz="1200">
        <a:latin typeface="+mn-lt"/>
        <a:ea typeface="+mn-ea"/>
        <a:cs typeface="+mn-cs"/>
        <a:sym typeface="Calibri"/>
      </a:defRPr>
    </a:lvl8pPr>
    <a:lvl9pPr indent="1828800" latinLnBrk="0">
      <a:spcBef>
        <a:spcPts val="400"/>
      </a:spcBef>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2"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13" name="Body Level One…"/>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1" name="Title Text"/>
          <p:cNvSpPr txBox="1">
            <a:spLocks noGrp="1"/>
          </p:cNvSpPr>
          <p:nvPr>
            <p:ph type="title"/>
          </p:nvPr>
        </p:nvSpPr>
        <p:spPr>
          <a:prstGeom prst="rect">
            <a:avLst/>
          </a:prstGeom>
        </p:spPr>
        <p:txBody>
          <a:bodyPr/>
          <a:lstStyle/>
          <a:p>
            <a:r>
              <a:t>Title Text</a:t>
            </a:r>
          </a:p>
        </p:txBody>
      </p:sp>
      <p:sp>
        <p:nvSpPr>
          <p:cNvPr id="22"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pic>
        <p:nvPicPr>
          <p:cNvPr id="30" name="Picture 7" descr="Picture 7"/>
          <p:cNvPicPr>
            <a:picLocks noChangeAspect="1"/>
          </p:cNvPicPr>
          <p:nvPr/>
        </p:nvPicPr>
        <p:blipFill>
          <a:blip r:embed="rId2"/>
          <a:stretch>
            <a:fillRect/>
          </a:stretch>
        </p:blipFill>
        <p:spPr>
          <a:xfrm>
            <a:off x="0" y="5153025"/>
            <a:ext cx="12192000" cy="1704975"/>
          </a:xfrm>
          <a:prstGeom prst="rect">
            <a:avLst/>
          </a:prstGeom>
          <a:ln w="12700">
            <a:miter lim="400000"/>
          </a:ln>
        </p:spPr>
      </p:pic>
      <p:sp>
        <p:nvSpPr>
          <p:cNvPr id="31"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32"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pic>
        <p:nvPicPr>
          <p:cNvPr id="40" name="Picture 7" descr="Picture 7"/>
          <p:cNvPicPr>
            <a:picLocks noChangeAspect="1"/>
          </p:cNvPicPr>
          <p:nvPr/>
        </p:nvPicPr>
        <p:blipFill>
          <a:blip r:embed="rId2"/>
          <a:stretch>
            <a:fillRect/>
          </a:stretch>
        </p:blipFill>
        <p:spPr>
          <a:xfrm>
            <a:off x="0" y="5153025"/>
            <a:ext cx="12192000" cy="1704975"/>
          </a:xfrm>
          <a:prstGeom prst="rect">
            <a:avLst/>
          </a:prstGeom>
          <a:ln w="12700">
            <a:miter lim="400000"/>
          </a:ln>
        </p:spPr>
      </p:pic>
      <p:sp>
        <p:nvSpPr>
          <p:cNvPr id="41" name="Title Text"/>
          <p:cNvSpPr txBox="1">
            <a:spLocks noGrp="1"/>
          </p:cNvSpPr>
          <p:nvPr>
            <p:ph type="title"/>
          </p:nvPr>
        </p:nvSpPr>
        <p:spPr>
          <a:prstGeom prst="rect">
            <a:avLst/>
          </a:prstGeom>
        </p:spPr>
        <p:txBody>
          <a:bodyPr/>
          <a:lstStyle/>
          <a:p>
            <a:r>
              <a:t>Title Text</a:t>
            </a:r>
          </a:p>
        </p:txBody>
      </p:sp>
      <p:sp>
        <p:nvSpPr>
          <p:cNvPr id="42"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pic>
        <p:nvPicPr>
          <p:cNvPr id="50" name="Picture 7" descr="Picture 7"/>
          <p:cNvPicPr>
            <a:picLocks noChangeAspect="1"/>
          </p:cNvPicPr>
          <p:nvPr/>
        </p:nvPicPr>
        <p:blipFill>
          <a:blip r:embed="rId2"/>
          <a:stretch>
            <a:fillRect/>
          </a:stretch>
        </p:blipFill>
        <p:spPr>
          <a:xfrm>
            <a:off x="0" y="5153025"/>
            <a:ext cx="12192000" cy="1704975"/>
          </a:xfrm>
          <a:prstGeom prst="rect">
            <a:avLst/>
          </a:prstGeom>
          <a:ln w="12700">
            <a:miter lim="400000"/>
          </a:ln>
        </p:spPr>
      </p:pic>
      <p:sp>
        <p:nvSpPr>
          <p:cNvPr id="51"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52"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53" name="Text Placeholder 4"/>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b="1"/>
            </a:pPr>
            <a:endParaRPr/>
          </a:p>
        </p:txBody>
      </p:sp>
      <p:sp>
        <p:nvSpPr>
          <p:cNvPr id="5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pic>
        <p:nvPicPr>
          <p:cNvPr id="61" name="Picture 7" descr="Picture 7"/>
          <p:cNvPicPr>
            <a:picLocks noChangeAspect="1"/>
          </p:cNvPicPr>
          <p:nvPr/>
        </p:nvPicPr>
        <p:blipFill>
          <a:blip r:embed="rId2"/>
          <a:stretch>
            <a:fillRect/>
          </a:stretch>
        </p:blipFill>
        <p:spPr>
          <a:xfrm>
            <a:off x="0" y="5153025"/>
            <a:ext cx="12192000" cy="1704975"/>
          </a:xfrm>
          <a:prstGeom prst="rect">
            <a:avLst/>
          </a:prstGeom>
          <a:ln w="12700">
            <a:miter lim="400000"/>
          </a:ln>
        </p:spPr>
      </p:pic>
      <p:sp>
        <p:nvSpPr>
          <p:cNvPr id="62" name="Title Text"/>
          <p:cNvSpPr txBox="1">
            <a:spLocks noGrp="1"/>
          </p:cNvSpPr>
          <p:nvPr>
            <p:ph type="title"/>
          </p:nvPr>
        </p:nvSpPr>
        <p:spPr>
          <a:prstGeom prst="rect">
            <a:avLst/>
          </a:prstGeom>
        </p:spPr>
        <p:txBody>
          <a:bodyPr/>
          <a:lstStyle/>
          <a:p>
            <a:r>
              <a:t>Title Text</a:t>
            </a:r>
          </a:p>
        </p:txBody>
      </p:sp>
      <p:sp>
        <p:nvSpPr>
          <p:cNvPr id="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pic>
        <p:nvPicPr>
          <p:cNvPr id="70" name="Picture 7" descr="Picture 7"/>
          <p:cNvPicPr>
            <a:picLocks noChangeAspect="1"/>
          </p:cNvPicPr>
          <p:nvPr/>
        </p:nvPicPr>
        <p:blipFill>
          <a:blip r:embed="rId2"/>
          <a:stretch>
            <a:fillRect/>
          </a:stretch>
        </p:blipFill>
        <p:spPr>
          <a:xfrm>
            <a:off x="0" y="5153025"/>
            <a:ext cx="12192000" cy="1704975"/>
          </a:xfrm>
          <a:prstGeom prst="rect">
            <a:avLst/>
          </a:prstGeom>
          <a:ln w="12700">
            <a:miter lim="400000"/>
          </a:ln>
        </p:spPr>
      </p:pic>
      <p:sp>
        <p:nvSpPr>
          <p:cNvPr id="7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pic>
        <p:nvPicPr>
          <p:cNvPr id="78" name="Picture 7" descr="Picture 7"/>
          <p:cNvPicPr>
            <a:picLocks noChangeAspect="1"/>
          </p:cNvPicPr>
          <p:nvPr/>
        </p:nvPicPr>
        <p:blipFill>
          <a:blip r:embed="rId2"/>
          <a:stretch>
            <a:fillRect/>
          </a:stretch>
        </p:blipFill>
        <p:spPr>
          <a:xfrm>
            <a:off x="0" y="5153025"/>
            <a:ext cx="12192000" cy="1704975"/>
          </a:xfrm>
          <a:prstGeom prst="rect">
            <a:avLst/>
          </a:prstGeom>
          <a:ln w="12700">
            <a:miter lim="400000"/>
          </a:ln>
        </p:spPr>
      </p:pic>
      <p:sp>
        <p:nvSpPr>
          <p:cNvPr id="79"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80"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81" name="Text Placeholder 3"/>
          <p:cNvSpPr>
            <a:spLocks noGrp="1"/>
          </p:cNvSpPr>
          <p:nvPr>
            <p:ph type="body" sz="quarter" idx="21"/>
          </p:nvPr>
        </p:nvSpPr>
        <p:spPr>
          <a:xfrm>
            <a:off x="839787" y="2057400"/>
            <a:ext cx="3932238" cy="3811588"/>
          </a:xfrm>
          <a:prstGeom prst="rect">
            <a:avLst/>
          </a:prstGeom>
        </p:spPr>
        <p:txBody>
          <a:bodyPr/>
          <a:lstStyle/>
          <a:p>
            <a:pPr marL="0" indent="0">
              <a:buSzTx/>
              <a:buFontTx/>
              <a:buNone/>
              <a:defRPr sz="1600"/>
            </a:pPr>
            <a:endParaRPr/>
          </a:p>
        </p:txBody>
      </p:sp>
      <p:sp>
        <p:nvSpPr>
          <p:cNvPr id="8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pic>
        <p:nvPicPr>
          <p:cNvPr id="89" name="Picture 7" descr="Picture 7"/>
          <p:cNvPicPr>
            <a:picLocks noChangeAspect="1"/>
          </p:cNvPicPr>
          <p:nvPr/>
        </p:nvPicPr>
        <p:blipFill>
          <a:blip r:embed="rId2"/>
          <a:stretch>
            <a:fillRect/>
          </a:stretch>
        </p:blipFill>
        <p:spPr>
          <a:xfrm>
            <a:off x="0" y="5153025"/>
            <a:ext cx="12192000" cy="1704975"/>
          </a:xfrm>
          <a:prstGeom prst="rect">
            <a:avLst/>
          </a:prstGeom>
          <a:ln w="12700">
            <a:miter lim="400000"/>
          </a:ln>
        </p:spPr>
      </p:pic>
      <p:sp>
        <p:nvSpPr>
          <p:cNvPr id="90"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91" name="Picture Placeholder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92"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7" descr="Picture 7"/>
          <p:cNvPicPr>
            <a:picLocks noChangeAspect="1"/>
          </p:cNvPicPr>
          <p:nvPr/>
        </p:nvPicPr>
        <p:blipFill>
          <a:blip r:embed="rId11"/>
          <a:stretch>
            <a:fillRect/>
          </a:stretch>
        </p:blipFill>
        <p:spPr>
          <a:xfrm>
            <a:off x="0" y="5153025"/>
            <a:ext cx="12192000" cy="1704975"/>
          </a:xfrm>
          <a:prstGeom prst="rect">
            <a:avLst/>
          </a:prstGeom>
          <a:ln w="12700">
            <a:miter lim="400000"/>
          </a:ln>
        </p:spPr>
      </p:pic>
      <p:sp>
        <p:nvSpPr>
          <p:cNvPr id="3" name="Title Text"/>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4" name="Body Level One…"/>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98989"/>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5pPr>
      <a:lvl6pPr marL="0" marR="0" indent="45720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6pPr>
      <a:lvl7pPr marL="0" marR="0" indent="91440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7pPr>
      <a:lvl8pPr marL="0" marR="0" indent="137160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8pPr>
      <a:lvl9pPr marL="0" marR="0" indent="182880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9pPr>
    </p:bodyStyle>
    <p:otherStyle>
      <a:lvl1pPr marL="0" marR="0" indent="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Google Shape;90;p13"/>
          <p:cNvSpPr txBox="1"/>
          <p:nvPr/>
        </p:nvSpPr>
        <p:spPr>
          <a:xfrm>
            <a:off x="6571094" y="2109717"/>
            <a:ext cx="5422851" cy="20205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ormAutofit/>
          </a:bodyPr>
          <a:lstStyle/>
          <a:p>
            <a:pPr algn="ctr" defTabSz="443484">
              <a:defRPr sz="1940" b="1">
                <a:solidFill>
                  <a:srgbClr val="17365D"/>
                </a:solidFill>
                <a:latin typeface="Cambria"/>
                <a:ea typeface="Cambria"/>
                <a:cs typeface="Cambria"/>
                <a:sym typeface="Cambria"/>
              </a:defRPr>
            </a:pPr>
            <a:r>
              <a:rPr dirty="0"/>
              <a:t>Under the Supervision of,</a:t>
            </a:r>
          </a:p>
          <a:p>
            <a:pPr algn="ctr" defTabSz="443484">
              <a:spcBef>
                <a:spcPts val="300"/>
              </a:spcBef>
              <a:defRPr sz="2328" b="1">
                <a:solidFill>
                  <a:srgbClr val="17365D"/>
                </a:solidFill>
                <a:latin typeface="Cambria"/>
                <a:ea typeface="Cambria"/>
                <a:cs typeface="Cambria"/>
                <a:sym typeface="Cambria"/>
              </a:defRPr>
            </a:pPr>
            <a:r>
              <a:rPr lang="en-US" sz="1552" dirty="0"/>
              <a:t>MS.RAKEEBA TASKEEN</a:t>
            </a:r>
            <a:endParaRPr sz="1552" dirty="0"/>
          </a:p>
          <a:p>
            <a:pPr algn="ctr" defTabSz="443484">
              <a:spcBef>
                <a:spcPts val="300"/>
              </a:spcBef>
              <a:defRPr sz="1940" b="1">
                <a:solidFill>
                  <a:srgbClr val="17365D"/>
                </a:solidFill>
                <a:latin typeface="Cambria"/>
                <a:ea typeface="Cambria"/>
                <a:cs typeface="Cambria"/>
                <a:sym typeface="Cambria"/>
              </a:defRPr>
            </a:pPr>
            <a:r>
              <a:rPr dirty="0"/>
              <a:t> Ass</a:t>
            </a:r>
            <a:r>
              <a:rPr lang="en-US" dirty="0"/>
              <a:t>istant</a:t>
            </a:r>
            <a:r>
              <a:rPr dirty="0"/>
              <a:t> Professor</a:t>
            </a:r>
            <a:endParaRPr sz="1552" dirty="0"/>
          </a:p>
          <a:p>
            <a:pPr algn="ctr" defTabSz="443484">
              <a:spcBef>
                <a:spcPts val="300"/>
              </a:spcBef>
              <a:defRPr sz="1940" b="1">
                <a:solidFill>
                  <a:srgbClr val="17365D"/>
                </a:solidFill>
                <a:latin typeface="Cambria"/>
                <a:ea typeface="Cambria"/>
                <a:cs typeface="Cambria"/>
                <a:sym typeface="Cambria"/>
              </a:defRPr>
            </a:pPr>
            <a:r>
              <a:rPr dirty="0"/>
              <a:t>School of Computer Science and Engineering</a:t>
            </a:r>
            <a:endParaRPr sz="1552" dirty="0"/>
          </a:p>
          <a:p>
            <a:pPr algn="ctr" defTabSz="443484">
              <a:spcBef>
                <a:spcPts val="300"/>
              </a:spcBef>
              <a:defRPr sz="1940" b="1">
                <a:solidFill>
                  <a:srgbClr val="17365D"/>
                </a:solidFill>
                <a:latin typeface="Cambria"/>
                <a:ea typeface="Cambria"/>
                <a:cs typeface="Cambria"/>
                <a:sym typeface="Cambria"/>
              </a:defRPr>
            </a:pPr>
            <a:r>
              <a:rPr dirty="0"/>
              <a:t>Presidency University</a:t>
            </a:r>
            <a:endParaRPr sz="1552" dirty="0"/>
          </a:p>
        </p:txBody>
      </p:sp>
      <p:sp>
        <p:nvSpPr>
          <p:cNvPr id="103" name="Google Shape;91;p13"/>
          <p:cNvSpPr txBox="1"/>
          <p:nvPr/>
        </p:nvSpPr>
        <p:spPr>
          <a:xfrm>
            <a:off x="202135" y="4130278"/>
            <a:ext cx="12158466" cy="19389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a:defRPr sz="2000" b="1">
                <a:solidFill>
                  <a:schemeClr val="accent1"/>
                </a:solidFill>
                <a:latin typeface="Cambria"/>
                <a:ea typeface="Cambria"/>
                <a:cs typeface="Cambria"/>
                <a:sym typeface="Cambria"/>
              </a:defRPr>
            </a:pPr>
            <a:r>
              <a:rPr dirty="0"/>
              <a:t>Name of the Program: CSE</a:t>
            </a:r>
          </a:p>
          <a:p>
            <a:pPr>
              <a:defRPr sz="2000" b="1">
                <a:solidFill>
                  <a:schemeClr val="accent1"/>
                </a:solidFill>
                <a:latin typeface="Cambria"/>
                <a:ea typeface="Cambria"/>
                <a:cs typeface="Cambria"/>
                <a:sym typeface="Cambria"/>
              </a:defRPr>
            </a:pPr>
            <a:r>
              <a:rPr dirty="0"/>
              <a:t>Name of the </a:t>
            </a:r>
            <a:r>
              <a:rPr dirty="0" err="1"/>
              <a:t>HoD</a:t>
            </a:r>
            <a:r>
              <a:rPr dirty="0"/>
              <a:t>: Dr. </a:t>
            </a:r>
            <a:r>
              <a:rPr lang="en-US" dirty="0"/>
              <a:t>ASIF MOHAMMED</a:t>
            </a:r>
            <a:endParaRPr dirty="0"/>
          </a:p>
          <a:p>
            <a:pPr>
              <a:defRPr sz="2000" b="1">
                <a:solidFill>
                  <a:schemeClr val="accent1"/>
                </a:solidFill>
                <a:latin typeface="Cambria"/>
                <a:ea typeface="Cambria"/>
                <a:cs typeface="Cambria"/>
                <a:sym typeface="Cambria"/>
              </a:defRPr>
            </a:pPr>
            <a:r>
              <a:rPr dirty="0"/>
              <a:t>Name of the Program Project Coordinator: </a:t>
            </a:r>
            <a:r>
              <a:rPr lang="en-US" dirty="0"/>
              <a:t>MR.MD ZIAUR RAHMAN</a:t>
            </a:r>
            <a:endParaRPr dirty="0"/>
          </a:p>
          <a:p>
            <a:pPr>
              <a:defRPr sz="2000" b="1">
                <a:solidFill>
                  <a:schemeClr val="accent1"/>
                </a:solidFill>
                <a:latin typeface="Cambria"/>
                <a:ea typeface="Cambria"/>
                <a:cs typeface="Cambria"/>
                <a:sym typeface="Cambria"/>
              </a:defRPr>
            </a:pPr>
            <a:r>
              <a:rPr dirty="0"/>
              <a:t>Name of the School Internship/Project Coordinators: </a:t>
            </a:r>
            <a:r>
              <a:rPr dirty="0">
                <a:solidFill>
                  <a:srgbClr val="000000"/>
                </a:solidFill>
              </a:rPr>
              <a:t>Mr. Md Ziaur Rahman /</a:t>
            </a:r>
          </a:p>
          <a:p>
            <a:pPr>
              <a:defRPr sz="2000" b="1">
                <a:latin typeface="Cambria"/>
                <a:ea typeface="Cambria"/>
                <a:cs typeface="Cambria"/>
                <a:sym typeface="Cambria"/>
              </a:defRPr>
            </a:pPr>
            <a:r>
              <a:rPr dirty="0"/>
              <a:t> 													    Dr. Sampath A K / Dr. Abdul Khadar A</a:t>
            </a:r>
          </a:p>
          <a:p>
            <a:pPr>
              <a:defRPr sz="2000" b="1">
                <a:latin typeface="Cambria"/>
                <a:ea typeface="Cambria"/>
                <a:cs typeface="Cambria"/>
                <a:sym typeface="Cambria"/>
              </a:defRPr>
            </a:pPr>
            <a:r>
              <a:rPr dirty="0"/>
              <a:t>                                                                                                                </a:t>
            </a:r>
          </a:p>
        </p:txBody>
      </p:sp>
      <p:sp>
        <p:nvSpPr>
          <p:cNvPr id="104" name="Title 1"/>
          <p:cNvSpPr txBox="1"/>
          <p:nvPr/>
        </p:nvSpPr>
        <p:spPr>
          <a:xfrm>
            <a:off x="883925" y="153883"/>
            <a:ext cx="10424150" cy="15135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ctr">
            <a:spAutoFit/>
          </a:bodyPr>
          <a:lstStyle/>
          <a:p>
            <a:pPr algn="ctr">
              <a:defRPr sz="2800" b="1">
                <a:solidFill>
                  <a:srgbClr val="2E75B6"/>
                </a:solidFill>
                <a:latin typeface="Times New Roman"/>
                <a:ea typeface="Times New Roman"/>
                <a:cs typeface="Times New Roman"/>
                <a:sym typeface="Times New Roman"/>
              </a:defRPr>
            </a:pPr>
            <a:r>
              <a:t>PIP4004 - INTERNSHIP</a:t>
            </a:r>
            <a:br/>
            <a:r>
              <a:rPr sz="2400">
                <a:solidFill>
                  <a:srgbClr val="0070C0"/>
                </a:solidFill>
              </a:rPr>
              <a:t>Review-0 Presentation </a:t>
            </a:r>
            <a:br>
              <a:rPr sz="2400">
                <a:solidFill>
                  <a:srgbClr val="0070C0"/>
                </a:solidFill>
              </a:rPr>
            </a:br>
            <a:r>
              <a:rPr sz="2400">
                <a:solidFill>
                  <a:srgbClr val="0070C0"/>
                </a:solidFill>
              </a:rPr>
              <a:t>.Net Website Development Using VS Community</a:t>
            </a:r>
            <a:br>
              <a:rPr sz="2400">
                <a:solidFill>
                  <a:srgbClr val="0070C0"/>
                </a:solidFill>
              </a:rPr>
            </a:br>
            <a:endParaRPr sz="2400">
              <a:solidFill>
                <a:srgbClr val="0070C0"/>
              </a:solidFill>
            </a:endParaRPr>
          </a:p>
        </p:txBody>
      </p:sp>
      <p:graphicFrame>
        <p:nvGraphicFramePr>
          <p:cNvPr id="105" name="Table 9"/>
          <p:cNvGraphicFramePr/>
          <p:nvPr>
            <p:extLst>
              <p:ext uri="{D42A27DB-BD31-4B8C-83A1-F6EECF244321}">
                <p14:modId xmlns:p14="http://schemas.microsoft.com/office/powerpoint/2010/main" val="4261827015"/>
              </p:ext>
            </p:extLst>
          </p:nvPr>
        </p:nvGraphicFramePr>
        <p:xfrm>
          <a:off x="601908" y="1911874"/>
          <a:ext cx="5321552" cy="1828800"/>
        </p:xfrm>
        <a:graphic>
          <a:graphicData uri="http://schemas.openxmlformats.org/drawingml/2006/table">
            <a:tbl>
              <a:tblPr firstRow="1" bandRow="1">
                <a:tableStyleId>{4C3C2611-4C71-4FC5-86AE-919BDF0F9419}</a:tableStyleId>
              </a:tblPr>
              <a:tblGrid>
                <a:gridCol w="1371270">
                  <a:extLst>
                    <a:ext uri="{9D8B030D-6E8A-4147-A177-3AD203B41FA5}">
                      <a16:colId xmlns:a16="http://schemas.microsoft.com/office/drawing/2014/main" val="20000"/>
                    </a:ext>
                  </a:extLst>
                </a:gridCol>
                <a:gridCol w="3950282">
                  <a:extLst>
                    <a:ext uri="{9D8B030D-6E8A-4147-A177-3AD203B41FA5}">
                      <a16:colId xmlns:a16="http://schemas.microsoft.com/office/drawing/2014/main" val="20001"/>
                    </a:ext>
                  </a:extLst>
                </a:gridCol>
              </a:tblGrid>
              <a:tr h="362263">
                <a:tc gridSpan="2">
                  <a:txBody>
                    <a:bodyPr/>
                    <a:lstStyle/>
                    <a:p>
                      <a:pPr algn="ctr" defTabSz="914400">
                        <a:defRPr sz="1800" b="0">
                          <a:solidFill>
                            <a:srgbClr val="000000"/>
                          </a:solidFill>
                        </a:defRPr>
                      </a:pPr>
                      <a:r>
                        <a:rPr b="1">
                          <a:solidFill>
                            <a:srgbClr val="FFFFFF"/>
                          </a:solidFill>
                          <a:latin typeface="Cambria"/>
                          <a:ea typeface="Cambria"/>
                          <a:cs typeface="Cambria"/>
                          <a:sym typeface="Cambria"/>
                        </a:rPr>
                        <a:t>Student Details</a:t>
                      </a:r>
                    </a:p>
                  </a:txBody>
                  <a:tcPr marL="45720" marR="45720" horzOverflow="overflow"/>
                </a:tc>
                <a:tc hMerge="1">
                  <a:txBody>
                    <a:bodyPr/>
                    <a:lstStyle/>
                    <a:p>
                      <a:endParaRPr lang="en-US"/>
                    </a:p>
                  </a:txBody>
                  <a:tcPr/>
                </a:tc>
                <a:extLst>
                  <a:ext uri="{0D108BD9-81ED-4DB2-BD59-A6C34878D82A}">
                    <a16:rowId xmlns:a16="http://schemas.microsoft.com/office/drawing/2014/main" val="10000"/>
                  </a:ext>
                </a:extLst>
              </a:tr>
              <a:tr h="362263">
                <a:tc>
                  <a:txBody>
                    <a:bodyPr/>
                    <a:lstStyle/>
                    <a:p>
                      <a:pPr algn="l" defTabSz="914400">
                        <a:defRPr sz="1800"/>
                      </a:pPr>
                      <a:r>
                        <a:rPr b="1">
                          <a:latin typeface="Cambria"/>
                          <a:ea typeface="Cambria"/>
                          <a:cs typeface="Cambria"/>
                          <a:sym typeface="Cambria"/>
                        </a:rPr>
                        <a:t>Name</a:t>
                      </a:r>
                    </a:p>
                  </a:txBody>
                  <a:tcPr marL="45720" marR="45720" horzOverflow="overflow"/>
                </a:tc>
                <a:tc>
                  <a:txBody>
                    <a:bodyPr/>
                    <a:lstStyle/>
                    <a:p>
                      <a:pPr algn="ctr" defTabSz="914400">
                        <a:defRPr sz="1800"/>
                      </a:pPr>
                      <a:r>
                        <a:rPr lang="en-US" dirty="0">
                          <a:latin typeface="Cambria"/>
                          <a:ea typeface="Cambria"/>
                          <a:cs typeface="Cambria"/>
                          <a:sym typeface="Cambria"/>
                        </a:rPr>
                        <a:t>HUSNA BEGUM</a:t>
                      </a:r>
                      <a:endParaRPr dirty="0">
                        <a:latin typeface="Cambria"/>
                        <a:ea typeface="Cambria"/>
                        <a:cs typeface="Cambria"/>
                        <a:sym typeface="Cambria"/>
                      </a:endParaRPr>
                    </a:p>
                  </a:txBody>
                  <a:tcPr marL="45720" marR="45720" horzOverflow="overflow"/>
                </a:tc>
                <a:extLst>
                  <a:ext uri="{0D108BD9-81ED-4DB2-BD59-A6C34878D82A}">
                    <a16:rowId xmlns:a16="http://schemas.microsoft.com/office/drawing/2014/main" val="10001"/>
                  </a:ext>
                </a:extLst>
              </a:tr>
              <a:tr h="362263">
                <a:tc>
                  <a:txBody>
                    <a:bodyPr/>
                    <a:lstStyle/>
                    <a:p>
                      <a:pPr algn="l" defTabSz="914400">
                        <a:defRPr sz="1800"/>
                      </a:pPr>
                      <a:r>
                        <a:rPr b="1">
                          <a:latin typeface="Cambria"/>
                          <a:ea typeface="Cambria"/>
                          <a:cs typeface="Cambria"/>
                          <a:sym typeface="Cambria"/>
                        </a:rPr>
                        <a:t>Roll No</a:t>
                      </a:r>
                    </a:p>
                  </a:txBody>
                  <a:tcPr marL="45720" marR="45720" horzOverflow="overflow"/>
                </a:tc>
                <a:tc>
                  <a:txBody>
                    <a:bodyPr/>
                    <a:lstStyle/>
                    <a:p>
                      <a:pPr algn="ctr" defTabSz="914400">
                        <a:defRPr sz="1800"/>
                      </a:pPr>
                      <a:r>
                        <a:rPr dirty="0">
                          <a:latin typeface="Cambria"/>
                          <a:ea typeface="Cambria"/>
                          <a:cs typeface="Cambria"/>
                          <a:sym typeface="Cambria"/>
                        </a:rPr>
                        <a:t>20211C</a:t>
                      </a:r>
                      <a:r>
                        <a:rPr lang="en-US" dirty="0">
                          <a:latin typeface="Cambria"/>
                          <a:ea typeface="Cambria"/>
                          <a:cs typeface="Cambria"/>
                          <a:sym typeface="Cambria"/>
                        </a:rPr>
                        <a:t>SE0030</a:t>
                      </a:r>
                      <a:endParaRPr dirty="0">
                        <a:latin typeface="Cambria"/>
                        <a:ea typeface="Cambria"/>
                        <a:cs typeface="Cambria"/>
                        <a:sym typeface="Cambria"/>
                      </a:endParaRPr>
                    </a:p>
                  </a:txBody>
                  <a:tcPr marL="45720" marR="45720" horzOverflow="overflow"/>
                </a:tc>
                <a:extLst>
                  <a:ext uri="{0D108BD9-81ED-4DB2-BD59-A6C34878D82A}">
                    <a16:rowId xmlns:a16="http://schemas.microsoft.com/office/drawing/2014/main" val="10002"/>
                  </a:ext>
                </a:extLst>
              </a:tr>
              <a:tr h="362263">
                <a:tc>
                  <a:txBody>
                    <a:bodyPr/>
                    <a:lstStyle/>
                    <a:p>
                      <a:pPr algn="l" defTabSz="914400">
                        <a:defRPr sz="1800"/>
                      </a:pPr>
                      <a:r>
                        <a:rPr b="1">
                          <a:latin typeface="Cambria"/>
                          <a:ea typeface="Cambria"/>
                          <a:cs typeface="Cambria"/>
                          <a:sym typeface="Cambria"/>
                        </a:rPr>
                        <a:t>Section</a:t>
                      </a:r>
                    </a:p>
                  </a:txBody>
                  <a:tcPr marL="45720" marR="45720" horzOverflow="overflow"/>
                </a:tc>
                <a:tc>
                  <a:txBody>
                    <a:bodyPr/>
                    <a:lstStyle/>
                    <a:p>
                      <a:pPr algn="ctr" defTabSz="914400">
                        <a:defRPr sz="1800"/>
                      </a:pPr>
                      <a:r>
                        <a:rPr dirty="0">
                          <a:latin typeface="Cambria"/>
                          <a:ea typeface="Cambria"/>
                          <a:cs typeface="Cambria"/>
                          <a:sym typeface="Cambria"/>
                        </a:rPr>
                        <a:t>8C</a:t>
                      </a:r>
                      <a:r>
                        <a:rPr lang="en-US" dirty="0">
                          <a:latin typeface="Cambria"/>
                          <a:ea typeface="Cambria"/>
                          <a:cs typeface="Cambria"/>
                          <a:sym typeface="Cambria"/>
                        </a:rPr>
                        <a:t>SE</a:t>
                      </a:r>
                      <a:r>
                        <a:rPr dirty="0">
                          <a:latin typeface="Cambria"/>
                          <a:ea typeface="Cambria"/>
                          <a:cs typeface="Cambria"/>
                          <a:sym typeface="Cambria"/>
                        </a:rPr>
                        <a:t>-</a:t>
                      </a:r>
                      <a:r>
                        <a:rPr lang="en-US" dirty="0">
                          <a:latin typeface="Cambria"/>
                          <a:ea typeface="Cambria"/>
                          <a:cs typeface="Cambria"/>
                          <a:sym typeface="Cambria"/>
                        </a:rPr>
                        <a:t>13</a:t>
                      </a:r>
                      <a:endParaRPr dirty="0">
                        <a:latin typeface="Cambria"/>
                        <a:ea typeface="Cambria"/>
                        <a:cs typeface="Cambria"/>
                        <a:sym typeface="Cambria"/>
                      </a:endParaRPr>
                    </a:p>
                  </a:txBody>
                  <a:tcPr marL="45720" marR="45720" horzOverflow="overflow"/>
                </a:tc>
                <a:extLst>
                  <a:ext uri="{0D108BD9-81ED-4DB2-BD59-A6C34878D82A}">
                    <a16:rowId xmlns:a16="http://schemas.microsoft.com/office/drawing/2014/main" val="10003"/>
                  </a:ext>
                </a:extLst>
              </a:tr>
              <a:tr h="362263">
                <a:tc>
                  <a:txBody>
                    <a:bodyPr/>
                    <a:lstStyle/>
                    <a:p>
                      <a:pPr algn="l" defTabSz="914400">
                        <a:defRPr sz="1800"/>
                      </a:pPr>
                      <a:r>
                        <a:rPr b="1">
                          <a:latin typeface="Cambria"/>
                          <a:ea typeface="Cambria"/>
                          <a:cs typeface="Cambria"/>
                          <a:sym typeface="Cambria"/>
                        </a:rPr>
                        <a:t>Batch No.</a:t>
                      </a:r>
                    </a:p>
                  </a:txBody>
                  <a:tcPr marL="45720" marR="45720" horzOverflow="overflow"/>
                </a:tc>
                <a:tc>
                  <a:txBody>
                    <a:bodyPr/>
                    <a:lstStyle/>
                    <a:p>
                      <a:pPr algn="ctr" defTabSz="914400">
                        <a:defRPr sz="1800"/>
                      </a:pPr>
                      <a:endParaRPr dirty="0">
                        <a:latin typeface="Cambria"/>
                        <a:ea typeface="Cambria"/>
                        <a:cs typeface="Cambria"/>
                        <a:sym typeface="Cambria"/>
                      </a:endParaRPr>
                    </a:p>
                  </a:txBody>
                  <a:tcPr marL="45720" marR="45720" horzOverflow="overflow"/>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Title 1"/>
          <p:cNvSpPr txBox="1">
            <a:spLocks noGrp="1"/>
          </p:cNvSpPr>
          <p:nvPr>
            <p:ph type="title"/>
          </p:nvPr>
        </p:nvSpPr>
        <p:spPr>
          <a:xfrm>
            <a:off x="838200" y="365125"/>
            <a:ext cx="10515600" cy="596311"/>
          </a:xfrm>
          <a:prstGeom prst="rect">
            <a:avLst/>
          </a:prstGeom>
        </p:spPr>
        <p:txBody>
          <a:bodyPr/>
          <a:lstStyle>
            <a:lvl1pPr>
              <a:defRPr sz="3200" b="1">
                <a:solidFill>
                  <a:srgbClr val="0070C0"/>
                </a:solidFill>
                <a:latin typeface="Times New Roman"/>
                <a:ea typeface="Times New Roman"/>
                <a:cs typeface="Times New Roman"/>
                <a:sym typeface="Times New Roman"/>
              </a:defRPr>
            </a:lvl1pPr>
          </a:lstStyle>
          <a:p>
            <a:r>
              <a:rPr dirty="0" err="1"/>
              <a:t>Github</a:t>
            </a:r>
            <a:r>
              <a:rPr dirty="0"/>
              <a:t> Link</a:t>
            </a:r>
          </a:p>
        </p:txBody>
      </p:sp>
      <p:sp>
        <p:nvSpPr>
          <p:cNvPr id="163"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10</a:t>
            </a:fld>
            <a:endParaRPr/>
          </a:p>
        </p:txBody>
      </p:sp>
      <p:sp>
        <p:nvSpPr>
          <p:cNvPr id="164" name="Content Placeholder 2"/>
          <p:cNvSpPr txBox="1">
            <a:spLocks noGrp="1"/>
          </p:cNvSpPr>
          <p:nvPr>
            <p:ph type="body" idx="1"/>
          </p:nvPr>
        </p:nvSpPr>
        <p:spPr>
          <a:xfrm>
            <a:off x="446307" y="1061297"/>
            <a:ext cx="10515601" cy="4351339"/>
          </a:xfrm>
          <a:prstGeom prst="rect">
            <a:avLst/>
          </a:prstGeom>
        </p:spPr>
        <p:txBody>
          <a:bodyPr/>
          <a:lstStyle/>
          <a:p>
            <a:r>
              <a:rPr lang="en-IN" dirty="0"/>
              <a:t>https://github.com/Faizanmohammed215/DapperMvcDemo-RWF-Internship-.git</a:t>
            </a:r>
            <a:endParaRPr dirty="0"/>
          </a:p>
        </p:txBody>
      </p:sp>
    </p:spTree>
  </p:cSld>
  <p:clrMapOvr>
    <a:masterClrMapping/>
  </p:clrMapOvr>
  <mc:AlternateContent xmlns:mc="http://schemas.openxmlformats.org/markup-compatibility/2006" xmlns:p14="http://schemas.microsoft.com/office/powerpoint/2010/main">
    <mc:Choice Requires="p14">
      <p:transition spd="slow" p14:dur="1200">
        <p:blinds dir="vert"/>
      </p:transition>
    </mc:Choice>
    <mc:Fallback xmlns:a14="http://schemas.microsoft.com/office/drawing/2010/main" xmlns:m="http://schemas.openxmlformats.org/officeDocument/2006/math"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Content Placeholder 2"/>
          <p:cNvSpPr txBox="1">
            <a:spLocks noGrp="1"/>
          </p:cNvSpPr>
          <p:nvPr>
            <p:ph type="body" idx="1"/>
          </p:nvPr>
        </p:nvSpPr>
        <p:spPr>
          <a:xfrm>
            <a:off x="0" y="0"/>
            <a:ext cx="12192000" cy="6858000"/>
          </a:xfrm>
          <a:prstGeom prst="rect">
            <a:avLst/>
          </a:prstGeom>
          <a:solidFill>
            <a:srgbClr val="1F4E79"/>
          </a:solidFill>
        </p:spPr>
        <p:txBody>
          <a:bodyPr/>
          <a:lstStyle/>
          <a:p>
            <a:pPr marL="0" indent="0" algn="ctr">
              <a:buSzTx/>
              <a:buNone/>
              <a:defRPr sz="6600">
                <a:solidFill>
                  <a:srgbClr val="FFFF00"/>
                </a:solidFill>
                <a:latin typeface="Times New Roman"/>
                <a:ea typeface="Times New Roman"/>
                <a:cs typeface="Times New Roman"/>
                <a:sym typeface="Times New Roman"/>
              </a:defRPr>
            </a:pPr>
            <a:endParaRPr/>
          </a:p>
          <a:p>
            <a:pPr marL="0" indent="0" algn="ctr">
              <a:buSzTx/>
              <a:buNone/>
              <a:defRPr sz="6600">
                <a:solidFill>
                  <a:srgbClr val="FFFF00"/>
                </a:solidFill>
                <a:latin typeface="Times New Roman"/>
                <a:ea typeface="Times New Roman"/>
                <a:cs typeface="Times New Roman"/>
                <a:sym typeface="Times New Roman"/>
              </a:defRPr>
            </a:pPr>
            <a:r>
              <a:t>  </a:t>
            </a:r>
            <a:r>
              <a:rPr>
                <a:solidFill>
                  <a:srgbClr val="F8CBAD"/>
                </a:solidFill>
              </a:rPr>
              <a:t>Q&amp;A</a:t>
            </a:r>
          </a:p>
        </p:txBody>
      </p:sp>
      <p:sp>
        <p:nvSpPr>
          <p:cNvPr id="167" name="Slide Number Placeholder 3"/>
          <p:cNvSpPr txBox="1">
            <a:spLocks noGrp="1"/>
          </p:cNvSpPr>
          <p:nvPr>
            <p:ph type="sldNum" sz="quarter" idx="2"/>
          </p:nvPr>
        </p:nvSpPr>
        <p:spPr>
          <a:xfrm>
            <a:off x="11102915" y="6401179"/>
            <a:ext cx="250886" cy="27546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a:latin typeface="Times New Roman"/>
                <a:ea typeface="Times New Roman"/>
                <a:cs typeface="Times New Roman"/>
                <a:sym typeface="Times New Roman"/>
              </a:defRPr>
            </a:lvl1pPr>
          </a:lstStyle>
          <a:p>
            <a:fld id="{86CB4B4D-7CA3-9044-876B-883B54F8677D}" type="slidenum">
              <a:t>11</a:t>
            </a:fld>
            <a:endParaRPr/>
          </a:p>
        </p:txBody>
      </p:sp>
      <p:pic>
        <p:nvPicPr>
          <p:cNvPr id="168" name="Picture 7" descr="Picture 7"/>
          <p:cNvPicPr>
            <a:picLocks noChangeAspect="1"/>
          </p:cNvPicPr>
          <p:nvPr/>
        </p:nvPicPr>
        <p:blipFill>
          <a:blip r:embed="rId2"/>
          <a:stretch>
            <a:fillRect/>
          </a:stretch>
        </p:blipFill>
        <p:spPr>
          <a:xfrm>
            <a:off x="5005253" y="2150340"/>
            <a:ext cx="2841171" cy="3832417"/>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1200">
        <p:blinds dir="vert"/>
      </p:transition>
    </mc:Choice>
    <mc:Fallback xmlns:a14="http://schemas.microsoft.com/office/drawing/2010/main" xmlns:m="http://schemas.openxmlformats.org/officeDocument/2006/math"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Content Placeholder 2"/>
          <p:cNvSpPr txBox="1">
            <a:spLocks noGrp="1"/>
          </p:cNvSpPr>
          <p:nvPr>
            <p:ph type="body" sz="quarter" idx="1"/>
          </p:nvPr>
        </p:nvSpPr>
        <p:spPr>
          <a:xfrm>
            <a:off x="838200" y="2547258"/>
            <a:ext cx="10515600" cy="1214847"/>
          </a:xfrm>
          <a:prstGeom prst="rect">
            <a:avLst/>
          </a:prstGeom>
        </p:spPr>
        <p:txBody>
          <a:bodyPr/>
          <a:lstStyle>
            <a:lvl1pPr marL="0" indent="0" algn="ctr">
              <a:buSzTx/>
              <a:buNone/>
              <a:defRPr sz="6600">
                <a:solidFill>
                  <a:srgbClr val="A71180"/>
                </a:solidFill>
                <a:latin typeface="Times New Roman"/>
                <a:ea typeface="Times New Roman"/>
                <a:cs typeface="Times New Roman"/>
                <a:sym typeface="Times New Roman"/>
              </a:defRPr>
            </a:lvl1pPr>
          </a:lstStyle>
          <a:p>
            <a:r>
              <a:t>Thank you !!</a:t>
            </a:r>
          </a:p>
        </p:txBody>
      </p:sp>
      <p:sp>
        <p:nvSpPr>
          <p:cNvPr id="171"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12</a:t>
            </a:fld>
            <a:endParaRPr/>
          </a:p>
        </p:txBody>
      </p:sp>
    </p:spTree>
  </p:cSld>
  <p:clrMapOvr>
    <a:masterClrMapping/>
  </p:clrMapOvr>
  <mc:AlternateContent xmlns:mc="http://schemas.openxmlformats.org/markup-compatibility/2006" xmlns:p14="http://schemas.microsoft.com/office/powerpoint/2010/main">
    <mc:Choice Requires="p14">
      <p:transition spd="slow" p14:dur="1200">
        <p:blinds dir="vert"/>
      </p:transition>
    </mc:Choice>
    <mc:Fallback xmlns:a14="http://schemas.microsoft.com/office/drawing/2010/main" xmlns:m="http://schemas.openxmlformats.org/officeDocument/2006/math"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Google Shape;96;p14"/>
          <p:cNvSpPr txBox="1">
            <a:spLocks noGrp="1"/>
          </p:cNvSpPr>
          <p:nvPr>
            <p:ph type="title"/>
          </p:nvPr>
        </p:nvSpPr>
        <p:spPr>
          <a:xfrm>
            <a:off x="812800" y="274638"/>
            <a:ext cx="10668000" cy="487501"/>
          </a:xfrm>
          <a:prstGeom prst="rect">
            <a:avLst/>
          </a:prstGeom>
        </p:spPr>
        <p:txBody>
          <a:bodyPr lIns="45699" tIns="45699" rIns="45699" bIns="45699"/>
          <a:lstStyle>
            <a:lvl1pPr defTabSz="548640">
              <a:defRPr sz="2640">
                <a:latin typeface="Cambria"/>
                <a:ea typeface="Cambria"/>
                <a:cs typeface="Cambria"/>
                <a:sym typeface="Cambria"/>
              </a:defRPr>
            </a:lvl1pPr>
          </a:lstStyle>
          <a:p>
            <a:r>
              <a:t>Content</a:t>
            </a:r>
          </a:p>
        </p:txBody>
      </p:sp>
      <p:sp>
        <p:nvSpPr>
          <p:cNvPr id="108" name="Google Shape;97;p14"/>
          <p:cNvSpPr txBox="1">
            <a:spLocks noGrp="1"/>
          </p:cNvSpPr>
          <p:nvPr>
            <p:ph type="body" idx="1"/>
          </p:nvPr>
        </p:nvSpPr>
        <p:spPr>
          <a:xfrm>
            <a:off x="704516" y="902370"/>
            <a:ext cx="10668001" cy="4271210"/>
          </a:xfrm>
          <a:prstGeom prst="rect">
            <a:avLst/>
          </a:prstGeom>
        </p:spPr>
        <p:txBody>
          <a:bodyPr lIns="45699" tIns="45699" rIns="45699" bIns="45699"/>
          <a:lstStyle/>
          <a:p>
            <a:pPr marL="495300" indent="-342900" algn="just">
              <a:lnSpc>
                <a:spcPct val="200000"/>
              </a:lnSpc>
              <a:spcBef>
                <a:spcPts val="0"/>
              </a:spcBef>
              <a:buFontTx/>
              <a:buChar char="➢"/>
              <a:defRPr sz="2000" b="1">
                <a:solidFill>
                  <a:srgbClr val="0070C0"/>
                </a:solidFill>
                <a:latin typeface="Times New Roman"/>
                <a:ea typeface="Times New Roman"/>
                <a:cs typeface="Times New Roman"/>
                <a:sym typeface="Times New Roman"/>
              </a:defRPr>
            </a:pPr>
            <a:r>
              <a:t>About Company or Organization</a:t>
            </a:r>
          </a:p>
          <a:p>
            <a:pPr marL="495300" indent="-342900" algn="just">
              <a:lnSpc>
                <a:spcPct val="200000"/>
              </a:lnSpc>
              <a:spcBef>
                <a:spcPts val="0"/>
              </a:spcBef>
              <a:buFontTx/>
              <a:buChar char="➢"/>
              <a:defRPr sz="2000" b="1">
                <a:solidFill>
                  <a:srgbClr val="2E75B6"/>
                </a:solidFill>
                <a:latin typeface="Times New Roman"/>
                <a:ea typeface="Times New Roman"/>
                <a:cs typeface="Times New Roman"/>
                <a:sym typeface="Times New Roman"/>
              </a:defRPr>
            </a:pPr>
            <a:r>
              <a:t>Working domain or the technology</a:t>
            </a:r>
            <a:endParaRPr>
              <a:latin typeface="Cambria"/>
              <a:ea typeface="Cambria"/>
              <a:cs typeface="Cambria"/>
              <a:sym typeface="Cambria"/>
            </a:endParaRPr>
          </a:p>
          <a:p>
            <a:pPr marL="495300" indent="-342900" algn="just">
              <a:lnSpc>
                <a:spcPct val="200000"/>
              </a:lnSpc>
              <a:spcBef>
                <a:spcPts val="0"/>
              </a:spcBef>
              <a:buFontTx/>
              <a:buChar char="➢"/>
              <a:defRPr sz="2000" b="1">
                <a:solidFill>
                  <a:srgbClr val="2E75B6"/>
                </a:solidFill>
                <a:latin typeface="Times New Roman"/>
                <a:ea typeface="Times New Roman"/>
                <a:cs typeface="Times New Roman"/>
                <a:sym typeface="Times New Roman"/>
              </a:defRPr>
            </a:pPr>
            <a:r>
              <a:t>About your team and reporting Manager</a:t>
            </a:r>
            <a:endParaRPr>
              <a:latin typeface="Cambria"/>
              <a:ea typeface="Cambria"/>
              <a:cs typeface="Cambria"/>
              <a:sym typeface="Cambria"/>
            </a:endParaRPr>
          </a:p>
          <a:p>
            <a:pPr marL="495300" indent="-342900" algn="just">
              <a:lnSpc>
                <a:spcPct val="200000"/>
              </a:lnSpc>
              <a:spcBef>
                <a:spcPts val="0"/>
              </a:spcBef>
              <a:buFontTx/>
              <a:buChar char="➢"/>
              <a:defRPr sz="2000" b="1">
                <a:solidFill>
                  <a:srgbClr val="2E75B6"/>
                </a:solidFill>
                <a:latin typeface="Times New Roman"/>
                <a:ea typeface="Times New Roman"/>
                <a:cs typeface="Times New Roman"/>
                <a:sym typeface="Times New Roman"/>
              </a:defRPr>
            </a:pPr>
            <a:r>
              <a:t>Challenges Faced in Internship</a:t>
            </a:r>
            <a:endParaRPr>
              <a:latin typeface="Cambria"/>
              <a:ea typeface="Cambria"/>
              <a:cs typeface="Cambria"/>
              <a:sym typeface="Cambria"/>
            </a:endParaRPr>
          </a:p>
          <a:p>
            <a:pPr marL="495300" indent="-342900" algn="just">
              <a:lnSpc>
                <a:spcPct val="200000"/>
              </a:lnSpc>
              <a:spcBef>
                <a:spcPts val="0"/>
              </a:spcBef>
              <a:buFontTx/>
              <a:buChar char="➢"/>
              <a:defRPr sz="2000" b="1">
                <a:solidFill>
                  <a:srgbClr val="2E75B6"/>
                </a:solidFill>
                <a:latin typeface="Times New Roman"/>
                <a:ea typeface="Times New Roman"/>
                <a:cs typeface="Times New Roman"/>
                <a:sym typeface="Times New Roman"/>
              </a:defRPr>
            </a:pPr>
            <a:r>
              <a:t>Objectives of the work</a:t>
            </a:r>
          </a:p>
          <a:p>
            <a:pPr marL="495300" indent="-342900" algn="just">
              <a:lnSpc>
                <a:spcPct val="200000"/>
              </a:lnSpc>
              <a:spcBef>
                <a:spcPts val="0"/>
              </a:spcBef>
              <a:buFontTx/>
              <a:buChar char="➢"/>
              <a:defRPr sz="2000" b="1">
                <a:solidFill>
                  <a:srgbClr val="2E75B6"/>
                </a:solidFill>
                <a:latin typeface="Times New Roman"/>
                <a:ea typeface="Times New Roman"/>
                <a:cs typeface="Times New Roman"/>
                <a:sym typeface="Times New Roman"/>
              </a:defRPr>
            </a:pPr>
            <a:r>
              <a:t>Internship Roadmap</a:t>
            </a:r>
          </a:p>
          <a:p>
            <a:pPr marL="495300" indent="-342900" algn="just">
              <a:lnSpc>
                <a:spcPct val="200000"/>
              </a:lnSpc>
              <a:spcBef>
                <a:spcPts val="0"/>
              </a:spcBef>
              <a:buFontTx/>
              <a:buChar char="➢"/>
              <a:defRPr sz="2000" b="1">
                <a:solidFill>
                  <a:srgbClr val="2E75B6"/>
                </a:solidFill>
                <a:latin typeface="Times New Roman"/>
                <a:ea typeface="Times New Roman"/>
                <a:cs typeface="Times New Roman"/>
                <a:sym typeface="Times New Roman"/>
              </a:defRPr>
            </a:pPr>
            <a:r>
              <a:t>Github Link</a:t>
            </a:r>
          </a:p>
        </p:txBody>
      </p:sp>
    </p:spTree>
  </p:cSld>
  <p:clrMapOvr>
    <a:masterClrMapping/>
  </p:clrMapOvr>
  <mc:AlternateContent xmlns:mc="http://schemas.openxmlformats.org/markup-compatibility/2006" xmlns:p14="http://schemas.microsoft.com/office/powerpoint/2010/main">
    <mc:Choice Requires="p14">
      <p:transition spd="slow" p14:dur="1200">
        <p:blinds dir="vert"/>
      </p:transition>
    </mc:Choice>
    <mc:Fallback xmlns:a14="http://schemas.microsoft.com/office/drawing/2010/main" xmlns:m="http://schemas.openxmlformats.org/officeDocument/2006/math"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itle 1"/>
          <p:cNvSpPr txBox="1">
            <a:spLocks noGrp="1"/>
          </p:cNvSpPr>
          <p:nvPr>
            <p:ph type="title"/>
          </p:nvPr>
        </p:nvSpPr>
        <p:spPr>
          <a:xfrm>
            <a:off x="838200" y="365125"/>
            <a:ext cx="10515600" cy="679905"/>
          </a:xfrm>
          <a:prstGeom prst="rect">
            <a:avLst/>
          </a:prstGeom>
        </p:spPr>
        <p:txBody>
          <a:bodyPr/>
          <a:lstStyle>
            <a:lvl1pPr>
              <a:defRPr sz="3200" b="1">
                <a:solidFill>
                  <a:srgbClr val="0070C0"/>
                </a:solidFill>
                <a:latin typeface="Times New Roman"/>
                <a:ea typeface="Times New Roman"/>
                <a:cs typeface="Times New Roman"/>
                <a:sym typeface="Times New Roman"/>
              </a:defRPr>
            </a:lvl1pPr>
          </a:lstStyle>
          <a:p>
            <a:r>
              <a:t>About Company or Organization</a:t>
            </a:r>
          </a:p>
        </p:txBody>
      </p:sp>
      <p:sp>
        <p:nvSpPr>
          <p:cNvPr id="111" name="Content Placeholder 2"/>
          <p:cNvSpPr txBox="1">
            <a:spLocks noGrp="1"/>
          </p:cNvSpPr>
          <p:nvPr>
            <p:ph type="body" idx="1"/>
          </p:nvPr>
        </p:nvSpPr>
        <p:spPr>
          <a:xfrm>
            <a:off x="838200" y="1045031"/>
            <a:ext cx="10515600" cy="4188820"/>
          </a:xfrm>
          <a:prstGeom prst="rect">
            <a:avLst/>
          </a:prstGeom>
        </p:spPr>
        <p:txBody>
          <a:bodyPr/>
          <a:lstStyle/>
          <a:p>
            <a:pPr>
              <a:defRPr sz="3200" b="1">
                <a:latin typeface="Times New Roman"/>
                <a:ea typeface="Times New Roman"/>
                <a:cs typeface="Times New Roman"/>
                <a:sym typeface="Times New Roman"/>
              </a:defRPr>
            </a:pPr>
            <a:r>
              <a:t>Rail Wheel Factory, Yelahanka</a:t>
            </a:r>
            <a:r>
              <a:rPr b="0"/>
              <a:t> (RWF) (also known as Wheel and Axle Plant) is a manufacturing unit of the Indian Railways located in Yelahanka, Bangalore, Karnataka. It produces wheels, axles, and wheel sets for railway wagons, coaches, and locomotives, serving both Indian Railways and international customers. The unit was commissioned by C. K. Jaffer Sharief, the then Railway Minister, in 1984.</a:t>
            </a:r>
          </a:p>
        </p:txBody>
      </p:sp>
      <p:sp>
        <p:nvSpPr>
          <p:cNvPr id="112" name="Slide Number Placeholder 3"/>
          <p:cNvSpPr txBox="1">
            <a:spLocks noGrp="1"/>
          </p:cNvSpPr>
          <p:nvPr>
            <p:ph type="sldNum" sz="quarter" idx="2"/>
          </p:nvPr>
        </p:nvSpPr>
        <p:spPr>
          <a:xfrm>
            <a:off x="11172418" y="6414760"/>
            <a:ext cx="181383"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spTree>
  </p:cSld>
  <p:clrMapOvr>
    <a:masterClrMapping/>
  </p:clrMapOvr>
  <mc:AlternateContent xmlns:mc="http://schemas.openxmlformats.org/markup-compatibility/2006" xmlns:p14="http://schemas.microsoft.com/office/powerpoint/2010/main">
    <mc:Choice Requires="p14">
      <p:transition spd="slow" p14:dur="1200">
        <p:blinds dir="vert"/>
      </p:transition>
    </mc:Choice>
    <mc:Fallback xmlns:a14="http://schemas.microsoft.com/office/drawing/2010/main" xmlns:m="http://schemas.openxmlformats.org/officeDocument/2006/math"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itle 1"/>
          <p:cNvSpPr txBox="1">
            <a:spLocks noGrp="1"/>
          </p:cNvSpPr>
          <p:nvPr>
            <p:ph type="title"/>
          </p:nvPr>
        </p:nvSpPr>
        <p:spPr>
          <a:xfrm>
            <a:off x="838200" y="365125"/>
            <a:ext cx="10515600" cy="497026"/>
          </a:xfrm>
          <a:prstGeom prst="rect">
            <a:avLst/>
          </a:prstGeom>
        </p:spPr>
        <p:txBody>
          <a:bodyPr/>
          <a:lstStyle/>
          <a:p>
            <a:pPr defTabSz="676655">
              <a:defRPr sz="3256"/>
            </a:pPr>
            <a:endParaRPr/>
          </a:p>
        </p:txBody>
      </p:sp>
      <p:sp>
        <p:nvSpPr>
          <p:cNvPr id="115" name="Content Placeholder 2"/>
          <p:cNvSpPr txBox="1">
            <a:spLocks noGrp="1"/>
          </p:cNvSpPr>
          <p:nvPr>
            <p:ph type="body" idx="1"/>
          </p:nvPr>
        </p:nvSpPr>
        <p:spPr>
          <a:xfrm>
            <a:off x="838200" y="1105989"/>
            <a:ext cx="10515600" cy="5070974"/>
          </a:xfrm>
          <a:prstGeom prst="rect">
            <a:avLst/>
          </a:prstGeom>
        </p:spPr>
        <p:txBody>
          <a:bodyPr/>
          <a:lstStyle>
            <a:lvl1pPr>
              <a:defRPr>
                <a:latin typeface="Times New Roman"/>
                <a:ea typeface="Times New Roman"/>
                <a:cs typeface="Times New Roman"/>
                <a:sym typeface="Times New Roman"/>
              </a:defRPr>
            </a:lvl1pPr>
          </a:lstStyle>
          <a:p>
            <a:r>
              <a:t>This factory uses cast steel technology in the manufacturing of wheels which utilizes scrap steel collected from Railways' own workshops as raw material. The products (Wheels, Axles and wheel sets) are engineered with little scope for human errors. It has a planned capacity to manufacture of about 70,000 wheels of different sizes, 23,000 axles and to assemble 23,000 wheels sets. It employs over 2000 personnel and has an annual turnover of about 82 crores. It is an ISO 9001:2000 and ISO 14001 certified unit for its business processes. It was the first unit of Indian Railways to receive ISO  9001:2008 accreditation.</a:t>
            </a:r>
          </a:p>
        </p:txBody>
      </p:sp>
      <p:sp>
        <p:nvSpPr>
          <p:cNvPr id="116" name="Slide Number Placeholder 3"/>
          <p:cNvSpPr txBox="1">
            <a:spLocks noGrp="1"/>
          </p:cNvSpPr>
          <p:nvPr>
            <p:ph type="sldNum" sz="quarter" idx="2"/>
          </p:nvPr>
        </p:nvSpPr>
        <p:spPr>
          <a:xfrm>
            <a:off x="11172418" y="6414760"/>
            <a:ext cx="181383"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4</a:t>
            </a:fld>
            <a:endParaRPr/>
          </a:p>
        </p:txBody>
      </p:sp>
    </p:spTree>
  </p:cSld>
  <p:clrMapOvr>
    <a:masterClrMapping/>
  </p:clrMapOvr>
  <mc:AlternateContent xmlns:mc="http://schemas.openxmlformats.org/markup-compatibility/2006" xmlns:p14="http://schemas.microsoft.com/office/powerpoint/2010/main">
    <mc:Choice Requires="p14">
      <p:transition spd="slow" p14:dur="1200">
        <p:blinds dir="vert"/>
      </p:transition>
    </mc:Choice>
    <mc:Fallback xmlns:a14="http://schemas.microsoft.com/office/drawing/2010/main" xmlns:m="http://schemas.openxmlformats.org/officeDocument/2006/math"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itle 1"/>
          <p:cNvSpPr txBox="1">
            <a:spLocks noGrp="1"/>
          </p:cNvSpPr>
          <p:nvPr>
            <p:ph type="title"/>
          </p:nvPr>
        </p:nvSpPr>
        <p:spPr>
          <a:xfrm>
            <a:off x="838200" y="365125"/>
            <a:ext cx="10515600" cy="819241"/>
          </a:xfrm>
          <a:prstGeom prst="rect">
            <a:avLst/>
          </a:prstGeom>
        </p:spPr>
        <p:txBody>
          <a:bodyPr/>
          <a:lstStyle>
            <a:lvl1pPr>
              <a:defRPr sz="3200" b="1">
                <a:solidFill>
                  <a:srgbClr val="2E75B6"/>
                </a:solidFill>
                <a:latin typeface="Times New Roman"/>
                <a:ea typeface="Times New Roman"/>
                <a:cs typeface="Times New Roman"/>
                <a:sym typeface="Times New Roman"/>
              </a:defRPr>
            </a:lvl1pPr>
          </a:lstStyle>
          <a:p>
            <a:r>
              <a:t>Working domain or the technology</a:t>
            </a:r>
          </a:p>
        </p:txBody>
      </p:sp>
      <p:sp>
        <p:nvSpPr>
          <p:cNvPr id="119" name="Content Placeholder 2"/>
          <p:cNvSpPr txBox="1">
            <a:spLocks noGrp="1"/>
          </p:cNvSpPr>
          <p:nvPr>
            <p:ph type="body" idx="1"/>
          </p:nvPr>
        </p:nvSpPr>
        <p:spPr>
          <a:xfrm>
            <a:off x="838200" y="1184366"/>
            <a:ext cx="10515600" cy="4058196"/>
          </a:xfrm>
          <a:prstGeom prst="rect">
            <a:avLst/>
          </a:prstGeom>
        </p:spPr>
        <p:txBody>
          <a:bodyPr/>
          <a:lstStyle/>
          <a:p>
            <a:pPr>
              <a:defRPr>
                <a:latin typeface="Times New Roman"/>
                <a:ea typeface="Times New Roman"/>
                <a:cs typeface="Times New Roman"/>
                <a:sym typeface="Times New Roman"/>
              </a:defRPr>
            </a:pPr>
            <a:r>
              <a:t>WEBSITE BUILDING </a:t>
            </a:r>
          </a:p>
          <a:p>
            <a:pPr marL="685800" lvl="1" indent="-228600">
              <a:spcBef>
                <a:spcPts val="500"/>
              </a:spcBef>
              <a:defRPr sz="2400">
                <a:latin typeface="Times New Roman"/>
                <a:ea typeface="Times New Roman"/>
                <a:cs typeface="Times New Roman"/>
                <a:sym typeface="Times New Roman"/>
              </a:defRPr>
            </a:pPr>
            <a:r>
              <a:t>.NET</a:t>
            </a:r>
          </a:p>
          <a:p>
            <a:pPr marL="685800" lvl="1" indent="-228600">
              <a:spcBef>
                <a:spcPts val="500"/>
              </a:spcBef>
              <a:defRPr sz="2400">
                <a:latin typeface="Times New Roman"/>
                <a:ea typeface="Times New Roman"/>
                <a:cs typeface="Times New Roman"/>
                <a:sym typeface="Times New Roman"/>
              </a:defRPr>
            </a:pPr>
            <a:r>
              <a:t>VS STUDIO</a:t>
            </a:r>
          </a:p>
          <a:p>
            <a:pPr marL="685800" lvl="1" indent="-228600">
              <a:spcBef>
                <a:spcPts val="500"/>
              </a:spcBef>
              <a:defRPr sz="2400">
                <a:latin typeface="Times New Roman"/>
                <a:ea typeface="Times New Roman"/>
                <a:cs typeface="Times New Roman"/>
                <a:sym typeface="Times New Roman"/>
              </a:defRPr>
            </a:pPr>
            <a:r>
              <a:t>VS COMMUNITY</a:t>
            </a:r>
          </a:p>
          <a:p>
            <a:pPr marL="685800" lvl="1" indent="-228600">
              <a:spcBef>
                <a:spcPts val="500"/>
              </a:spcBef>
              <a:defRPr sz="2400">
                <a:latin typeface="Times New Roman"/>
                <a:ea typeface="Times New Roman"/>
                <a:cs typeface="Times New Roman"/>
                <a:sym typeface="Times New Roman"/>
              </a:defRPr>
            </a:pPr>
            <a:r>
              <a:t>MYSQL</a:t>
            </a:r>
          </a:p>
        </p:txBody>
      </p:sp>
      <p:sp>
        <p:nvSpPr>
          <p:cNvPr id="120" name="Slide Number Placeholder 3"/>
          <p:cNvSpPr txBox="1">
            <a:spLocks noGrp="1"/>
          </p:cNvSpPr>
          <p:nvPr>
            <p:ph type="sldNum" sz="quarter" idx="2"/>
          </p:nvPr>
        </p:nvSpPr>
        <p:spPr>
          <a:xfrm>
            <a:off x="11172418" y="6414760"/>
            <a:ext cx="181383"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a:t>
            </a:fld>
            <a:endParaRPr/>
          </a:p>
        </p:txBody>
      </p:sp>
    </p:spTree>
  </p:cSld>
  <p:clrMapOvr>
    <a:masterClrMapping/>
  </p:clrMapOvr>
  <mc:AlternateContent xmlns:mc="http://schemas.openxmlformats.org/markup-compatibility/2006" xmlns:p14="http://schemas.microsoft.com/office/powerpoint/2010/main">
    <mc:Choice Requires="p14">
      <p:transition spd="slow" p14:dur="1200">
        <p:blinds dir="vert"/>
      </p:transition>
    </mc:Choice>
    <mc:Fallback xmlns:a14="http://schemas.microsoft.com/office/drawing/2010/main" xmlns:m="http://schemas.openxmlformats.org/officeDocument/2006/math"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itle 1"/>
          <p:cNvSpPr txBox="1">
            <a:spLocks noGrp="1"/>
          </p:cNvSpPr>
          <p:nvPr>
            <p:ph type="title"/>
          </p:nvPr>
        </p:nvSpPr>
        <p:spPr>
          <a:xfrm>
            <a:off x="838200" y="365125"/>
            <a:ext cx="10515600" cy="819241"/>
          </a:xfrm>
          <a:prstGeom prst="rect">
            <a:avLst/>
          </a:prstGeom>
        </p:spPr>
        <p:txBody>
          <a:bodyPr/>
          <a:lstStyle>
            <a:lvl1pPr>
              <a:defRPr sz="3200" b="1">
                <a:solidFill>
                  <a:srgbClr val="2E75B6"/>
                </a:solidFill>
                <a:latin typeface="Times New Roman"/>
                <a:ea typeface="Times New Roman"/>
                <a:cs typeface="Times New Roman"/>
                <a:sym typeface="Times New Roman"/>
              </a:defRPr>
            </a:lvl1pPr>
          </a:lstStyle>
          <a:p>
            <a:r>
              <a:t>About your team and reporting Manager</a:t>
            </a:r>
          </a:p>
        </p:txBody>
      </p:sp>
      <p:sp>
        <p:nvSpPr>
          <p:cNvPr id="123" name="Content Placeholder 2"/>
          <p:cNvSpPr txBox="1">
            <a:spLocks noGrp="1"/>
          </p:cNvSpPr>
          <p:nvPr>
            <p:ph type="body" idx="1"/>
          </p:nvPr>
        </p:nvSpPr>
        <p:spPr>
          <a:xfrm>
            <a:off x="838200" y="1184366"/>
            <a:ext cx="10515600" cy="4058196"/>
          </a:xfrm>
          <a:prstGeom prst="rect">
            <a:avLst/>
          </a:prstGeom>
        </p:spPr>
        <p:txBody>
          <a:bodyPr/>
          <a:lstStyle/>
          <a:p>
            <a:pPr>
              <a:defRPr>
                <a:latin typeface="Times New Roman"/>
                <a:ea typeface="Times New Roman"/>
                <a:cs typeface="Times New Roman"/>
                <a:sym typeface="Times New Roman"/>
              </a:defRPr>
            </a:pPr>
            <a:r>
              <a:t>Team Members:</a:t>
            </a:r>
          </a:p>
          <a:p>
            <a:pPr marL="685800" lvl="1" indent="-228600">
              <a:spcBef>
                <a:spcPts val="500"/>
              </a:spcBef>
              <a:defRPr sz="2400">
                <a:latin typeface="Times New Roman"/>
                <a:ea typeface="Times New Roman"/>
                <a:cs typeface="Times New Roman"/>
                <a:sym typeface="Times New Roman"/>
              </a:defRPr>
            </a:pPr>
            <a:r>
              <a:t>SANIYA KOUSAR - 20211CIT042</a:t>
            </a:r>
          </a:p>
          <a:p>
            <a:pPr marL="685800" lvl="1" indent="-228600">
              <a:spcBef>
                <a:spcPts val="500"/>
              </a:spcBef>
              <a:defRPr sz="2400">
                <a:latin typeface="Times New Roman"/>
                <a:ea typeface="Times New Roman"/>
                <a:cs typeface="Times New Roman"/>
                <a:sym typeface="Times New Roman"/>
              </a:defRPr>
            </a:pPr>
            <a:r>
              <a:t>MOHAMMED FAIZAN- 20211CIT0152</a:t>
            </a:r>
          </a:p>
          <a:p>
            <a:pPr marL="685800" lvl="1" indent="-228600">
              <a:spcBef>
                <a:spcPts val="500"/>
              </a:spcBef>
              <a:defRPr sz="2400">
                <a:latin typeface="Times New Roman"/>
                <a:ea typeface="Times New Roman"/>
                <a:cs typeface="Times New Roman"/>
                <a:sym typeface="Times New Roman"/>
              </a:defRPr>
            </a:pPr>
            <a:r>
              <a:t>HUSNA BEGUM- 20211CSE0030</a:t>
            </a:r>
          </a:p>
          <a:p>
            <a:pPr marL="685800" lvl="1" indent="-228600">
              <a:spcBef>
                <a:spcPts val="500"/>
              </a:spcBef>
              <a:defRPr sz="2400">
                <a:latin typeface="Times New Roman"/>
                <a:ea typeface="Times New Roman"/>
                <a:cs typeface="Times New Roman"/>
                <a:sym typeface="Times New Roman"/>
              </a:defRPr>
            </a:pPr>
            <a:r>
              <a:t>LAKSHMI PRIYA- 20201CSE0261</a:t>
            </a:r>
          </a:p>
          <a:p>
            <a:pPr>
              <a:defRPr>
                <a:latin typeface="Times New Roman"/>
                <a:ea typeface="Times New Roman"/>
                <a:cs typeface="Times New Roman"/>
                <a:sym typeface="Times New Roman"/>
              </a:defRPr>
            </a:pPr>
            <a:r>
              <a:t>Reporting Manager : PRASAD RAO [</a:t>
            </a:r>
            <a:r>
              <a:rPr sz="2000"/>
              <a:t>General Manger Railways]</a:t>
            </a:r>
          </a:p>
        </p:txBody>
      </p:sp>
      <p:sp>
        <p:nvSpPr>
          <p:cNvPr id="124" name="Slide Number Placeholder 3"/>
          <p:cNvSpPr txBox="1">
            <a:spLocks noGrp="1"/>
          </p:cNvSpPr>
          <p:nvPr>
            <p:ph type="sldNum" sz="quarter" idx="2"/>
          </p:nvPr>
        </p:nvSpPr>
        <p:spPr>
          <a:xfrm>
            <a:off x="11172418" y="6414760"/>
            <a:ext cx="181383"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6</a:t>
            </a:fld>
            <a:endParaRPr/>
          </a:p>
        </p:txBody>
      </p:sp>
    </p:spTree>
  </p:cSld>
  <p:clrMapOvr>
    <a:masterClrMapping/>
  </p:clrMapOvr>
  <mc:AlternateContent xmlns:mc="http://schemas.openxmlformats.org/markup-compatibility/2006" xmlns:p14="http://schemas.microsoft.com/office/powerpoint/2010/main">
    <mc:Choice Requires="p14">
      <p:transition spd="slow" p14:dur="1200">
        <p:blinds dir="vert"/>
      </p:transition>
    </mc:Choice>
    <mc:Fallback xmlns:a14="http://schemas.microsoft.com/office/drawing/2010/main" xmlns:m="http://schemas.openxmlformats.org/officeDocument/2006/math"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itle 1"/>
          <p:cNvSpPr txBox="1">
            <a:spLocks noGrp="1"/>
          </p:cNvSpPr>
          <p:nvPr>
            <p:ph type="title"/>
          </p:nvPr>
        </p:nvSpPr>
        <p:spPr>
          <a:xfrm>
            <a:off x="838200" y="365125"/>
            <a:ext cx="10515600" cy="819241"/>
          </a:xfrm>
          <a:prstGeom prst="rect">
            <a:avLst/>
          </a:prstGeom>
        </p:spPr>
        <p:txBody>
          <a:bodyPr/>
          <a:lstStyle>
            <a:lvl1pPr>
              <a:defRPr sz="3200" b="1">
                <a:solidFill>
                  <a:srgbClr val="2E75B6"/>
                </a:solidFill>
                <a:latin typeface="Times New Roman"/>
                <a:ea typeface="Times New Roman"/>
                <a:cs typeface="Times New Roman"/>
                <a:sym typeface="Times New Roman"/>
              </a:defRPr>
            </a:lvl1pPr>
          </a:lstStyle>
          <a:p>
            <a:r>
              <a:t>Challenges Faced in Internship</a:t>
            </a:r>
          </a:p>
        </p:txBody>
      </p:sp>
      <p:sp>
        <p:nvSpPr>
          <p:cNvPr id="127" name="Content Placeholder 2"/>
          <p:cNvSpPr txBox="1">
            <a:spLocks noGrp="1"/>
          </p:cNvSpPr>
          <p:nvPr>
            <p:ph type="body" idx="1"/>
          </p:nvPr>
        </p:nvSpPr>
        <p:spPr>
          <a:xfrm>
            <a:off x="838200" y="1184366"/>
            <a:ext cx="10515600" cy="4058196"/>
          </a:xfrm>
          <a:prstGeom prst="rect">
            <a:avLst/>
          </a:prstGeom>
        </p:spPr>
        <p:txBody>
          <a:bodyPr/>
          <a:lstStyle/>
          <a:p>
            <a:pPr>
              <a:defRPr>
                <a:latin typeface="Times New Roman"/>
                <a:ea typeface="Times New Roman"/>
                <a:cs typeface="Times New Roman"/>
                <a:sym typeface="Times New Roman"/>
              </a:defRPr>
            </a:pPr>
            <a:r>
              <a:t>Adapting to a New Environment</a:t>
            </a:r>
          </a:p>
          <a:p>
            <a:pPr>
              <a:defRPr>
                <a:latin typeface="Times New Roman"/>
                <a:ea typeface="Times New Roman"/>
                <a:cs typeface="Times New Roman"/>
                <a:sym typeface="Times New Roman"/>
              </a:defRPr>
            </a:pPr>
            <a:r>
              <a:t>Time Management &amp; Workload Balance</a:t>
            </a:r>
          </a:p>
          <a:p>
            <a:pPr>
              <a:defRPr>
                <a:latin typeface="Times New Roman"/>
                <a:ea typeface="Times New Roman"/>
                <a:cs typeface="Times New Roman"/>
                <a:sym typeface="Times New Roman"/>
              </a:defRPr>
            </a:pPr>
            <a:r>
              <a:t>Time Management &amp; Workload Balance</a:t>
            </a:r>
          </a:p>
          <a:p>
            <a:pPr>
              <a:defRPr>
                <a:latin typeface="Times New Roman"/>
                <a:ea typeface="Times New Roman"/>
                <a:cs typeface="Times New Roman"/>
                <a:sym typeface="Times New Roman"/>
              </a:defRPr>
            </a:pPr>
            <a:r>
              <a:t>Technical &amp; Administrative Challenges</a:t>
            </a:r>
          </a:p>
        </p:txBody>
      </p:sp>
      <p:sp>
        <p:nvSpPr>
          <p:cNvPr id="128" name="Slide Number Placeholder 3"/>
          <p:cNvSpPr txBox="1">
            <a:spLocks noGrp="1"/>
          </p:cNvSpPr>
          <p:nvPr>
            <p:ph type="sldNum" sz="quarter" idx="2"/>
          </p:nvPr>
        </p:nvSpPr>
        <p:spPr>
          <a:xfrm>
            <a:off x="11172418" y="6414760"/>
            <a:ext cx="181383"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a:t>
            </a:fld>
            <a:endParaRPr/>
          </a:p>
        </p:txBody>
      </p:sp>
    </p:spTree>
  </p:cSld>
  <p:clrMapOvr>
    <a:masterClrMapping/>
  </p:clrMapOvr>
  <mc:AlternateContent xmlns:mc="http://schemas.openxmlformats.org/markup-compatibility/2006" xmlns:p14="http://schemas.microsoft.com/office/powerpoint/2010/main">
    <mc:Choice Requires="p14">
      <p:transition spd="slow" p14:dur="1200">
        <p:blinds dir="vert"/>
      </p:transition>
    </mc:Choice>
    <mc:Fallback xmlns:a14="http://schemas.microsoft.com/office/drawing/2010/main" xmlns:m="http://schemas.openxmlformats.org/officeDocument/2006/math"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itle 1"/>
          <p:cNvSpPr txBox="1">
            <a:spLocks noGrp="1"/>
          </p:cNvSpPr>
          <p:nvPr>
            <p:ph type="title"/>
          </p:nvPr>
        </p:nvSpPr>
        <p:spPr>
          <a:xfrm>
            <a:off x="838200" y="365125"/>
            <a:ext cx="10515600" cy="819241"/>
          </a:xfrm>
          <a:prstGeom prst="rect">
            <a:avLst/>
          </a:prstGeom>
        </p:spPr>
        <p:txBody>
          <a:bodyPr/>
          <a:lstStyle>
            <a:lvl1pPr>
              <a:defRPr sz="3200" b="1">
                <a:solidFill>
                  <a:srgbClr val="2E75B6"/>
                </a:solidFill>
                <a:latin typeface="Times New Roman"/>
                <a:ea typeface="Times New Roman"/>
                <a:cs typeface="Times New Roman"/>
                <a:sym typeface="Times New Roman"/>
              </a:defRPr>
            </a:lvl1pPr>
          </a:lstStyle>
          <a:p>
            <a:r>
              <a:t>Objectives of the work</a:t>
            </a:r>
          </a:p>
        </p:txBody>
      </p:sp>
      <p:sp>
        <p:nvSpPr>
          <p:cNvPr id="131" name="Content Placeholder 2"/>
          <p:cNvSpPr txBox="1">
            <a:spLocks noGrp="1"/>
          </p:cNvSpPr>
          <p:nvPr>
            <p:ph type="body" idx="1"/>
          </p:nvPr>
        </p:nvSpPr>
        <p:spPr>
          <a:xfrm>
            <a:off x="838200" y="1184366"/>
            <a:ext cx="10515600" cy="4058196"/>
          </a:xfrm>
          <a:prstGeom prst="rect">
            <a:avLst/>
          </a:prstGeom>
        </p:spPr>
        <p:txBody>
          <a:bodyPr/>
          <a:lstStyle/>
          <a:p>
            <a:pPr>
              <a:defRPr sz="3200">
                <a:latin typeface="Times New Roman"/>
                <a:ea typeface="Times New Roman"/>
                <a:cs typeface="Times New Roman"/>
                <a:sym typeface="Times New Roman"/>
              </a:defRPr>
            </a:pPr>
            <a:r>
              <a:t>Understanding Dapper and Its Advantages</a:t>
            </a:r>
          </a:p>
          <a:p>
            <a:pPr>
              <a:defRPr sz="3200">
                <a:latin typeface="Times New Roman"/>
                <a:ea typeface="Times New Roman"/>
                <a:cs typeface="Times New Roman"/>
                <a:sym typeface="Times New Roman"/>
              </a:defRPr>
            </a:pPr>
            <a:r>
              <a:t>Implementing CRUD Operations with Dapper</a:t>
            </a:r>
          </a:p>
          <a:p>
            <a:pPr>
              <a:defRPr sz="3200">
                <a:latin typeface="Times New Roman"/>
                <a:ea typeface="Times New Roman"/>
                <a:cs typeface="Times New Roman"/>
                <a:sym typeface="Times New Roman"/>
              </a:defRPr>
            </a:pPr>
            <a:r>
              <a:t> Working with SQL Server and Stored Procedures</a:t>
            </a:r>
          </a:p>
          <a:p>
            <a:pPr>
              <a:defRPr sz="3200">
                <a:latin typeface="Times New Roman"/>
                <a:ea typeface="Times New Roman"/>
                <a:cs typeface="Times New Roman"/>
                <a:sym typeface="Times New Roman"/>
              </a:defRPr>
            </a:pPr>
            <a:r>
              <a:t> Building a Database-First Approach in ASP.NET Core</a:t>
            </a:r>
          </a:p>
          <a:p>
            <a:pPr>
              <a:defRPr sz="3200">
                <a:latin typeface="Times New Roman"/>
                <a:ea typeface="Times New Roman"/>
                <a:cs typeface="Times New Roman"/>
                <a:sym typeface="Times New Roman"/>
              </a:defRPr>
            </a:pPr>
            <a:r>
              <a:t> Developing a .NET 7 API with Dapper</a:t>
            </a:r>
          </a:p>
          <a:p>
            <a:pPr>
              <a:defRPr sz="3200">
                <a:latin typeface="Times New Roman"/>
                <a:ea typeface="Times New Roman"/>
                <a:cs typeface="Times New Roman"/>
                <a:sym typeface="Times New Roman"/>
              </a:defRPr>
            </a:pPr>
            <a:r>
              <a:t> Best Practices for Performance &amp; Scalability</a:t>
            </a:r>
          </a:p>
        </p:txBody>
      </p:sp>
      <p:sp>
        <p:nvSpPr>
          <p:cNvPr id="132" name="Slide Number Placeholder 3"/>
          <p:cNvSpPr txBox="1">
            <a:spLocks noGrp="1"/>
          </p:cNvSpPr>
          <p:nvPr>
            <p:ph type="sldNum" sz="quarter" idx="2"/>
          </p:nvPr>
        </p:nvSpPr>
        <p:spPr>
          <a:xfrm>
            <a:off x="11172418" y="6414760"/>
            <a:ext cx="181383"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a:t>
            </a:fld>
            <a:endParaRPr/>
          </a:p>
        </p:txBody>
      </p:sp>
    </p:spTree>
  </p:cSld>
  <p:clrMapOvr>
    <a:masterClrMapping/>
  </p:clrMapOvr>
  <mc:AlternateContent xmlns:mc="http://schemas.openxmlformats.org/markup-compatibility/2006" xmlns:p14="http://schemas.microsoft.com/office/powerpoint/2010/main">
    <mc:Choice Requires="p14">
      <p:transition spd="slow" p14:dur="1200">
        <p:blinds dir="vert"/>
      </p:transition>
    </mc:Choice>
    <mc:Fallback xmlns:a14="http://schemas.microsoft.com/office/drawing/2010/main" xmlns:m="http://schemas.openxmlformats.org/officeDocument/2006/math"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itle 1"/>
          <p:cNvSpPr txBox="1">
            <a:spLocks noGrp="1"/>
          </p:cNvSpPr>
          <p:nvPr>
            <p:ph type="title"/>
          </p:nvPr>
        </p:nvSpPr>
        <p:spPr>
          <a:xfrm>
            <a:off x="838200" y="365125"/>
            <a:ext cx="10515600" cy="596311"/>
          </a:xfrm>
          <a:prstGeom prst="rect">
            <a:avLst/>
          </a:prstGeom>
        </p:spPr>
        <p:txBody>
          <a:bodyPr/>
          <a:lstStyle>
            <a:lvl1pPr>
              <a:defRPr sz="3200" b="1">
                <a:solidFill>
                  <a:srgbClr val="0070C0"/>
                </a:solidFill>
                <a:latin typeface="Times New Roman"/>
                <a:ea typeface="Times New Roman"/>
                <a:cs typeface="Times New Roman"/>
                <a:sym typeface="Times New Roman"/>
              </a:defRPr>
            </a:lvl1pPr>
          </a:lstStyle>
          <a:p>
            <a:r>
              <a:t>Internship Road Map</a:t>
            </a:r>
          </a:p>
        </p:txBody>
      </p:sp>
      <p:sp>
        <p:nvSpPr>
          <p:cNvPr id="135" name="Slide Number Placeholder 3"/>
          <p:cNvSpPr txBox="1">
            <a:spLocks noGrp="1"/>
          </p:cNvSpPr>
          <p:nvPr>
            <p:ph type="sldNum" sz="quarter" idx="2"/>
          </p:nvPr>
        </p:nvSpPr>
        <p:spPr>
          <a:xfrm>
            <a:off x="11172418" y="6414760"/>
            <a:ext cx="181383"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a:t>
            </a:fld>
            <a:endParaRPr/>
          </a:p>
        </p:txBody>
      </p:sp>
      <p:grpSp>
        <p:nvGrpSpPr>
          <p:cNvPr id="160" name="Content Placeholder 7"/>
          <p:cNvGrpSpPr/>
          <p:nvPr/>
        </p:nvGrpSpPr>
        <p:grpSpPr>
          <a:xfrm>
            <a:off x="3331962" y="1210490"/>
            <a:ext cx="5528074" cy="4058196"/>
            <a:chOff x="0" y="0"/>
            <a:chExt cx="5528073" cy="4058194"/>
          </a:xfrm>
        </p:grpSpPr>
        <p:grpSp>
          <p:nvGrpSpPr>
            <p:cNvPr id="138" name="Group"/>
            <p:cNvGrpSpPr/>
            <p:nvPr/>
          </p:nvGrpSpPr>
          <p:grpSpPr>
            <a:xfrm>
              <a:off x="4146055" y="767809"/>
              <a:ext cx="1382019" cy="3290386"/>
              <a:chOff x="0" y="0"/>
              <a:chExt cx="1382018" cy="3290384"/>
            </a:xfrm>
          </p:grpSpPr>
          <p:sp>
            <p:nvSpPr>
              <p:cNvPr id="136" name="Shape"/>
              <p:cNvSpPr/>
              <p:nvPr/>
            </p:nvSpPr>
            <p:spPr>
              <a:xfrm>
                <a:off x="-1" y="-1"/>
                <a:ext cx="1382020" cy="329038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0" y="21600"/>
                    </a:lnTo>
                    <a:lnTo>
                      <a:pt x="0" y="9000"/>
                    </a:lnTo>
                    <a:lnTo>
                      <a:pt x="10800" y="10800"/>
                    </a:lnTo>
                    <a:lnTo>
                      <a:pt x="0" y="3600"/>
                    </a:lnTo>
                    <a:close/>
                  </a:path>
                </a:pathLst>
              </a:custGeom>
              <a:solidFill>
                <a:srgbClr val="C3D4EB"/>
              </a:solidFill>
              <a:ln w="12700" cap="flat">
                <a:solidFill>
                  <a:srgbClr val="FFFFFF"/>
                </a:solidFill>
                <a:prstDash val="solid"/>
                <a:miter lim="800000"/>
              </a:ln>
              <a:effectLst/>
            </p:spPr>
            <p:txBody>
              <a:bodyPr wrap="square" lIns="45719" tIns="45719" rIns="45719" bIns="45719" numCol="1" anchor="t">
                <a:noAutofit/>
              </a:bodyPr>
              <a:lstStyle/>
              <a:p>
                <a:pPr algn="r" defTabSz="800100">
                  <a:lnSpc>
                    <a:spcPct val="90000"/>
                  </a:lnSpc>
                  <a:spcBef>
                    <a:spcPts val="1100"/>
                  </a:spcBef>
                  <a:defRPr sz="2800"/>
                </a:pPr>
                <a:endParaRPr/>
              </a:p>
            </p:txBody>
          </p:sp>
          <p:sp>
            <p:nvSpPr>
              <p:cNvPr id="137" name="100% completion of the project"/>
              <p:cNvSpPr txBox="1"/>
              <p:nvPr/>
            </p:nvSpPr>
            <p:spPr>
              <a:xfrm>
                <a:off x="175239" y="0"/>
                <a:ext cx="1206779" cy="115975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7150" tIns="57150" rIns="57150" bIns="57150" numCol="1" anchor="t">
                <a:spAutoFit/>
              </a:bodyPr>
              <a:lstStyle>
                <a:lvl1pPr algn="r" defTabSz="800100">
                  <a:lnSpc>
                    <a:spcPct val="90000"/>
                  </a:lnSpc>
                  <a:spcBef>
                    <a:spcPts val="700"/>
                  </a:spcBef>
                </a:lvl1pPr>
              </a:lstStyle>
              <a:p>
                <a:r>
                  <a:t>100% completion of the project</a:t>
                </a:r>
              </a:p>
            </p:txBody>
          </p:sp>
        </p:grpSp>
        <p:grpSp>
          <p:nvGrpSpPr>
            <p:cNvPr id="141" name="Group"/>
            <p:cNvGrpSpPr/>
            <p:nvPr/>
          </p:nvGrpSpPr>
          <p:grpSpPr>
            <a:xfrm>
              <a:off x="4146055" y="0"/>
              <a:ext cx="1382019" cy="767811"/>
              <a:chOff x="0" y="0"/>
              <a:chExt cx="1382018" cy="767810"/>
            </a:xfrm>
          </p:grpSpPr>
          <p:sp>
            <p:nvSpPr>
              <p:cNvPr id="139" name="Rectangle"/>
              <p:cNvSpPr/>
              <p:nvPr/>
            </p:nvSpPr>
            <p:spPr>
              <a:xfrm>
                <a:off x="-1" y="-1"/>
                <a:ext cx="1382020" cy="767812"/>
              </a:xfrm>
              <a:prstGeom prst="rect">
                <a:avLst/>
              </a:prstGeom>
              <a:solidFill>
                <a:schemeClr val="accent2"/>
              </a:solidFill>
              <a:ln w="12700" cap="flat">
                <a:solidFill>
                  <a:srgbClr val="FFFFFF"/>
                </a:solidFill>
                <a:prstDash val="solid"/>
                <a:miter lim="800000"/>
              </a:ln>
              <a:effectLst/>
            </p:spPr>
            <p:txBody>
              <a:bodyPr wrap="square" lIns="45719" tIns="45719" rIns="45719" bIns="45719" numCol="1" anchor="ctr">
                <a:noAutofit/>
              </a:bodyPr>
              <a:lstStyle/>
              <a:p>
                <a:pPr algn="ctr" defTabSz="977900">
                  <a:lnSpc>
                    <a:spcPct val="90000"/>
                  </a:lnSpc>
                  <a:spcBef>
                    <a:spcPts val="1100"/>
                  </a:spcBef>
                  <a:defRPr sz="2800">
                    <a:solidFill>
                      <a:srgbClr val="FFFFFF"/>
                    </a:solidFill>
                  </a:defRPr>
                </a:pPr>
                <a:endParaRPr/>
              </a:p>
            </p:txBody>
          </p:sp>
          <p:sp>
            <p:nvSpPr>
              <p:cNvPr id="140" name="Review 3"/>
              <p:cNvSpPr txBox="1"/>
              <p:nvPr/>
            </p:nvSpPr>
            <p:spPr>
              <a:xfrm>
                <a:off x="0" y="154889"/>
                <a:ext cx="1382018" cy="45803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9850" tIns="69850" rIns="69850" bIns="69850" numCol="1" anchor="ctr">
                <a:spAutoFit/>
              </a:bodyPr>
              <a:lstStyle>
                <a:lvl1pPr algn="ctr" defTabSz="977900">
                  <a:lnSpc>
                    <a:spcPct val="90000"/>
                  </a:lnSpc>
                  <a:spcBef>
                    <a:spcPts val="900"/>
                  </a:spcBef>
                  <a:defRPr sz="2200">
                    <a:solidFill>
                      <a:srgbClr val="FFFFFF"/>
                    </a:solidFill>
                    <a:latin typeface="Times New Roman"/>
                    <a:ea typeface="Times New Roman"/>
                    <a:cs typeface="Times New Roman"/>
                    <a:sym typeface="Times New Roman"/>
                  </a:defRPr>
                </a:lvl1pPr>
              </a:lstStyle>
              <a:p>
                <a:r>
                  <a:t>Review 3</a:t>
                </a:r>
              </a:p>
            </p:txBody>
          </p:sp>
        </p:grpSp>
        <p:grpSp>
          <p:nvGrpSpPr>
            <p:cNvPr id="144" name="Group"/>
            <p:cNvGrpSpPr/>
            <p:nvPr/>
          </p:nvGrpSpPr>
          <p:grpSpPr>
            <a:xfrm>
              <a:off x="2764036" y="767810"/>
              <a:ext cx="1554771" cy="3071242"/>
              <a:chOff x="0" y="0"/>
              <a:chExt cx="1554770" cy="3071241"/>
            </a:xfrm>
          </p:grpSpPr>
          <p:sp>
            <p:nvSpPr>
              <p:cNvPr id="142" name="Shape"/>
              <p:cNvSpPr/>
              <p:nvPr/>
            </p:nvSpPr>
            <p:spPr>
              <a:xfrm>
                <a:off x="0" y="0"/>
                <a:ext cx="1554771" cy="307124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200" y="0"/>
                    </a:lnTo>
                    <a:lnTo>
                      <a:pt x="19200" y="12600"/>
                    </a:lnTo>
                    <a:lnTo>
                      <a:pt x="21600" y="15299"/>
                    </a:lnTo>
                    <a:lnTo>
                      <a:pt x="19200" y="18000"/>
                    </a:lnTo>
                    <a:lnTo>
                      <a:pt x="19200" y="21600"/>
                    </a:lnTo>
                    <a:lnTo>
                      <a:pt x="0" y="21600"/>
                    </a:lnTo>
                    <a:lnTo>
                      <a:pt x="0" y="12600"/>
                    </a:lnTo>
                    <a:close/>
                  </a:path>
                </a:pathLst>
              </a:custGeom>
              <a:solidFill>
                <a:srgbClr val="CDF2DE"/>
              </a:solidFill>
              <a:ln w="12700" cap="flat">
                <a:solidFill>
                  <a:srgbClr val="FFFFFF"/>
                </a:solidFill>
                <a:prstDash val="solid"/>
                <a:miter lim="800000"/>
              </a:ln>
              <a:effectLst/>
            </p:spPr>
            <p:txBody>
              <a:bodyPr wrap="square" lIns="45719" tIns="45719" rIns="45719" bIns="45719" numCol="1" anchor="t">
                <a:noAutofit/>
              </a:bodyPr>
              <a:lstStyle/>
              <a:p>
                <a:pPr algn="r" defTabSz="800100">
                  <a:lnSpc>
                    <a:spcPct val="90000"/>
                  </a:lnSpc>
                  <a:spcBef>
                    <a:spcPts val="1100"/>
                  </a:spcBef>
                  <a:defRPr sz="2800"/>
                </a:pPr>
                <a:endParaRPr/>
              </a:p>
            </p:txBody>
          </p:sp>
          <p:sp>
            <p:nvSpPr>
              <p:cNvPr id="143" name="50% Completion of the project"/>
              <p:cNvSpPr txBox="1"/>
              <p:nvPr/>
            </p:nvSpPr>
            <p:spPr>
              <a:xfrm>
                <a:off x="175238" y="0"/>
                <a:ext cx="1206779" cy="109429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7150" tIns="57150" rIns="57150" bIns="57150" numCol="1" anchor="t">
                <a:spAutoFit/>
              </a:bodyPr>
              <a:lstStyle>
                <a:lvl1pPr algn="r" defTabSz="800100">
                  <a:lnSpc>
                    <a:spcPct val="90000"/>
                  </a:lnSpc>
                  <a:spcBef>
                    <a:spcPts val="700"/>
                  </a:spcBef>
                  <a:defRPr>
                    <a:latin typeface="Times New Roman"/>
                    <a:ea typeface="Times New Roman"/>
                    <a:cs typeface="Times New Roman"/>
                    <a:sym typeface="Times New Roman"/>
                  </a:defRPr>
                </a:lvl1pPr>
              </a:lstStyle>
              <a:p>
                <a:r>
                  <a:t>50% Completion of the project</a:t>
                </a:r>
              </a:p>
            </p:txBody>
          </p:sp>
        </p:grpSp>
        <p:grpSp>
          <p:nvGrpSpPr>
            <p:cNvPr id="147" name="Group"/>
            <p:cNvGrpSpPr/>
            <p:nvPr/>
          </p:nvGrpSpPr>
          <p:grpSpPr>
            <a:xfrm>
              <a:off x="2764036" y="111600"/>
              <a:ext cx="1382019" cy="658240"/>
              <a:chOff x="0" y="0"/>
              <a:chExt cx="1382018" cy="658238"/>
            </a:xfrm>
          </p:grpSpPr>
          <p:sp>
            <p:nvSpPr>
              <p:cNvPr id="145" name="Rectangle"/>
              <p:cNvSpPr/>
              <p:nvPr/>
            </p:nvSpPr>
            <p:spPr>
              <a:xfrm>
                <a:off x="-1" y="0"/>
                <a:ext cx="1382020" cy="658239"/>
              </a:xfrm>
              <a:prstGeom prst="rect">
                <a:avLst/>
              </a:prstGeom>
              <a:solidFill>
                <a:schemeClr val="accent3"/>
              </a:solidFill>
              <a:ln w="12700" cap="flat">
                <a:solidFill>
                  <a:srgbClr val="FFFFFF"/>
                </a:solidFill>
                <a:prstDash val="solid"/>
                <a:miter lim="800000"/>
              </a:ln>
              <a:effectLst/>
            </p:spPr>
            <p:txBody>
              <a:bodyPr wrap="square" lIns="45719" tIns="45719" rIns="45719" bIns="45719" numCol="1" anchor="ctr">
                <a:noAutofit/>
              </a:bodyPr>
              <a:lstStyle/>
              <a:p>
                <a:pPr algn="ctr" defTabSz="977900">
                  <a:lnSpc>
                    <a:spcPct val="90000"/>
                  </a:lnSpc>
                  <a:spcBef>
                    <a:spcPts val="1100"/>
                  </a:spcBef>
                  <a:defRPr sz="2800">
                    <a:solidFill>
                      <a:srgbClr val="FFFFFF"/>
                    </a:solidFill>
                  </a:defRPr>
                </a:pPr>
                <a:endParaRPr/>
              </a:p>
            </p:txBody>
          </p:sp>
          <p:sp>
            <p:nvSpPr>
              <p:cNvPr id="146" name="Review 2"/>
              <p:cNvSpPr txBox="1"/>
              <p:nvPr/>
            </p:nvSpPr>
            <p:spPr>
              <a:xfrm>
                <a:off x="0" y="100104"/>
                <a:ext cx="1382018" cy="45803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9850" tIns="69850" rIns="69850" bIns="69850" numCol="1" anchor="ctr">
                <a:spAutoFit/>
              </a:bodyPr>
              <a:lstStyle>
                <a:lvl1pPr algn="ctr" defTabSz="977900">
                  <a:lnSpc>
                    <a:spcPct val="90000"/>
                  </a:lnSpc>
                  <a:spcBef>
                    <a:spcPts val="900"/>
                  </a:spcBef>
                  <a:defRPr sz="2200">
                    <a:solidFill>
                      <a:srgbClr val="FFFFFF"/>
                    </a:solidFill>
                    <a:latin typeface="Times New Roman"/>
                    <a:ea typeface="Times New Roman"/>
                    <a:cs typeface="Times New Roman"/>
                    <a:sym typeface="Times New Roman"/>
                  </a:defRPr>
                </a:lvl1pPr>
              </a:lstStyle>
              <a:p>
                <a:r>
                  <a:t>Review 2</a:t>
                </a:r>
              </a:p>
            </p:txBody>
          </p:sp>
        </p:grpSp>
        <p:grpSp>
          <p:nvGrpSpPr>
            <p:cNvPr id="150" name="Group"/>
            <p:cNvGrpSpPr/>
            <p:nvPr/>
          </p:nvGrpSpPr>
          <p:grpSpPr>
            <a:xfrm>
              <a:off x="1382017" y="767810"/>
              <a:ext cx="1554771" cy="2851694"/>
              <a:chOff x="0" y="0"/>
              <a:chExt cx="1554770" cy="2851692"/>
            </a:xfrm>
          </p:grpSpPr>
          <p:sp>
            <p:nvSpPr>
              <p:cNvPr id="148" name="Shape"/>
              <p:cNvSpPr/>
              <p:nvPr/>
            </p:nvSpPr>
            <p:spPr>
              <a:xfrm>
                <a:off x="0" y="0"/>
                <a:ext cx="1554771" cy="285169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200" y="0"/>
                    </a:lnTo>
                    <a:lnTo>
                      <a:pt x="19200" y="12600"/>
                    </a:lnTo>
                    <a:lnTo>
                      <a:pt x="21600" y="15299"/>
                    </a:lnTo>
                    <a:lnTo>
                      <a:pt x="19200" y="18000"/>
                    </a:lnTo>
                    <a:lnTo>
                      <a:pt x="19200" y="21600"/>
                    </a:lnTo>
                    <a:lnTo>
                      <a:pt x="0" y="21600"/>
                    </a:lnTo>
                    <a:lnTo>
                      <a:pt x="0" y="12600"/>
                    </a:lnTo>
                    <a:close/>
                  </a:path>
                </a:pathLst>
              </a:custGeom>
              <a:solidFill>
                <a:srgbClr val="EDF7D9"/>
              </a:solidFill>
              <a:ln w="12700" cap="flat">
                <a:solidFill>
                  <a:srgbClr val="FFFFFF"/>
                </a:solidFill>
                <a:prstDash val="solid"/>
                <a:miter lim="800000"/>
              </a:ln>
              <a:effectLst/>
            </p:spPr>
            <p:txBody>
              <a:bodyPr wrap="square" lIns="45719" tIns="45719" rIns="45719" bIns="45719" numCol="1" anchor="t">
                <a:noAutofit/>
              </a:bodyPr>
              <a:lstStyle/>
              <a:p>
                <a:pPr algn="r" defTabSz="800100">
                  <a:lnSpc>
                    <a:spcPct val="90000"/>
                  </a:lnSpc>
                  <a:spcBef>
                    <a:spcPts val="1100"/>
                  </a:spcBef>
                  <a:defRPr sz="2800"/>
                </a:pPr>
                <a:endParaRPr/>
              </a:p>
            </p:txBody>
          </p:sp>
          <p:sp>
            <p:nvSpPr>
              <p:cNvPr id="149" name="Introducing the actual Project"/>
              <p:cNvSpPr txBox="1"/>
              <p:nvPr/>
            </p:nvSpPr>
            <p:spPr>
              <a:xfrm>
                <a:off x="175240" y="0"/>
                <a:ext cx="1206779" cy="85329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7150" tIns="57150" rIns="57150" bIns="57150" numCol="1" anchor="t">
                <a:spAutoFit/>
              </a:bodyPr>
              <a:lstStyle>
                <a:lvl1pPr algn="r" defTabSz="800100">
                  <a:lnSpc>
                    <a:spcPct val="90000"/>
                  </a:lnSpc>
                  <a:spcBef>
                    <a:spcPts val="700"/>
                  </a:spcBef>
                  <a:defRPr>
                    <a:latin typeface="Times New Roman"/>
                    <a:ea typeface="Times New Roman"/>
                    <a:cs typeface="Times New Roman"/>
                    <a:sym typeface="Times New Roman"/>
                  </a:defRPr>
                </a:lvl1pPr>
              </a:lstStyle>
              <a:p>
                <a:r>
                  <a:t>Introducing the actual Project</a:t>
                </a:r>
              </a:p>
            </p:txBody>
          </p:sp>
        </p:grpSp>
        <p:grpSp>
          <p:nvGrpSpPr>
            <p:cNvPr id="153" name="Group"/>
            <p:cNvGrpSpPr/>
            <p:nvPr/>
          </p:nvGrpSpPr>
          <p:grpSpPr>
            <a:xfrm>
              <a:off x="1382017" y="219548"/>
              <a:ext cx="1382019" cy="548262"/>
              <a:chOff x="0" y="0"/>
              <a:chExt cx="1382018" cy="548261"/>
            </a:xfrm>
          </p:grpSpPr>
          <p:sp>
            <p:nvSpPr>
              <p:cNvPr id="151" name="Rectangle"/>
              <p:cNvSpPr/>
              <p:nvPr/>
            </p:nvSpPr>
            <p:spPr>
              <a:xfrm>
                <a:off x="-1" y="0"/>
                <a:ext cx="1382020" cy="548262"/>
              </a:xfrm>
              <a:prstGeom prst="rect">
                <a:avLst/>
              </a:prstGeom>
              <a:solidFill>
                <a:schemeClr val="accent4"/>
              </a:solidFill>
              <a:ln w="12700" cap="flat">
                <a:solidFill>
                  <a:srgbClr val="FFFFFF"/>
                </a:solidFill>
                <a:prstDash val="solid"/>
                <a:miter lim="800000"/>
              </a:ln>
              <a:effectLst/>
            </p:spPr>
            <p:txBody>
              <a:bodyPr wrap="square" lIns="45719" tIns="45719" rIns="45719" bIns="45719" numCol="1" anchor="ctr">
                <a:noAutofit/>
              </a:bodyPr>
              <a:lstStyle/>
              <a:p>
                <a:pPr algn="ctr" defTabSz="977900">
                  <a:lnSpc>
                    <a:spcPct val="90000"/>
                  </a:lnSpc>
                  <a:spcBef>
                    <a:spcPts val="1100"/>
                  </a:spcBef>
                  <a:defRPr sz="2800">
                    <a:solidFill>
                      <a:srgbClr val="FFFFFF"/>
                    </a:solidFill>
                  </a:defRPr>
                </a:pPr>
                <a:endParaRPr/>
              </a:p>
            </p:txBody>
          </p:sp>
          <p:sp>
            <p:nvSpPr>
              <p:cNvPr id="152" name="Review 1"/>
              <p:cNvSpPr txBox="1"/>
              <p:nvPr/>
            </p:nvSpPr>
            <p:spPr>
              <a:xfrm>
                <a:off x="0" y="45115"/>
                <a:ext cx="1382018" cy="45803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9850" tIns="69850" rIns="69850" bIns="69850" numCol="1" anchor="ctr">
                <a:spAutoFit/>
              </a:bodyPr>
              <a:lstStyle>
                <a:lvl1pPr algn="ctr" defTabSz="977900">
                  <a:lnSpc>
                    <a:spcPct val="90000"/>
                  </a:lnSpc>
                  <a:spcBef>
                    <a:spcPts val="900"/>
                  </a:spcBef>
                  <a:defRPr sz="2200">
                    <a:solidFill>
                      <a:srgbClr val="FFFFFF"/>
                    </a:solidFill>
                    <a:latin typeface="Times New Roman"/>
                    <a:ea typeface="Times New Roman"/>
                    <a:cs typeface="Times New Roman"/>
                    <a:sym typeface="Times New Roman"/>
                  </a:defRPr>
                </a:lvl1pPr>
              </a:lstStyle>
              <a:p>
                <a:r>
                  <a:t>Review 1</a:t>
                </a:r>
              </a:p>
            </p:txBody>
          </p:sp>
        </p:grpSp>
        <p:grpSp>
          <p:nvGrpSpPr>
            <p:cNvPr id="156" name="Group"/>
            <p:cNvGrpSpPr/>
            <p:nvPr/>
          </p:nvGrpSpPr>
          <p:grpSpPr>
            <a:xfrm>
              <a:off x="0" y="767810"/>
              <a:ext cx="1554771" cy="2632145"/>
              <a:chOff x="0" y="0"/>
              <a:chExt cx="1554770" cy="2632144"/>
            </a:xfrm>
          </p:grpSpPr>
          <p:sp>
            <p:nvSpPr>
              <p:cNvPr id="154" name="Shape"/>
              <p:cNvSpPr/>
              <p:nvPr/>
            </p:nvSpPr>
            <p:spPr>
              <a:xfrm>
                <a:off x="0" y="0"/>
                <a:ext cx="1554771" cy="263214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200" y="0"/>
                    </a:lnTo>
                    <a:lnTo>
                      <a:pt x="19200" y="12600"/>
                    </a:lnTo>
                    <a:lnTo>
                      <a:pt x="21600" y="15299"/>
                    </a:lnTo>
                    <a:lnTo>
                      <a:pt x="19200" y="18000"/>
                    </a:lnTo>
                    <a:lnTo>
                      <a:pt x="19200" y="21600"/>
                    </a:lnTo>
                    <a:lnTo>
                      <a:pt x="0" y="21600"/>
                    </a:lnTo>
                    <a:lnTo>
                      <a:pt x="0" y="12600"/>
                    </a:lnTo>
                    <a:close/>
                  </a:path>
                </a:pathLst>
              </a:custGeom>
              <a:solidFill>
                <a:srgbClr val="FBEBE6"/>
              </a:solidFill>
              <a:ln w="12700" cap="flat">
                <a:solidFill>
                  <a:srgbClr val="FFFFFF"/>
                </a:solidFill>
                <a:prstDash val="solid"/>
                <a:miter lim="800000"/>
              </a:ln>
              <a:effectLst/>
            </p:spPr>
            <p:txBody>
              <a:bodyPr wrap="square" lIns="45719" tIns="45719" rIns="45719" bIns="45719" numCol="1" anchor="t">
                <a:noAutofit/>
              </a:bodyPr>
              <a:lstStyle/>
              <a:p>
                <a:pPr algn="ctr" defTabSz="800100">
                  <a:lnSpc>
                    <a:spcPct val="90000"/>
                  </a:lnSpc>
                  <a:spcBef>
                    <a:spcPts val="1100"/>
                  </a:spcBef>
                  <a:defRPr sz="2800"/>
                </a:pPr>
                <a:endParaRPr/>
              </a:p>
            </p:txBody>
          </p:sp>
          <p:sp>
            <p:nvSpPr>
              <p:cNvPr id="155" name="Understanding the role and internship"/>
              <p:cNvSpPr txBox="1"/>
              <p:nvPr/>
            </p:nvSpPr>
            <p:spPr>
              <a:xfrm>
                <a:off x="175239" y="0"/>
                <a:ext cx="1206779" cy="109429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7150" tIns="57150" rIns="57150" bIns="57150" numCol="1" anchor="t">
                <a:spAutoFit/>
              </a:bodyPr>
              <a:lstStyle>
                <a:lvl1pPr algn="ctr" defTabSz="800100">
                  <a:lnSpc>
                    <a:spcPct val="90000"/>
                  </a:lnSpc>
                  <a:spcBef>
                    <a:spcPts val="700"/>
                  </a:spcBef>
                  <a:defRPr>
                    <a:latin typeface="Times New Roman"/>
                    <a:ea typeface="Times New Roman"/>
                    <a:cs typeface="Times New Roman"/>
                    <a:sym typeface="Times New Roman"/>
                  </a:defRPr>
                </a:lvl1pPr>
              </a:lstStyle>
              <a:p>
                <a:r>
                  <a:t>Understanding the role and internship</a:t>
                </a:r>
              </a:p>
            </p:txBody>
          </p:sp>
        </p:grpSp>
        <p:grpSp>
          <p:nvGrpSpPr>
            <p:cNvPr id="159" name="Group"/>
            <p:cNvGrpSpPr/>
            <p:nvPr/>
          </p:nvGrpSpPr>
          <p:grpSpPr>
            <a:xfrm>
              <a:off x="0" y="319448"/>
              <a:ext cx="1382019" cy="458032"/>
              <a:chOff x="0" y="0"/>
              <a:chExt cx="1382018" cy="458030"/>
            </a:xfrm>
          </p:grpSpPr>
          <p:sp>
            <p:nvSpPr>
              <p:cNvPr id="157" name="Rectangle"/>
              <p:cNvSpPr/>
              <p:nvPr/>
            </p:nvSpPr>
            <p:spPr>
              <a:xfrm>
                <a:off x="0" y="9670"/>
                <a:ext cx="1382019" cy="438691"/>
              </a:xfrm>
              <a:prstGeom prst="rect">
                <a:avLst/>
              </a:prstGeom>
              <a:solidFill>
                <a:schemeClr val="accent5"/>
              </a:solidFill>
              <a:ln w="12700" cap="flat">
                <a:solidFill>
                  <a:srgbClr val="FFFFFF"/>
                </a:solidFill>
                <a:prstDash val="solid"/>
                <a:miter lim="800000"/>
              </a:ln>
              <a:effectLst/>
            </p:spPr>
            <p:txBody>
              <a:bodyPr wrap="square" lIns="45719" tIns="45719" rIns="45719" bIns="45719" numCol="1" anchor="ctr">
                <a:noAutofit/>
              </a:bodyPr>
              <a:lstStyle/>
              <a:p>
                <a:pPr algn="ctr" defTabSz="977900">
                  <a:lnSpc>
                    <a:spcPct val="90000"/>
                  </a:lnSpc>
                  <a:spcBef>
                    <a:spcPts val="1100"/>
                  </a:spcBef>
                  <a:defRPr sz="2800">
                    <a:solidFill>
                      <a:srgbClr val="FFFFFF"/>
                    </a:solidFill>
                  </a:defRPr>
                </a:pPr>
                <a:endParaRPr/>
              </a:p>
            </p:txBody>
          </p:sp>
          <p:sp>
            <p:nvSpPr>
              <p:cNvPr id="158" name="Review 0"/>
              <p:cNvSpPr txBox="1"/>
              <p:nvPr/>
            </p:nvSpPr>
            <p:spPr>
              <a:xfrm>
                <a:off x="0" y="0"/>
                <a:ext cx="1382019" cy="45803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9850" tIns="69850" rIns="69850" bIns="69850" numCol="1" anchor="ctr">
                <a:spAutoFit/>
              </a:bodyPr>
              <a:lstStyle>
                <a:lvl1pPr algn="ctr" defTabSz="977900">
                  <a:lnSpc>
                    <a:spcPct val="90000"/>
                  </a:lnSpc>
                  <a:spcBef>
                    <a:spcPts val="900"/>
                  </a:spcBef>
                  <a:defRPr sz="2200">
                    <a:solidFill>
                      <a:srgbClr val="FFFFFF"/>
                    </a:solidFill>
                    <a:latin typeface="Times New Roman"/>
                    <a:ea typeface="Times New Roman"/>
                    <a:cs typeface="Times New Roman"/>
                    <a:sym typeface="Times New Roman"/>
                  </a:defRPr>
                </a:lvl1pPr>
              </a:lstStyle>
              <a:p>
                <a:r>
                  <a:t>Review 0</a:t>
                </a:r>
              </a:p>
            </p:txBody>
          </p:sp>
        </p:grpSp>
      </p:grpSp>
    </p:spTree>
  </p:cSld>
  <p:clrMapOvr>
    <a:masterClrMapping/>
  </p:clrMapOvr>
  <mc:AlternateContent xmlns:mc="http://schemas.openxmlformats.org/markup-compatibility/2006" xmlns:p14="http://schemas.microsoft.com/office/powerpoint/2010/main">
    <mc:Choice Requires="p14">
      <p:transition spd="slow" p14:dur="1200">
        <p:blinds dir="vert"/>
      </p:transition>
    </mc:Choice>
    <mc:Fallback xmlns:a14="http://schemas.microsoft.com/office/drawing/2010/main" xmlns:m="http://schemas.openxmlformats.org/officeDocument/2006/math" xmlns="">
      <p:transition spd="slow">
        <p:fade/>
      </p:transition>
    </mc:Fallback>
  </mc:AlternateContent>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12</TotalTime>
  <Words>524</Words>
  <Application>Microsoft Office PowerPoint</Application>
  <PresentationFormat>Widescreen</PresentationFormat>
  <Paragraphs>80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Cambria</vt:lpstr>
      <vt:lpstr>Office Theme</vt:lpstr>
      <vt:lpstr>PowerPoint Presentation</vt:lpstr>
      <vt:lpstr>Content</vt:lpstr>
      <vt:lpstr>About Company or Organization</vt:lpstr>
      <vt:lpstr>PowerPoint Presentation</vt:lpstr>
      <vt:lpstr>Working domain or the technology</vt:lpstr>
      <vt:lpstr>About your team and reporting Manager</vt:lpstr>
      <vt:lpstr>Challenges Faced in Internship</vt:lpstr>
      <vt:lpstr>Objectives of the work</vt:lpstr>
      <vt:lpstr>Internship Road Map</vt:lpstr>
      <vt:lpstr>Github Link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Mohsin Ghufran</dc:creator>
  <cp:lastModifiedBy>mohsinghufran89@outlook.com</cp:lastModifiedBy>
  <cp:revision>3</cp:revision>
  <dcterms:modified xsi:type="dcterms:W3CDTF">2025-05-16T06:50:06Z</dcterms:modified>
</cp:coreProperties>
</file>