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7"/>
  </p:notesMasterIdLst>
  <p:sldIdLst>
    <p:sldId id="483" r:id="rId2"/>
    <p:sldId id="470" r:id="rId3"/>
    <p:sldId id="486" r:id="rId4"/>
    <p:sldId id="478" r:id="rId5"/>
    <p:sldId id="481" r:id="rId6"/>
    <p:sldId id="490" r:id="rId7"/>
    <p:sldId id="480" r:id="rId8"/>
    <p:sldId id="482" r:id="rId9"/>
    <p:sldId id="487" r:id="rId10"/>
    <p:sldId id="491" r:id="rId11"/>
    <p:sldId id="492" r:id="rId12"/>
    <p:sldId id="476" r:id="rId13"/>
    <p:sldId id="485" r:id="rId14"/>
    <p:sldId id="473" r:id="rId15"/>
    <p:sldId id="468" r:id="rId16"/>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p:scale>
          <a:sx n="88" d="100"/>
          <a:sy n="88" d="100"/>
        </p:scale>
        <p:origin x="462" y="57"/>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5/13/2025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5/13/2025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5/13/2025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5/13/2025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5/13/2025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5/13/2025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5/13/2025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5/13/2025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5/13/2025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5/13/2025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5/13/2025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5/13/2025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5/13/2025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40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SHARMASTH VALI Y</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Associate Professor</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CSE-IOT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 P ANANDRAJ </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Dr.Sharmasth</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vali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Review-3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err="1">
                <a:solidFill>
                  <a:srgbClr val="0070C0"/>
                </a:solidFill>
                <a:latin typeface="Times New Roman" panose="02020603050405020304" pitchFamily="18" charset="0"/>
                <a:ea typeface="Tahoma" pitchFamily="34" charset="0"/>
                <a:cs typeface="Times New Roman" panose="02020603050405020304" pitchFamily="18" charset="0"/>
              </a:rPr>
              <a:t>.Net</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 Website Development Using VS Community</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57170692"/>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SANIYA KOUSAR</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20211CIT0142</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8CIT-02</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9302-77F6-AAE7-FC4C-A4623F70EB0D}"/>
              </a:ext>
            </a:extLst>
          </p:cNvPr>
          <p:cNvSpPr>
            <a:spLocks noGrp="1"/>
          </p:cNvSpPr>
          <p:nvPr>
            <p:ph type="title"/>
          </p:nvPr>
        </p:nvSpPr>
        <p:spPr/>
        <p:txBody>
          <a:bodyPr/>
          <a:lstStyle/>
          <a:p>
            <a:r>
              <a:rPr lang="en-IN" sz="3200" b="1" dirty="0">
                <a:solidFill>
                  <a:srgbClr val="0070C0"/>
                </a:solidFill>
                <a:effectLst/>
                <a:latin typeface="Times New Roman" panose="02020603050405020304" pitchFamily="18" charset="0"/>
                <a:ea typeface="Calibri" panose="020F0502020204030204" pitchFamily="34" charset="0"/>
              </a:rPr>
              <a:t>Performance Metrics Before vs. After Optimization</a:t>
            </a:r>
            <a:endParaRPr lang="en-IN" sz="3200" dirty="0">
              <a:solidFill>
                <a:srgbClr val="0070C0"/>
              </a:solidFill>
            </a:endParaRPr>
          </a:p>
        </p:txBody>
      </p:sp>
      <p:graphicFrame>
        <p:nvGraphicFramePr>
          <p:cNvPr id="5" name="Content Placeholder 4">
            <a:extLst>
              <a:ext uri="{FF2B5EF4-FFF2-40B4-BE49-F238E27FC236}">
                <a16:creationId xmlns:a16="http://schemas.microsoft.com/office/drawing/2014/main" id="{3B2D56E5-6630-AF9C-B5B0-3CF00C97E525}"/>
              </a:ext>
            </a:extLst>
          </p:cNvPr>
          <p:cNvGraphicFramePr>
            <a:graphicFrameLocks noGrp="1"/>
          </p:cNvGraphicFramePr>
          <p:nvPr>
            <p:ph idx="1"/>
            <p:extLst>
              <p:ext uri="{D42A27DB-BD31-4B8C-83A1-F6EECF244321}">
                <p14:modId xmlns:p14="http://schemas.microsoft.com/office/powerpoint/2010/main" val="2409078835"/>
              </p:ext>
            </p:extLst>
          </p:nvPr>
        </p:nvGraphicFramePr>
        <p:xfrm>
          <a:off x="838200" y="1812471"/>
          <a:ext cx="10515600" cy="3401785"/>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3902498847"/>
                    </a:ext>
                  </a:extLst>
                </a:gridCol>
                <a:gridCol w="2618014">
                  <a:extLst>
                    <a:ext uri="{9D8B030D-6E8A-4147-A177-3AD203B41FA5}">
                      <a16:colId xmlns:a16="http://schemas.microsoft.com/office/drawing/2014/main" val="3586219776"/>
                    </a:ext>
                  </a:extLst>
                </a:gridCol>
                <a:gridCol w="2639786">
                  <a:extLst>
                    <a:ext uri="{9D8B030D-6E8A-4147-A177-3AD203B41FA5}">
                      <a16:colId xmlns:a16="http://schemas.microsoft.com/office/drawing/2014/main" val="3450458133"/>
                    </a:ext>
                  </a:extLst>
                </a:gridCol>
                <a:gridCol w="2628900">
                  <a:extLst>
                    <a:ext uri="{9D8B030D-6E8A-4147-A177-3AD203B41FA5}">
                      <a16:colId xmlns:a16="http://schemas.microsoft.com/office/drawing/2014/main" val="3804412493"/>
                    </a:ext>
                  </a:extLst>
                </a:gridCol>
              </a:tblGrid>
              <a:tr h="680357">
                <a:tc>
                  <a:txBody>
                    <a:bodyPr/>
                    <a:lstStyle/>
                    <a:p>
                      <a:pPr algn="just">
                        <a:lnSpc>
                          <a:spcPct val="150000"/>
                        </a:lnSpc>
                        <a:spcAft>
                          <a:spcPts val="800"/>
                        </a:spcAft>
                        <a:buNone/>
                      </a:pPr>
                      <a:r>
                        <a:rPr lang="en-IN" sz="1200" kern="100">
                          <a:effectLst/>
                        </a:rPr>
                        <a:t>Metric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Before Optimization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After Optimization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Improvement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62415751"/>
                  </a:ext>
                </a:extLst>
              </a:tr>
              <a:tr h="680357">
                <a:tc>
                  <a:txBody>
                    <a:bodyPr/>
                    <a:lstStyle/>
                    <a:p>
                      <a:pPr algn="just">
                        <a:lnSpc>
                          <a:spcPct val="150000"/>
                        </a:lnSpc>
                        <a:spcAft>
                          <a:spcPts val="800"/>
                        </a:spcAft>
                        <a:buNone/>
                      </a:pPr>
                      <a:r>
                        <a:rPr lang="en-IN" sz="1200" kern="100">
                          <a:effectLst/>
                        </a:rPr>
                        <a:t>Page Load Time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1200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450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62.5%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6263295"/>
                  </a:ext>
                </a:extLst>
              </a:tr>
              <a:tr h="680357">
                <a:tc>
                  <a:txBody>
                    <a:bodyPr/>
                    <a:lstStyle/>
                    <a:p>
                      <a:pPr algn="just">
                        <a:lnSpc>
                          <a:spcPct val="150000"/>
                        </a:lnSpc>
                        <a:spcAft>
                          <a:spcPts val="800"/>
                        </a:spcAft>
                        <a:buNone/>
                      </a:pPr>
                      <a:r>
                        <a:rPr lang="en-IN" sz="1200" kern="100">
                          <a:effectLst/>
                        </a:rPr>
                        <a:t>API Response Time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800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300 ms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62.5%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3541679"/>
                  </a:ext>
                </a:extLst>
              </a:tr>
              <a:tr h="680357">
                <a:tc>
                  <a:txBody>
                    <a:bodyPr/>
                    <a:lstStyle/>
                    <a:p>
                      <a:pPr algn="just">
                        <a:lnSpc>
                          <a:spcPct val="150000"/>
                        </a:lnSpc>
                        <a:spcAft>
                          <a:spcPts val="800"/>
                        </a:spcAft>
                        <a:buNone/>
                      </a:pPr>
                      <a:r>
                        <a:rPr lang="en-IN" sz="1200" kern="100">
                          <a:effectLst/>
                        </a:rPr>
                        <a:t>Server CPU Usage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55%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35%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797645"/>
                  </a:ext>
                </a:extLst>
              </a:tr>
              <a:tr h="680357">
                <a:tc>
                  <a:txBody>
                    <a:bodyPr/>
                    <a:lstStyle/>
                    <a:p>
                      <a:pPr algn="just">
                        <a:lnSpc>
                          <a:spcPct val="150000"/>
                        </a:lnSpc>
                        <a:spcAft>
                          <a:spcPts val="800"/>
                        </a:spcAft>
                        <a:buNone/>
                      </a:pPr>
                      <a:r>
                        <a:rPr lang="en-IN" sz="1200" kern="100">
                          <a:effectLst/>
                        </a:rPr>
                        <a:t>Simultaneous Users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500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a:effectLst/>
                        </a:rPr>
                        <a:t>2000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800"/>
                        </a:spcAft>
                        <a:buNone/>
                      </a:pPr>
                      <a:r>
                        <a:rPr lang="en-IN" sz="1200" kern="100" dirty="0">
                          <a:effectLst/>
                        </a:rPr>
                        <a:t>300%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8371385"/>
                  </a:ext>
                </a:extLst>
              </a:tr>
            </a:tbl>
          </a:graphicData>
        </a:graphic>
      </p:graphicFrame>
      <p:sp>
        <p:nvSpPr>
          <p:cNvPr id="4" name="Slide Number Placeholder 3">
            <a:extLst>
              <a:ext uri="{FF2B5EF4-FFF2-40B4-BE49-F238E27FC236}">
                <a16:creationId xmlns:a16="http://schemas.microsoft.com/office/drawing/2014/main" id="{168CE86A-F2AF-4C5A-C00B-E232D641D95F}"/>
              </a:ext>
            </a:extLst>
          </p:cNvPr>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454679991"/>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0FE5A4-C6A0-30E2-FFC5-540A7F1AD504}"/>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pic>
        <p:nvPicPr>
          <p:cNvPr id="5" name="Content Placeholder 4">
            <a:extLst>
              <a:ext uri="{FF2B5EF4-FFF2-40B4-BE49-F238E27FC236}">
                <a16:creationId xmlns:a16="http://schemas.microsoft.com/office/drawing/2014/main" id="{19D428C5-0FD9-950B-CB57-43BA2EBE84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5114" y="517071"/>
            <a:ext cx="7783286" cy="4729843"/>
          </a:xfrm>
          <a:prstGeom prst="rect">
            <a:avLst/>
          </a:prstGeom>
        </p:spPr>
      </p:pic>
    </p:spTree>
    <p:extLst>
      <p:ext uri="{BB962C8B-B14F-4D97-AF65-F5344CB8AC3E}">
        <p14:creationId xmlns:p14="http://schemas.microsoft.com/office/powerpoint/2010/main" val="3392309594"/>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Timeline Gantt Chart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pic>
        <p:nvPicPr>
          <p:cNvPr id="9" name="Content Placeholder 8">
            <a:extLst>
              <a:ext uri="{FF2B5EF4-FFF2-40B4-BE49-F238E27FC236}">
                <a16:creationId xmlns:a16="http://schemas.microsoft.com/office/drawing/2014/main" id="{6C4B7932-D4E0-00FF-1B98-A91AA6C767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284" y="1027611"/>
            <a:ext cx="10900955" cy="4171405"/>
          </a:xfrm>
        </p:spPr>
      </p:pic>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t>https://github.com/Faizanmohammed215/DapperMvcDemo-RWF-Internship-.git</a:t>
            </a:r>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14</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Title</a:t>
            </a:r>
          </a:p>
        </p:txBody>
      </p:sp>
      <p:sp>
        <p:nvSpPr>
          <p:cNvPr id="3" name="Content Placeholder 2"/>
          <p:cNvSpPr>
            <a:spLocks noGrp="1"/>
          </p:cNvSpPr>
          <p:nvPr>
            <p:ph idx="1"/>
          </p:nvPr>
        </p:nvSpPr>
        <p:spPr>
          <a:xfrm>
            <a:off x="838200" y="1045031"/>
            <a:ext cx="10515600" cy="4188820"/>
          </a:xfrm>
        </p:spPr>
        <p:txBody>
          <a:bodyPr/>
          <a:lstStyle/>
          <a:p>
            <a:r>
              <a:rPr lang="en-US" sz="4000" dirty="0">
                <a:latin typeface="Times New Roman" panose="02020603050405020304" pitchFamily="18" charset="0"/>
                <a:cs typeface="Times New Roman" panose="02020603050405020304" pitchFamily="18" charset="0"/>
              </a:rPr>
              <a:t>Enhancing Web Development with </a:t>
            </a:r>
            <a:r>
              <a:rPr lang="en-US" sz="4000" dirty="0" err="1">
                <a:latin typeface="Times New Roman" panose="02020603050405020304" pitchFamily="18" charset="0"/>
                <a:cs typeface="Times New Roman" panose="02020603050405020304" pitchFamily="18" charset="0"/>
              </a:rPr>
              <a:t>.Net</a:t>
            </a:r>
            <a:r>
              <a:rPr lang="en-US" sz="4000" dirty="0">
                <a:latin typeface="Times New Roman" panose="02020603050405020304" pitchFamily="18" charset="0"/>
                <a:cs typeface="Times New Roman" panose="02020603050405020304" pitchFamily="18" charset="0"/>
              </a:rPr>
              <a:t> MVC: </a:t>
            </a:r>
            <a:r>
              <a:rPr lang="en-US" sz="3600" dirty="0">
                <a:latin typeface="Times New Roman" panose="02020603050405020304" pitchFamily="18" charset="0"/>
                <a:cs typeface="Times New Roman" panose="02020603050405020304" pitchFamily="18" charset="0"/>
              </a:rPr>
              <a:t>A Structured Approach</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63DFE-B32A-021D-AD55-1BCC478C993C}"/>
              </a:ext>
            </a:extLst>
          </p:cNvPr>
          <p:cNvSpPr>
            <a:spLocks noGrp="1"/>
          </p:cNvSpPr>
          <p:nvPr>
            <p:ph type="title"/>
          </p:nvPr>
        </p:nvSpPr>
        <p:spPr>
          <a:xfrm>
            <a:off x="838200" y="365126"/>
            <a:ext cx="10515600" cy="497024"/>
          </a:xfrm>
        </p:spPr>
        <p:txBody>
          <a:bodyPr/>
          <a:lstStyle/>
          <a:p>
            <a:r>
              <a:rPr lang="en-IN" sz="3200" b="1" dirty="0">
                <a:solidFill>
                  <a:srgbClr val="0070C0"/>
                </a:solidFill>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99B0A622-2B1F-F419-1F46-55DFE68976E9}"/>
              </a:ext>
            </a:extLst>
          </p:cNvPr>
          <p:cNvSpPr>
            <a:spLocks noGrp="1"/>
          </p:cNvSpPr>
          <p:nvPr>
            <p:ph idx="1"/>
          </p:nvPr>
        </p:nvSpPr>
        <p:spPr>
          <a:xfrm>
            <a:off x="838200" y="365126"/>
            <a:ext cx="10515600" cy="5811837"/>
          </a:xfrm>
        </p:spPr>
        <p:txBody>
          <a:bodyPr/>
          <a:lstStyle/>
          <a:p>
            <a:pPr marL="0" indent="0">
              <a:buNone/>
            </a:pPr>
            <a:r>
              <a:rPr lang="en-US" dirty="0"/>
              <a:t> </a:t>
            </a:r>
          </a:p>
          <a:p>
            <a:r>
              <a:rPr lang="en-US" sz="2400" dirty="0">
                <a:latin typeface="Times New Roman" panose="02020603050405020304" pitchFamily="18" charset="0"/>
                <a:cs typeface="Times New Roman" panose="02020603050405020304" pitchFamily="18" charset="0"/>
              </a:rPr>
              <a:t>The Model-View-Controller (MVC) pattern is a widely used architectural approach for developing scalable, maintainable, and efficient web applications. Microsoft's .NET framework, particularly ASP.NET Core MVC, provides a robust platform for implementing this paradigm effectively. This report explores best practices in .NET website development using MVC, focusing on key principles such as separation of concerns, dependency injection, security enhancements, performance optimization, and scalability. Additionally, it examines the transition from monolithic applications to microservices-based architectures and their benefits. Case studies and industry applications highlight how these practices improve security, efficiency, and overall user experience. By analyzing best practices and modern development trends, this study serves as a comprehensive guide for developers seeking to build high-quality web applications using ASP.NET Core MVC.</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808B4FF-C22E-4BDC-C1DE-A4A1DBE3C660}"/>
              </a:ext>
            </a:extLst>
          </p:cNvPr>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33696044"/>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Review of Literature</a:t>
            </a:r>
          </a:p>
        </p:txBody>
      </p:sp>
      <p:sp>
        <p:nvSpPr>
          <p:cNvPr id="3" name="Content Placeholder 2"/>
          <p:cNvSpPr>
            <a:spLocks noGrp="1"/>
          </p:cNvSpPr>
          <p:nvPr>
            <p:ph idx="1"/>
          </p:nvPr>
        </p:nvSpPr>
        <p:spPr>
          <a:xfrm>
            <a:off x="838200" y="1184367"/>
            <a:ext cx="10515600" cy="4058194"/>
          </a:xfrm>
        </p:spPr>
        <p:txBody>
          <a:bodyPr/>
          <a:lstStyle/>
          <a:p>
            <a:r>
              <a:rPr lang="en-US" sz="2400" dirty="0">
                <a:latin typeface="Times New Roman" panose="02020603050405020304" pitchFamily="18" charset="0"/>
                <a:cs typeface="Times New Roman" panose="02020603050405020304" pitchFamily="18" charset="0"/>
              </a:rPr>
              <a:t>Introduction to MVC  </a:t>
            </a:r>
          </a:p>
          <a:p>
            <a:r>
              <a:rPr lang="en-US" sz="2400" dirty="0">
                <a:latin typeface="Times New Roman" panose="02020603050405020304" pitchFamily="18" charset="0"/>
                <a:cs typeface="Times New Roman" panose="02020603050405020304" pitchFamily="18" charset="0"/>
              </a:rPr>
              <a:t>Evolution of the .NET Framework and MVC  </a:t>
            </a:r>
          </a:p>
          <a:p>
            <a:r>
              <a:rPr lang="en-US" sz="2400" dirty="0">
                <a:latin typeface="Times New Roman" panose="02020603050405020304" pitchFamily="18" charset="0"/>
                <a:cs typeface="Times New Roman" panose="02020603050405020304" pitchFamily="18" charset="0"/>
              </a:rPr>
              <a:t>Best Practices in MVC-Based Web Development  </a:t>
            </a:r>
          </a:p>
          <a:p>
            <a:pPr lvl="1"/>
            <a:r>
              <a:rPr lang="en-US" dirty="0">
                <a:latin typeface="Times New Roman" panose="02020603050405020304" pitchFamily="18" charset="0"/>
                <a:cs typeface="Times New Roman" panose="02020603050405020304" pitchFamily="18" charset="0"/>
              </a:rPr>
              <a:t>Separation of Concerns </a:t>
            </a:r>
          </a:p>
          <a:p>
            <a:pPr lvl="1"/>
            <a:r>
              <a:rPr lang="en-US" dirty="0">
                <a:latin typeface="Times New Roman" panose="02020603050405020304" pitchFamily="18" charset="0"/>
                <a:cs typeface="Times New Roman" panose="02020603050405020304" pitchFamily="18" charset="0"/>
              </a:rPr>
              <a:t>Dependency Injection</a:t>
            </a:r>
          </a:p>
          <a:p>
            <a:pPr lvl="1"/>
            <a:r>
              <a:rPr lang="en-US" dirty="0">
                <a:latin typeface="Times New Roman" panose="02020603050405020304" pitchFamily="18" charset="0"/>
                <a:cs typeface="Times New Roman" panose="02020603050405020304" pitchFamily="18" charset="0"/>
              </a:rPr>
              <a:t>Security Practices</a:t>
            </a:r>
          </a:p>
          <a:p>
            <a:pPr lvl="1"/>
            <a:r>
              <a:rPr lang="en-US" dirty="0">
                <a:latin typeface="Times New Roman" panose="02020603050405020304" pitchFamily="18" charset="0"/>
                <a:cs typeface="Times New Roman" panose="02020603050405020304" pitchFamily="18" charset="0"/>
              </a:rPr>
              <a:t>Performance Optimization</a:t>
            </a:r>
          </a:p>
          <a:p>
            <a:r>
              <a:rPr lang="en-US" sz="2400" dirty="0">
                <a:latin typeface="Times New Roman" panose="02020603050405020304" pitchFamily="18" charset="0"/>
                <a:cs typeface="Times New Roman" panose="02020603050405020304" pitchFamily="18" charset="0"/>
              </a:rPr>
              <a:t>Scalability and Microservices in ASP.NET Core MVC  </a:t>
            </a:r>
          </a:p>
          <a:p>
            <a:r>
              <a:rPr lang="en-US" sz="2400" dirty="0">
                <a:latin typeface="Times New Roman" panose="02020603050405020304" pitchFamily="18" charset="0"/>
                <a:cs typeface="Times New Roman" panose="02020603050405020304" pitchFamily="18" charset="0"/>
              </a:rPr>
              <a:t>Case Studies and Industry Applications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838200" y="1184367"/>
            <a:ext cx="10515600" cy="4058194"/>
          </a:xfrm>
        </p:spPr>
        <p:txBody>
          <a:bodyPr/>
          <a:lstStyle/>
          <a:p>
            <a:pPr>
              <a:buNone/>
            </a:pPr>
            <a:r>
              <a:rPr lang="en-US" sz="2000" dirty="0">
                <a:latin typeface="Times New Roman" panose="02020603050405020304" pitchFamily="18" charset="0"/>
                <a:cs typeface="Times New Roman" panose="02020603050405020304" pitchFamily="18" charset="0"/>
              </a:rPr>
              <a:t>The primary goal of this study is to explore best practices for developing websites using .NET and the Model-View-Controller (MVC) pattern. The specific objectives are:</a:t>
            </a:r>
          </a:p>
          <a:p>
            <a:pPr>
              <a:buFont typeface="+mj-lt"/>
              <a:buAutoNum type="arabicPeriod"/>
            </a:pPr>
            <a:r>
              <a:rPr lang="en-US" sz="2000" b="1" dirty="0">
                <a:latin typeface="Times New Roman" panose="02020603050405020304" pitchFamily="18" charset="0"/>
                <a:cs typeface="Times New Roman" panose="02020603050405020304" pitchFamily="18" charset="0"/>
              </a:rPr>
              <a:t>To understand the MVC architecture</a:t>
            </a:r>
            <a:r>
              <a:rPr lang="en-US" sz="2000" dirty="0">
                <a:latin typeface="Times New Roman" panose="02020603050405020304" pitchFamily="18" charset="0"/>
                <a:cs typeface="Times New Roman" panose="02020603050405020304" pitchFamily="18" charset="0"/>
              </a:rPr>
              <a:t> – Analyze the role of the Model, View, and Controller in web development and how they contribute to structured application design.</a:t>
            </a:r>
          </a:p>
          <a:p>
            <a:pPr>
              <a:buFont typeface="+mj-lt"/>
              <a:buAutoNum type="arabicPeriod"/>
            </a:pPr>
            <a:r>
              <a:rPr lang="en-US" sz="2000" b="1" dirty="0">
                <a:latin typeface="Times New Roman" panose="02020603050405020304" pitchFamily="18" charset="0"/>
                <a:cs typeface="Times New Roman" panose="02020603050405020304" pitchFamily="18" charset="0"/>
              </a:rPr>
              <a:t>To explore the evolution of .NET and ASP.NET Core MVC</a:t>
            </a:r>
            <a:r>
              <a:rPr lang="en-US" sz="2000" dirty="0">
                <a:latin typeface="Times New Roman" panose="02020603050405020304" pitchFamily="18" charset="0"/>
                <a:cs typeface="Times New Roman" panose="02020603050405020304" pitchFamily="18" charset="0"/>
              </a:rPr>
              <a:t> – Examine the transition from ASP.NET Web Forms to ASP.NET MVC and further to ASP.NET Core MVC, highlighting the improvements and advantages.</a:t>
            </a:r>
          </a:p>
          <a:p>
            <a:pPr>
              <a:buFont typeface="+mj-lt"/>
              <a:buAutoNum type="arabicPeriod"/>
            </a:pPr>
            <a:r>
              <a:rPr lang="en-US" sz="2000" b="1" dirty="0">
                <a:latin typeface="Times New Roman" panose="02020603050405020304" pitchFamily="18" charset="0"/>
                <a:cs typeface="Times New Roman" panose="02020603050405020304" pitchFamily="18" charset="0"/>
              </a:rPr>
              <a:t>To identify best practices in .NET MVC development</a:t>
            </a:r>
            <a:r>
              <a:rPr lang="en-US" sz="2000" dirty="0">
                <a:latin typeface="Times New Roman" panose="02020603050405020304" pitchFamily="18" charset="0"/>
                <a:cs typeface="Times New Roman" panose="02020603050405020304" pitchFamily="18" charset="0"/>
              </a:rPr>
              <a:t> – Investigate key development principles such as separation of concerns, dependency injection, security enhancements, and performance optimizations.</a:t>
            </a:r>
          </a:p>
          <a:p>
            <a:pPr>
              <a:buFont typeface="+mj-lt"/>
              <a:buAutoNum type="arabicPeriod"/>
            </a:pPr>
            <a:r>
              <a:rPr lang="en-US" sz="2000" b="1" dirty="0">
                <a:latin typeface="Times New Roman" panose="02020603050405020304" pitchFamily="18" charset="0"/>
                <a:cs typeface="Times New Roman" panose="02020603050405020304" pitchFamily="18" charset="0"/>
              </a:rPr>
              <a:t>To examine security measures in MVC applications</a:t>
            </a:r>
            <a:r>
              <a:rPr lang="en-US" sz="2000" dirty="0">
                <a:latin typeface="Times New Roman" panose="02020603050405020304" pitchFamily="18" charset="0"/>
                <a:cs typeface="Times New Roman" panose="02020603050405020304" pitchFamily="18" charset="0"/>
              </a:rPr>
              <a:t> – Discuss authentication, authorization, data encryption, and secure coding practices to mitigate risks such as SQL injection and cross-site scripting.</a:t>
            </a: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A2D757-9009-C4BC-A3CB-393A0F50F2B7}"/>
              </a:ext>
            </a:extLst>
          </p:cNvPr>
          <p:cNvSpPr>
            <a:spLocks noGrp="1"/>
          </p:cNvSpPr>
          <p:nvPr>
            <p:ph idx="1"/>
          </p:nvPr>
        </p:nvSpPr>
        <p:spPr>
          <a:xfrm>
            <a:off x="838199" y="217714"/>
            <a:ext cx="10430691" cy="5410609"/>
          </a:xfrm>
        </p:spPr>
        <p:txBody>
          <a:bodyPr/>
          <a:lstStyle/>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evaluate performance optimization techniques</a:t>
            </a:r>
            <a:r>
              <a:rPr lang="en-US" sz="2000" dirty="0">
                <a:latin typeface="Times New Roman" panose="02020603050405020304" pitchFamily="18" charset="0"/>
                <a:cs typeface="Times New Roman" panose="02020603050405020304" pitchFamily="18" charset="0"/>
              </a:rPr>
              <a:t> – Explore caching mechanisms, asynchronous programming, optimized database queries, and response time enhancements in .NET MVC applications.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compare monolithic and microservices architectures</a:t>
            </a:r>
            <a:r>
              <a:rPr lang="en-US" sz="2000" dirty="0">
                <a:latin typeface="Times New Roman" panose="02020603050405020304" pitchFamily="18" charset="0"/>
                <a:cs typeface="Times New Roman" panose="02020603050405020304" pitchFamily="18" charset="0"/>
              </a:rPr>
              <a:t> – Analyze the benefits and challenges of transitioning from traditional monolithic applications to microservices-based systems within the .NET ecosystem.</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explore cloud deployment and containerization</a:t>
            </a:r>
            <a:r>
              <a:rPr lang="en-US" sz="2000" dirty="0">
                <a:latin typeface="Times New Roman" panose="02020603050405020304" pitchFamily="18" charset="0"/>
                <a:cs typeface="Times New Roman" panose="02020603050405020304" pitchFamily="18" charset="0"/>
              </a:rPr>
              <a:t> – Investigate the role of Docker, Kubernetes, and Microsoft Azure in deploying and scaling ASP.NET Core MVC applications.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study real-world industry applications</a:t>
            </a:r>
            <a:r>
              <a:rPr lang="en-US" sz="2000" dirty="0">
                <a:latin typeface="Times New Roman" panose="02020603050405020304" pitchFamily="18" charset="0"/>
                <a:cs typeface="Times New Roman" panose="02020603050405020304" pitchFamily="18" charset="0"/>
              </a:rPr>
              <a:t> – Review case studies of businesses implementing ASP.NET Core MVC to understand the practical impact of best practices.</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identify challenges faced by developers</a:t>
            </a:r>
            <a:r>
              <a:rPr lang="en-US" sz="2000" dirty="0">
                <a:latin typeface="Times New Roman" panose="02020603050405020304" pitchFamily="18" charset="0"/>
                <a:cs typeface="Times New Roman" panose="02020603050405020304" pitchFamily="18" charset="0"/>
              </a:rPr>
              <a:t> – Discuss common issues such as managing dependencies, integrating third-party services, ensuring responsiveness, and maintaining application security.</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To provide a comprehensive guide for developers</a:t>
            </a:r>
            <a:r>
              <a:rPr lang="en-US" sz="2000" dirty="0">
                <a:latin typeface="Times New Roman" panose="02020603050405020304" pitchFamily="18" charset="0"/>
                <a:cs typeface="Times New Roman" panose="02020603050405020304" pitchFamily="18" charset="0"/>
              </a:rPr>
              <a:t> – Offer practical insights and recommendations for implementing best practices in .NET MVC web development for scalability, maintainability, and security.</a:t>
            </a:r>
          </a:p>
          <a:p>
            <a:endParaRPr lang="en-IN" sz="2000" dirty="0"/>
          </a:p>
        </p:txBody>
      </p:sp>
      <p:sp>
        <p:nvSpPr>
          <p:cNvPr id="4" name="Slide Number Placeholder 3">
            <a:extLst>
              <a:ext uri="{FF2B5EF4-FFF2-40B4-BE49-F238E27FC236}">
                <a16:creationId xmlns:a16="http://schemas.microsoft.com/office/drawing/2014/main" id="{51E187B5-43FD-71D3-313C-B231E27A472B}"/>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553378304"/>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a:xfrm>
            <a:off x="838200" y="1184367"/>
            <a:ext cx="10515600" cy="4058194"/>
          </a:xfrm>
        </p:spPr>
        <p:txBody>
          <a:bodyPr/>
          <a:lstStyle/>
          <a:p>
            <a:r>
              <a:rPr lang="en-US" b="1" dirty="0">
                <a:latin typeface="Times New Roman" panose="02020603050405020304" pitchFamily="18" charset="0"/>
                <a:cs typeface="Times New Roman" panose="02020603050405020304" pitchFamily="18" charset="0"/>
              </a:rPr>
              <a:t>Challenges in Traditional Web Development</a:t>
            </a:r>
          </a:p>
          <a:p>
            <a:pPr lvl="1"/>
            <a:r>
              <a:rPr lang="en-US" dirty="0">
                <a:latin typeface="Times New Roman" panose="02020603050405020304" pitchFamily="18" charset="0"/>
                <a:cs typeface="Times New Roman" panose="02020603050405020304" pitchFamily="18" charset="0"/>
              </a:rPr>
              <a:t>Lack of scalability in large applications.</a:t>
            </a:r>
          </a:p>
          <a:p>
            <a:pPr lvl="1"/>
            <a:r>
              <a:rPr lang="en-US" dirty="0">
                <a:latin typeface="Times New Roman" panose="02020603050405020304" pitchFamily="18" charset="0"/>
                <a:cs typeface="Times New Roman" panose="02020603050405020304" pitchFamily="18" charset="0"/>
              </a:rPr>
              <a:t>Security vulnerabilities in data handling.</a:t>
            </a:r>
          </a:p>
          <a:p>
            <a:pPr lvl="1"/>
            <a:r>
              <a:rPr lang="en-US" dirty="0">
                <a:latin typeface="Times New Roman" panose="02020603050405020304" pitchFamily="18" charset="0"/>
                <a:cs typeface="Times New Roman" panose="02020603050405020304" pitchFamily="18" charset="0"/>
              </a:rPr>
              <a:t>Complexity in managing code and UI updates.</a:t>
            </a:r>
          </a:p>
          <a:p>
            <a:r>
              <a:rPr lang="en-US" b="1" dirty="0">
                <a:latin typeface="Times New Roman" panose="02020603050405020304" pitchFamily="18" charset="0"/>
                <a:cs typeface="Times New Roman" panose="02020603050405020304" pitchFamily="18" charset="0"/>
              </a:rPr>
              <a:t>Problem Statement</a:t>
            </a:r>
          </a:p>
          <a:p>
            <a:pPr marL="0" indent="0">
              <a:buNone/>
            </a:pPr>
            <a:r>
              <a:rPr lang="en-US" sz="4000" i="1" dirty="0">
                <a:solidFill>
                  <a:srgbClr val="FF0000"/>
                </a:solidFill>
                <a:latin typeface="Times New Roman" panose="02020603050405020304" pitchFamily="18" charset="0"/>
                <a:cs typeface="Times New Roman" panose="02020603050405020304" pitchFamily="18" charset="0"/>
              </a:rPr>
              <a:t>"How can .NET MVC be leveraged to build secure, scalable, and maintainable websites with enhanced performance?"</a:t>
            </a:r>
            <a:endParaRPr lang="en-US" sz="4000" dirty="0">
              <a:solidFill>
                <a:srgbClr val="FF000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Architecture</a:t>
            </a:r>
          </a:p>
        </p:txBody>
      </p:sp>
      <p:pic>
        <p:nvPicPr>
          <p:cNvPr id="6" name="Content Placeholder 5">
            <a:extLst>
              <a:ext uri="{FF2B5EF4-FFF2-40B4-BE49-F238E27FC236}">
                <a16:creationId xmlns:a16="http://schemas.microsoft.com/office/drawing/2014/main" id="{A2AF007E-7C6A-016F-6648-ECBB06E6A5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84366"/>
            <a:ext cx="10515600" cy="4066903"/>
          </a:xfrm>
        </p:spPr>
      </p:pic>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9803-3D84-9B18-A5BC-62FB363BDE9A}"/>
              </a:ext>
            </a:extLst>
          </p:cNvPr>
          <p:cNvSpPr>
            <a:spLocks noGrp="1"/>
          </p:cNvSpPr>
          <p:nvPr>
            <p:ph type="title"/>
          </p:nvPr>
        </p:nvSpPr>
        <p:spPr>
          <a:xfrm>
            <a:off x="838200" y="60961"/>
            <a:ext cx="10515600" cy="748936"/>
          </a:xfrm>
        </p:spPr>
        <p:txBody>
          <a:bodyPr/>
          <a:lstStyle/>
          <a:p>
            <a:r>
              <a:rPr lang="en-IN" sz="3200" dirty="0">
                <a:solidFill>
                  <a:srgbClr val="0070C0"/>
                </a:solidFill>
                <a:latin typeface="Times New Roman" panose="02020603050405020304" pitchFamily="18" charset="0"/>
                <a:cs typeface="Times New Roman" panose="02020603050405020304" pitchFamily="18" charset="0"/>
              </a:rPr>
              <a:t>Tools and Technologies </a:t>
            </a:r>
          </a:p>
        </p:txBody>
      </p:sp>
      <p:sp>
        <p:nvSpPr>
          <p:cNvPr id="4" name="Slide Number Placeholder 3">
            <a:extLst>
              <a:ext uri="{FF2B5EF4-FFF2-40B4-BE49-F238E27FC236}">
                <a16:creationId xmlns:a16="http://schemas.microsoft.com/office/drawing/2014/main" id="{233E7042-3046-4100-1BD5-E636AF3D9225}"/>
              </a:ext>
            </a:extLst>
          </p:cNvPr>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
        <p:nvSpPr>
          <p:cNvPr id="5" name="Rectangle 1">
            <a:extLst>
              <a:ext uri="{FF2B5EF4-FFF2-40B4-BE49-F238E27FC236}">
                <a16:creationId xmlns:a16="http://schemas.microsoft.com/office/drawing/2014/main" id="{2F43CB6A-F9C0-9171-1746-9345985795EB}"/>
              </a:ext>
            </a:extLst>
          </p:cNvPr>
          <p:cNvSpPr>
            <a:spLocks noGrp="1" noChangeArrowheads="1"/>
          </p:cNvSpPr>
          <p:nvPr>
            <p:ph idx="1"/>
          </p:nvPr>
        </p:nvSpPr>
        <p:spPr bwMode="auto">
          <a:xfrm>
            <a:off x="838200" y="678087"/>
            <a:ext cx="995172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Tools: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Microsoft Visual Studio – IDE for .NET development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.NET SDK – Framework for building MVC-based applications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 Primary programming language for ASP.NET Core MVC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ASP.NET Core MVC – Framework for implementing MVC architecture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Management: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SQL Server – Relational database for data management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Tools and Techniques: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ASP.NET Identity – Authentication and authorization framework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OAuth &amp; JWT – Secure API authentication techniques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 &amp; Data Encryption – Security measures for protecting data transmission </a:t>
            </a:r>
          </a:p>
          <a:p>
            <a:pPr>
              <a:lnSpc>
                <a:spcPct val="100000"/>
              </a:lnSpc>
              <a:spcBef>
                <a:spcPct val="0"/>
              </a:spcBef>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Optimization: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Caching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MemoryCache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Redis) – Enhancing speed and reducing database calls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Asynchronous Programming (async/await) – Improving application responsiveness </a:t>
            </a:r>
          </a:p>
          <a:p>
            <a:pPr lvl="1">
              <a:lnSpc>
                <a:spcPct val="100000"/>
              </a:lnSpc>
              <a:spcBef>
                <a:spcPct val="0"/>
              </a:spcBef>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Testing Tools (JMeter, Azure Load Testing) – Evaluating system performance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560006"/>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8364</TotalTime>
  <Words>925</Words>
  <Application>Microsoft Office PowerPoint</Application>
  <PresentationFormat>Widescreen</PresentationFormat>
  <Paragraphs>112</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vt:lpstr>
      <vt:lpstr>Times New Roman</vt:lpstr>
      <vt:lpstr>Office Theme</vt:lpstr>
      <vt:lpstr>PowerPoint Presentation</vt:lpstr>
      <vt:lpstr>Title</vt:lpstr>
      <vt:lpstr>Abstract</vt:lpstr>
      <vt:lpstr>Review of Literature</vt:lpstr>
      <vt:lpstr>Objectives</vt:lpstr>
      <vt:lpstr>PowerPoint Presentation</vt:lpstr>
      <vt:lpstr>Problem Statement </vt:lpstr>
      <vt:lpstr>Architecture</vt:lpstr>
      <vt:lpstr>Tools and Technologies </vt:lpstr>
      <vt:lpstr>Performance Metrics Before vs. After Optimization</vt:lpstr>
      <vt:lpstr>PowerPoint Presentation</vt:lpstr>
      <vt:lpstr>Timeline Gantt Chart</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mohsinghufran89@outlook.com</cp:lastModifiedBy>
  <cp:revision>918</cp:revision>
  <cp:lastPrinted>2018-07-24T06:37:20Z</cp:lastPrinted>
  <dcterms:created xsi:type="dcterms:W3CDTF">2018-06-07T04:06:17Z</dcterms:created>
  <dcterms:modified xsi:type="dcterms:W3CDTF">2025-05-13T18:23:11Z</dcterms:modified>
</cp:coreProperties>
</file>