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InternKaksha</a:t>
            </a:r>
            <a:endParaRPr lang="en-US" b="1" dirty="0"/>
          </a:p>
        </p:txBody>
      </p:sp>
      <p:sp>
        <p:nvSpPr>
          <p:cNvPr id="3" name="Subtitle 2"/>
          <p:cNvSpPr>
            <a:spLocks noGrp="1"/>
          </p:cNvSpPr>
          <p:nvPr>
            <p:ph type="subTitle" idx="1"/>
          </p:nvPr>
        </p:nvSpPr>
        <p:spPr/>
        <p:txBody>
          <a:bodyPr>
            <a:normAutofit fontScale="77500" lnSpcReduction="20000"/>
          </a:bodyPr>
          <a:lstStyle/>
          <a:p>
            <a:pPr algn="l"/>
            <a:r>
              <a:rPr lang="en-US" b="1" dirty="0" smtClean="0"/>
              <a:t>Project1:</a:t>
            </a:r>
          </a:p>
          <a:p>
            <a:pPr algn="l"/>
            <a:r>
              <a:rPr lang="en-US" b="1" dirty="0"/>
              <a:t>	</a:t>
            </a:r>
            <a:r>
              <a:rPr lang="en-US" b="1" dirty="0" smtClean="0"/>
              <a:t>Data </a:t>
            </a:r>
            <a:r>
              <a:rPr lang="en-US" b="1" dirty="0"/>
              <a:t>Visualization of Bird Strikes between 2000 – 2011</a:t>
            </a:r>
          </a:p>
        </p:txBody>
      </p:sp>
    </p:spTree>
    <p:extLst>
      <p:ext uri="{BB962C8B-B14F-4D97-AF65-F5344CB8AC3E}">
        <p14:creationId xmlns:p14="http://schemas.microsoft.com/office/powerpoint/2010/main" val="314205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6" y="133586"/>
            <a:ext cx="11943472" cy="6596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496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Conclusion</a:t>
            </a:r>
            <a:endParaRPr lang="en-US" b="1" dirty="0">
              <a:solidFill>
                <a:srgbClr val="FF0000"/>
              </a:solidFill>
            </a:endParaRPr>
          </a:p>
        </p:txBody>
      </p:sp>
      <p:sp>
        <p:nvSpPr>
          <p:cNvPr id="3" name="TextBox 2"/>
          <p:cNvSpPr txBox="1"/>
          <p:nvPr/>
        </p:nvSpPr>
        <p:spPr>
          <a:xfrm>
            <a:off x="2124222" y="2096086"/>
            <a:ext cx="8356209" cy="2739211"/>
          </a:xfrm>
          <a:prstGeom prst="rect">
            <a:avLst/>
          </a:prstGeom>
          <a:noFill/>
        </p:spPr>
        <p:txBody>
          <a:bodyPr wrap="square" rtlCol="0">
            <a:spAutoFit/>
          </a:bodyPr>
          <a:lstStyle/>
          <a:p>
            <a:r>
              <a:rPr lang="en-US" sz="2000" b="1" dirty="0">
                <a:latin typeface="Bahnschrift" panose="020B0502040204020203" pitchFamily="34" charset="0"/>
              </a:rPr>
              <a:t>This comprehensive visualization project provides a deep understanding of bird strike incidents from 2000 to 2011. The dashboards highlight key metrics, temporal trends, incident details, and geographic impact, enabling effective analysis and decision-making for aviation safety measures.</a:t>
            </a:r>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3409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2">
                    <a:lumMod val="75000"/>
                  </a:schemeClr>
                </a:solidFill>
              </a:rPr>
              <a:t>Introduction</a:t>
            </a:r>
            <a:endParaRPr lang="en-US" b="1" u="sng" dirty="0">
              <a:solidFill>
                <a:schemeClr val="tx2">
                  <a:lumMod val="75000"/>
                </a:schemeClr>
              </a:solidFill>
            </a:endParaRPr>
          </a:p>
        </p:txBody>
      </p:sp>
      <p:sp>
        <p:nvSpPr>
          <p:cNvPr id="3" name="TextBox 2"/>
          <p:cNvSpPr txBox="1"/>
          <p:nvPr/>
        </p:nvSpPr>
        <p:spPr>
          <a:xfrm>
            <a:off x="2233748" y="1894113"/>
            <a:ext cx="8765178" cy="3970318"/>
          </a:xfrm>
          <a:prstGeom prst="rect">
            <a:avLst/>
          </a:prstGeom>
          <a:noFill/>
        </p:spPr>
        <p:txBody>
          <a:bodyPr wrap="square" rtlCol="0">
            <a:spAutoFit/>
          </a:bodyPr>
          <a:lstStyle/>
          <a:p>
            <a:r>
              <a:rPr lang="en-US" sz="2800" dirty="0">
                <a:solidFill>
                  <a:schemeClr val="accent1">
                    <a:lumMod val="20000"/>
                    <a:lumOff val="80000"/>
                  </a:schemeClr>
                </a:solidFill>
              </a:rPr>
              <a:t>This project dives into the intricate realm of aviation safety, focusing on bird strikes in the United States from 2000 to 2011. Through four dynamic dashboards, we dissect a dataset of 25,429 incidents, uncovering trends, costs, and crucial insights for proactive safety measures. From temporal trends and altitude analysis to airport and wildlife impact, this visualization journey aims to provide a nuanced understanding of bird strike occurrences, guiding stakeholders in enhancing aviation safety.</a:t>
            </a:r>
          </a:p>
        </p:txBody>
      </p:sp>
    </p:spTree>
    <p:extLst>
      <p:ext uri="{BB962C8B-B14F-4D97-AF65-F5344CB8AC3E}">
        <p14:creationId xmlns:p14="http://schemas.microsoft.com/office/powerpoint/2010/main" val="14137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2">
                    <a:lumMod val="75000"/>
                  </a:schemeClr>
                </a:solidFill>
              </a:rPr>
              <a:t>Dashboard 1</a:t>
            </a:r>
            <a:endParaRPr lang="en-US" b="1" u="sng" dirty="0">
              <a:solidFill>
                <a:schemeClr val="tx2">
                  <a:lumMod val="75000"/>
                </a:schemeClr>
              </a:solidFill>
            </a:endParaRPr>
          </a:p>
        </p:txBody>
      </p:sp>
      <p:sp>
        <p:nvSpPr>
          <p:cNvPr id="4" name="TextBox 3"/>
          <p:cNvSpPr txBox="1"/>
          <p:nvPr/>
        </p:nvSpPr>
        <p:spPr>
          <a:xfrm>
            <a:off x="1996607" y="1690688"/>
            <a:ext cx="8543109" cy="4801314"/>
          </a:xfrm>
          <a:prstGeom prst="rect">
            <a:avLst/>
          </a:prstGeom>
          <a:noFill/>
        </p:spPr>
        <p:txBody>
          <a:bodyPr wrap="square" rtlCol="0">
            <a:spAutoFit/>
          </a:bodyPr>
          <a:lstStyle/>
          <a:p>
            <a:r>
              <a:rPr lang="en-US" dirty="0">
                <a:latin typeface="Bahnschrift" panose="020B0502040204020203" pitchFamily="34" charset="0"/>
              </a:rPr>
              <a:t>1) Key Performance Indicators (KPIs):</a:t>
            </a:r>
          </a:p>
          <a:p>
            <a:pPr marL="285750" indent="-285750">
              <a:buFont typeface="Arial" panose="020B0604020202020204" pitchFamily="34" charset="0"/>
              <a:buChar char="•"/>
            </a:pPr>
            <a:r>
              <a:rPr lang="en-US" dirty="0">
                <a:latin typeface="Bahnschrift" panose="020B0502040204020203" pitchFamily="34" charset="0"/>
              </a:rPr>
              <a:t>Cost Incurred: </a:t>
            </a:r>
            <a:r>
              <a:rPr lang="en-US" dirty="0" smtClean="0">
                <a:latin typeface="Bahnschrift" panose="020B0502040204020203" pitchFamily="34" charset="0"/>
              </a:rPr>
              <a:t>USD 142M</a:t>
            </a: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Total Incidents: 25,429</a:t>
            </a:r>
          </a:p>
          <a:p>
            <a:pPr marL="285750" indent="-285750">
              <a:buFont typeface="Arial" panose="020B0604020202020204" pitchFamily="34" charset="0"/>
              <a:buChar char="•"/>
            </a:pPr>
            <a:r>
              <a:rPr lang="en-US" dirty="0">
                <a:latin typeface="Bahnschrift" panose="020B0502040204020203" pitchFamily="34" charset="0"/>
              </a:rPr>
              <a:t>People Injured: </a:t>
            </a:r>
            <a:r>
              <a:rPr lang="en-US" dirty="0" smtClean="0">
                <a:latin typeface="Bahnschrift" panose="020B0502040204020203" pitchFamily="34" charset="0"/>
              </a:rPr>
              <a:t>21</a:t>
            </a:r>
          </a:p>
          <a:p>
            <a:endParaRPr lang="en-US" dirty="0">
              <a:latin typeface="Bahnschrift" panose="020B0502040204020203" pitchFamily="34" charset="0"/>
            </a:endParaRPr>
          </a:p>
          <a:p>
            <a:r>
              <a:rPr lang="en-US" dirty="0">
                <a:latin typeface="Bahnschrift" panose="020B0502040204020203" pitchFamily="34" charset="0"/>
              </a:rPr>
              <a:t>2) Top Incidents Analysis:</a:t>
            </a:r>
          </a:p>
          <a:p>
            <a:pPr marL="285750" indent="-285750">
              <a:buFont typeface="Arial" panose="020B0604020202020204" pitchFamily="34" charset="0"/>
              <a:buChar char="•"/>
            </a:pPr>
            <a:r>
              <a:rPr lang="en-US" dirty="0">
                <a:latin typeface="Bahnschrift" panose="020B0502040204020203" pitchFamily="34" charset="0"/>
              </a:rPr>
              <a:t>Top 6 Airports: Column chart depicting the airports with the highest incident counts.</a:t>
            </a:r>
          </a:p>
          <a:p>
            <a:pPr marL="285750" indent="-285750">
              <a:buFont typeface="Arial" panose="020B0604020202020204" pitchFamily="34" charset="0"/>
              <a:buChar char="•"/>
            </a:pPr>
            <a:r>
              <a:rPr lang="en-US" dirty="0">
                <a:latin typeface="Bahnschrift" panose="020B0502040204020203" pitchFamily="34" charset="0"/>
              </a:rPr>
              <a:t>Top 6 Airlines: Column chart showcasing the airlines with the highest incident counts.</a:t>
            </a:r>
          </a:p>
          <a:p>
            <a:pPr marL="285750" indent="-285750">
              <a:buFont typeface="Arial" panose="020B0604020202020204" pitchFamily="34" charset="0"/>
              <a:buChar char="•"/>
            </a:pPr>
            <a:endParaRPr lang="en-US" dirty="0" smtClean="0">
              <a:latin typeface="Bahnschrift" panose="020B0502040204020203" pitchFamily="34" charset="0"/>
            </a:endParaRPr>
          </a:p>
          <a:p>
            <a:r>
              <a:rPr lang="en-US" dirty="0" smtClean="0">
                <a:latin typeface="Bahnschrift" panose="020B0502040204020203" pitchFamily="34" charset="0"/>
              </a:rPr>
              <a:t>3</a:t>
            </a:r>
            <a:r>
              <a:rPr lang="en-US" dirty="0">
                <a:latin typeface="Bahnschrift" panose="020B0502040204020203" pitchFamily="34" charset="0"/>
              </a:rPr>
              <a:t>) Aircraft Size Analysis:</a:t>
            </a:r>
          </a:p>
          <a:p>
            <a:pPr marL="285750" indent="-285750">
              <a:buFont typeface="Arial" panose="020B0604020202020204" pitchFamily="34" charset="0"/>
              <a:buChar char="•"/>
            </a:pPr>
            <a:r>
              <a:rPr lang="en-US" dirty="0">
                <a:latin typeface="Bahnschrift" panose="020B0502040204020203" pitchFamily="34" charset="0"/>
              </a:rPr>
              <a:t>Pie chart: Yes or No analysis on whether the aircraft is large.</a:t>
            </a:r>
          </a:p>
          <a:p>
            <a:endParaRPr lang="en-US" dirty="0" smtClean="0">
              <a:latin typeface="Bahnschrift" panose="020B0502040204020203" pitchFamily="34" charset="0"/>
            </a:endParaRPr>
          </a:p>
          <a:p>
            <a:r>
              <a:rPr lang="en-US" dirty="0" smtClean="0">
                <a:latin typeface="Bahnschrift" panose="020B0502040204020203" pitchFamily="34" charset="0"/>
              </a:rPr>
              <a:t>4</a:t>
            </a:r>
            <a:r>
              <a:rPr lang="en-US" dirty="0">
                <a:latin typeface="Bahnschrift" panose="020B0502040204020203" pitchFamily="34" charset="0"/>
              </a:rPr>
              <a:t>) Temporal Trends:</a:t>
            </a:r>
          </a:p>
          <a:p>
            <a:pPr marL="285750" indent="-285750">
              <a:buFont typeface="Arial" panose="020B0604020202020204" pitchFamily="34" charset="0"/>
              <a:buChar char="•"/>
            </a:pPr>
            <a:r>
              <a:rPr lang="en-US" dirty="0">
                <a:latin typeface="Bahnschrift" panose="020B0502040204020203" pitchFamily="34" charset="0"/>
              </a:rPr>
              <a:t>Line chart: Count of incidents over the years.</a:t>
            </a:r>
          </a:p>
          <a:p>
            <a:endParaRPr lang="en-US" dirty="0"/>
          </a:p>
        </p:txBody>
      </p:sp>
    </p:spTree>
    <p:extLst>
      <p:ext uri="{BB962C8B-B14F-4D97-AF65-F5344CB8AC3E}">
        <p14:creationId xmlns:p14="http://schemas.microsoft.com/office/powerpoint/2010/main" val="367244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95098"/>
            <a:ext cx="11978640" cy="6682202"/>
          </a:xfrm>
          <a:prstGeom prst="rect">
            <a:avLst/>
          </a:prstGeom>
        </p:spPr>
      </p:pic>
    </p:spTree>
    <p:extLst>
      <p:ext uri="{BB962C8B-B14F-4D97-AF65-F5344CB8AC3E}">
        <p14:creationId xmlns:p14="http://schemas.microsoft.com/office/powerpoint/2010/main" val="216860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rPr>
              <a:t>Dashboard 2</a:t>
            </a:r>
            <a:endParaRPr lang="en-US" b="1" u="sng" dirty="0">
              <a:solidFill>
                <a:srgbClr val="FF0000"/>
              </a:solidFill>
            </a:endParaRPr>
          </a:p>
        </p:txBody>
      </p:sp>
      <p:sp>
        <p:nvSpPr>
          <p:cNvPr id="3" name="TextBox 2"/>
          <p:cNvSpPr txBox="1"/>
          <p:nvPr/>
        </p:nvSpPr>
        <p:spPr>
          <a:xfrm>
            <a:off x="2082018" y="2011680"/>
            <a:ext cx="8567225" cy="3170099"/>
          </a:xfrm>
          <a:prstGeom prst="rect">
            <a:avLst/>
          </a:prstGeom>
          <a:noFill/>
        </p:spPr>
        <p:txBody>
          <a:bodyPr wrap="square" rtlCol="0">
            <a:spAutoFit/>
          </a:bodyPr>
          <a:lstStyle/>
          <a:p>
            <a:r>
              <a:rPr lang="en-US" sz="2000" dirty="0">
                <a:latin typeface="Bahnschrift" panose="020B0502040204020203" pitchFamily="34" charset="0"/>
              </a:rPr>
              <a:t>1) Altitude and Warning Analysis:</a:t>
            </a:r>
          </a:p>
          <a:p>
            <a:pPr marL="285750" indent="-285750">
              <a:buFont typeface="Arial" panose="020B0604020202020204" pitchFamily="34" charset="0"/>
              <a:buChar char="•"/>
            </a:pPr>
            <a:r>
              <a:rPr lang="en-US" sz="2000" dirty="0">
                <a:latin typeface="Bahnschrift" panose="020B0502040204020203" pitchFamily="34" charset="0"/>
              </a:rPr>
              <a:t>Pie charts: Altitude Bin: &lt;</a:t>
            </a:r>
            <a:r>
              <a:rPr lang="en-US" sz="2000" dirty="0" smtClean="0">
                <a:latin typeface="Bahnschrift" panose="020B0502040204020203" pitchFamily="34" charset="0"/>
              </a:rPr>
              <a:t>1000 </a:t>
            </a:r>
            <a:r>
              <a:rPr lang="en-US" sz="2000" dirty="0" err="1" smtClean="0">
                <a:latin typeface="Bahnschrift" panose="020B0502040204020203" pitchFamily="34" charset="0"/>
              </a:rPr>
              <a:t>fts</a:t>
            </a:r>
            <a:r>
              <a:rPr lang="en-US" sz="2000" dirty="0" smtClean="0">
                <a:latin typeface="Bahnschrift" panose="020B0502040204020203" pitchFamily="34" charset="0"/>
              </a:rPr>
              <a:t> </a:t>
            </a:r>
            <a:r>
              <a:rPr lang="en-US" sz="2000" dirty="0">
                <a:latin typeface="Bahnschrift" panose="020B0502040204020203" pitchFamily="34" charset="0"/>
              </a:rPr>
              <a:t>and &gt;</a:t>
            </a:r>
            <a:r>
              <a:rPr lang="en-US" sz="2000" dirty="0" smtClean="0">
                <a:latin typeface="Bahnschrift" panose="020B0502040204020203" pitchFamily="34" charset="0"/>
              </a:rPr>
              <a:t>1000 </a:t>
            </a:r>
            <a:r>
              <a:rPr lang="en-US" sz="2000" dirty="0" err="1" smtClean="0">
                <a:latin typeface="Bahnschrift" panose="020B0502040204020203" pitchFamily="34" charset="0"/>
              </a:rPr>
              <a:t>fts</a:t>
            </a:r>
            <a:endParaRPr lang="en-US" sz="2000" dirty="0">
              <a:latin typeface="Bahnschrift" panose="020B0502040204020203" pitchFamily="34" charset="0"/>
            </a:endParaRPr>
          </a:p>
          <a:p>
            <a:pPr marL="285750" indent="-285750">
              <a:buFont typeface="Arial" panose="020B0604020202020204" pitchFamily="34" charset="0"/>
              <a:buChar char="•"/>
            </a:pPr>
            <a:r>
              <a:rPr lang="en-US" sz="2000" dirty="0">
                <a:latin typeface="Bahnschrift" panose="020B0502040204020203" pitchFamily="34" charset="0"/>
              </a:rPr>
              <a:t>Pilot Warned: Yes or No</a:t>
            </a:r>
          </a:p>
          <a:p>
            <a:pPr marL="285750" indent="-285750">
              <a:buFont typeface="Arial" panose="020B0604020202020204" pitchFamily="34" charset="0"/>
              <a:buChar char="•"/>
            </a:pPr>
            <a:r>
              <a:rPr lang="en-US" sz="2000" dirty="0">
                <a:latin typeface="Bahnschrift" panose="020B0502040204020203" pitchFamily="34" charset="0"/>
              </a:rPr>
              <a:t>Impact to Flight</a:t>
            </a:r>
          </a:p>
          <a:p>
            <a:r>
              <a:rPr lang="en-US" sz="2000" dirty="0">
                <a:latin typeface="Bahnschrift" panose="020B0502040204020203" pitchFamily="34" charset="0"/>
              </a:rPr>
              <a:t>2) Incident Details:</a:t>
            </a:r>
          </a:p>
          <a:p>
            <a:pPr marL="285750" indent="-285750">
              <a:buFont typeface="Arial" panose="020B0604020202020204" pitchFamily="34" charset="0"/>
              <a:buChar char="•"/>
            </a:pPr>
            <a:r>
              <a:rPr lang="en-US" sz="2000" dirty="0">
                <a:latin typeface="Bahnschrift" panose="020B0502040204020203" pitchFamily="34" charset="0"/>
              </a:rPr>
              <a:t>Bar chart: Top 6 Aircraft Models: Incident counts by aircraft models.</a:t>
            </a:r>
          </a:p>
          <a:p>
            <a:pPr marL="285750" indent="-285750">
              <a:buFont typeface="Arial" panose="020B0604020202020204" pitchFamily="34" charset="0"/>
              <a:buChar char="•"/>
            </a:pPr>
            <a:r>
              <a:rPr lang="en-US" sz="2000" dirty="0">
                <a:latin typeface="Bahnschrift" panose="020B0502040204020203" pitchFamily="34" charset="0"/>
              </a:rPr>
              <a:t>Wildlife Species Struck Count.</a:t>
            </a:r>
          </a:p>
          <a:p>
            <a:r>
              <a:rPr lang="en-US" sz="2000" dirty="0">
                <a:latin typeface="Bahnschrift" panose="020B0502040204020203" pitchFamily="34" charset="0"/>
              </a:rPr>
              <a:t>3) Cost Analysis:</a:t>
            </a:r>
          </a:p>
          <a:p>
            <a:pPr marL="285750" indent="-285750">
              <a:buFont typeface="Arial" panose="020B0604020202020204" pitchFamily="34" charset="0"/>
              <a:buChar char="•"/>
            </a:pPr>
            <a:r>
              <a:rPr lang="en-US" sz="2000" dirty="0">
                <a:latin typeface="Bahnschrift" panose="020B0502040204020203" pitchFamily="34" charset="0"/>
              </a:rPr>
              <a:t>Area chart: Year-wise cost incurred.</a:t>
            </a:r>
          </a:p>
          <a:p>
            <a:endParaRPr lang="en-US" sz="2000" dirty="0"/>
          </a:p>
        </p:txBody>
      </p:sp>
    </p:spTree>
    <p:extLst>
      <p:ext uri="{BB962C8B-B14F-4D97-AF65-F5344CB8AC3E}">
        <p14:creationId xmlns:p14="http://schemas.microsoft.com/office/powerpoint/2010/main" val="96419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144773"/>
            <a:ext cx="11901268" cy="6565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353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accent4">
                    <a:lumMod val="60000"/>
                    <a:lumOff val="40000"/>
                  </a:schemeClr>
                </a:solidFill>
              </a:rPr>
              <a:t>Dashboard 3</a:t>
            </a:r>
            <a:endParaRPr lang="en-US" b="1" u="sng" dirty="0">
              <a:solidFill>
                <a:schemeClr val="accent4">
                  <a:lumMod val="60000"/>
                  <a:lumOff val="40000"/>
                </a:schemeClr>
              </a:solidFill>
            </a:endParaRPr>
          </a:p>
        </p:txBody>
      </p:sp>
      <p:sp>
        <p:nvSpPr>
          <p:cNvPr id="3" name="TextBox 2"/>
          <p:cNvSpPr txBox="1"/>
          <p:nvPr/>
        </p:nvSpPr>
        <p:spPr>
          <a:xfrm>
            <a:off x="2321169" y="1941342"/>
            <a:ext cx="7624689" cy="3139321"/>
          </a:xfrm>
          <a:prstGeom prst="rect">
            <a:avLst/>
          </a:prstGeom>
          <a:noFill/>
        </p:spPr>
        <p:txBody>
          <a:bodyPr wrap="square" rtlCol="0">
            <a:spAutoFit/>
          </a:bodyPr>
          <a:lstStyle/>
          <a:p>
            <a:r>
              <a:rPr lang="en-US" sz="2000" dirty="0">
                <a:latin typeface="Bahnschrift" panose="020B0502040204020203" pitchFamily="34" charset="0"/>
              </a:rPr>
              <a:t>1) Key Performance Indicators (KPIs):</a:t>
            </a:r>
          </a:p>
          <a:p>
            <a:pPr marL="285750" indent="-285750">
              <a:buFont typeface="Arial" panose="020B0604020202020204" pitchFamily="34" charset="0"/>
              <a:buChar char="•"/>
            </a:pPr>
            <a:r>
              <a:rPr lang="en-US" sz="2000" dirty="0">
                <a:latin typeface="Bahnschrift" panose="020B0502040204020203" pitchFamily="34" charset="0"/>
              </a:rPr>
              <a:t>Number of Airports: 1,109</a:t>
            </a:r>
          </a:p>
          <a:p>
            <a:pPr marL="285750" indent="-285750">
              <a:buFont typeface="Arial" panose="020B0604020202020204" pitchFamily="34" charset="0"/>
              <a:buChar char="•"/>
            </a:pPr>
            <a:r>
              <a:rPr lang="en-US" sz="2000" dirty="0">
                <a:latin typeface="Bahnschrift" panose="020B0502040204020203" pitchFamily="34" charset="0"/>
              </a:rPr>
              <a:t>Number of Airlines: 292</a:t>
            </a:r>
          </a:p>
          <a:p>
            <a:pPr marL="285750" indent="-285750">
              <a:buFont typeface="Arial" panose="020B0604020202020204" pitchFamily="34" charset="0"/>
              <a:buChar char="•"/>
            </a:pPr>
            <a:r>
              <a:rPr lang="en-US" sz="2000" dirty="0">
                <a:latin typeface="Bahnschrift" panose="020B0502040204020203" pitchFamily="34" charset="0"/>
              </a:rPr>
              <a:t>Count of Aircraft Models: 324</a:t>
            </a:r>
          </a:p>
          <a:p>
            <a:r>
              <a:rPr lang="en-US" sz="2000" dirty="0">
                <a:latin typeface="Bahnschrift" panose="020B0502040204020203" pitchFamily="34" charset="0"/>
              </a:rPr>
              <a:t>2) Incident Analysis:</a:t>
            </a:r>
          </a:p>
          <a:p>
            <a:pPr marL="457200" indent="-457200">
              <a:buFont typeface="+mj-lt"/>
              <a:buAutoNum type="alphaLcParenR"/>
            </a:pPr>
            <a:r>
              <a:rPr lang="en-US" sz="2000" dirty="0">
                <a:latin typeface="Bahnschrift" panose="020B0502040204020203" pitchFamily="34" charset="0"/>
              </a:rPr>
              <a:t>Column chart: Top 10 Aircraft Models by incident </a:t>
            </a:r>
            <a:r>
              <a:rPr lang="en-US" sz="2000" dirty="0" smtClean="0">
                <a:latin typeface="Bahnschrift" panose="020B0502040204020203" pitchFamily="34" charset="0"/>
              </a:rPr>
              <a:t>counts.</a:t>
            </a:r>
          </a:p>
          <a:p>
            <a:pPr marL="457200" indent="-457200">
              <a:buFont typeface="+mj-lt"/>
              <a:buAutoNum type="alphaLcParenR"/>
            </a:pPr>
            <a:r>
              <a:rPr lang="en-US" sz="2000" dirty="0" smtClean="0">
                <a:latin typeface="Bahnschrift" panose="020B0502040204020203" pitchFamily="34" charset="0"/>
              </a:rPr>
              <a:t>Pie </a:t>
            </a:r>
            <a:r>
              <a:rPr lang="en-US" sz="2000" dirty="0">
                <a:latin typeface="Bahnschrift" panose="020B0502040204020203" pitchFamily="34" charset="0"/>
              </a:rPr>
              <a:t>charts: </a:t>
            </a:r>
            <a:endParaRPr lang="en-US" sz="2000" dirty="0" smtClean="0">
              <a:latin typeface="Bahnschrift" panose="020B0502040204020203" pitchFamily="34" charset="0"/>
            </a:endParaRPr>
          </a:p>
          <a:p>
            <a:pPr marL="285750" indent="-285750">
              <a:buFont typeface="Arial" panose="020B0604020202020204" pitchFamily="34" charset="0"/>
              <a:buChar char="•"/>
            </a:pPr>
            <a:r>
              <a:rPr lang="en-US" sz="2000" dirty="0" smtClean="0">
                <a:latin typeface="Bahnschrift" panose="020B0502040204020203" pitchFamily="34" charset="0"/>
              </a:rPr>
              <a:t>Incidents </a:t>
            </a:r>
            <a:r>
              <a:rPr lang="en-US" sz="2000" dirty="0">
                <a:latin typeface="Bahnschrift" panose="020B0502040204020203" pitchFamily="34" charset="0"/>
              </a:rPr>
              <a:t>with regards to Sky (Cloud) Conditions.</a:t>
            </a:r>
          </a:p>
          <a:p>
            <a:pPr marL="285750" indent="-285750">
              <a:buFont typeface="Arial" panose="020B0604020202020204" pitchFamily="34" charset="0"/>
              <a:buChar char="•"/>
            </a:pPr>
            <a:r>
              <a:rPr lang="en-US" sz="2000" dirty="0">
                <a:latin typeface="Bahnschrift" panose="020B0502040204020203" pitchFamily="34" charset="0"/>
              </a:rPr>
              <a:t>Incidents with regards to Flight Phase.</a:t>
            </a:r>
          </a:p>
          <a:p>
            <a:endParaRPr lang="en-US" dirty="0"/>
          </a:p>
        </p:txBody>
      </p:sp>
    </p:spTree>
    <p:extLst>
      <p:ext uri="{BB962C8B-B14F-4D97-AF65-F5344CB8AC3E}">
        <p14:creationId xmlns:p14="http://schemas.microsoft.com/office/powerpoint/2010/main" val="187940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 y="81149"/>
            <a:ext cx="11957539" cy="6666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904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99FF"/>
                </a:solidFill>
              </a:rPr>
              <a:t>Dashboard 4</a:t>
            </a:r>
            <a:endParaRPr lang="en-US" b="1" dirty="0">
              <a:solidFill>
                <a:srgbClr val="FF99FF"/>
              </a:solidFill>
            </a:endParaRPr>
          </a:p>
        </p:txBody>
      </p:sp>
      <p:sp>
        <p:nvSpPr>
          <p:cNvPr id="3" name="TextBox 2"/>
          <p:cNvSpPr txBox="1"/>
          <p:nvPr/>
        </p:nvSpPr>
        <p:spPr>
          <a:xfrm>
            <a:off x="1828800" y="2124222"/>
            <a:ext cx="9525000" cy="4093428"/>
          </a:xfrm>
          <a:prstGeom prst="rect">
            <a:avLst/>
          </a:prstGeom>
          <a:noFill/>
        </p:spPr>
        <p:txBody>
          <a:bodyPr wrap="square" rtlCol="0">
            <a:spAutoFit/>
          </a:bodyPr>
          <a:lstStyle/>
          <a:p>
            <a:r>
              <a:rPr lang="en-US" sz="2000" dirty="0">
                <a:latin typeface="Bahnschrift" panose="020B0502040204020203" pitchFamily="34" charset="0"/>
              </a:rPr>
              <a:t>1) Key Performance Indicators (KPIs):</a:t>
            </a:r>
          </a:p>
          <a:p>
            <a:pPr marL="342900" indent="-342900">
              <a:buFont typeface="Arial" panose="020B0604020202020204" pitchFamily="34" charset="0"/>
              <a:buChar char="•"/>
            </a:pPr>
            <a:r>
              <a:rPr lang="en-US" sz="2000" dirty="0">
                <a:latin typeface="Bahnschrift" panose="020B0502040204020203" pitchFamily="34" charset="0"/>
              </a:rPr>
              <a:t>Total Remarks Received: 20,668</a:t>
            </a:r>
          </a:p>
          <a:p>
            <a:pPr marL="342900" indent="-342900">
              <a:buFont typeface="Arial" panose="020B0604020202020204" pitchFamily="34" charset="0"/>
              <a:buChar char="•"/>
            </a:pPr>
            <a:r>
              <a:rPr lang="en-US" sz="2000" dirty="0">
                <a:latin typeface="Bahnschrift" panose="020B0502040204020203" pitchFamily="34" charset="0"/>
              </a:rPr>
              <a:t>Wildlife Species Types: 345</a:t>
            </a:r>
          </a:p>
          <a:p>
            <a:pPr marL="342900" indent="-342900">
              <a:buFont typeface="Arial" panose="020B0604020202020204" pitchFamily="34" charset="0"/>
              <a:buChar char="•"/>
            </a:pPr>
            <a:r>
              <a:rPr lang="en-US" sz="2000" dirty="0">
                <a:latin typeface="Bahnschrift" panose="020B0502040204020203" pitchFamily="34" charset="0"/>
              </a:rPr>
              <a:t>Number of States: 61</a:t>
            </a:r>
          </a:p>
          <a:p>
            <a:r>
              <a:rPr lang="en-US" sz="2000" dirty="0">
                <a:latin typeface="Bahnschrift" panose="020B0502040204020203" pitchFamily="34" charset="0"/>
              </a:rPr>
              <a:t>2) Incident Details:</a:t>
            </a:r>
          </a:p>
          <a:p>
            <a:pPr marL="342900" indent="-342900">
              <a:buFont typeface="Arial" panose="020B0604020202020204" pitchFamily="34" charset="0"/>
              <a:buChar char="•"/>
            </a:pPr>
            <a:r>
              <a:rPr lang="en-US" sz="2000" dirty="0">
                <a:latin typeface="Bahnschrift" panose="020B0502040204020203" pitchFamily="34" charset="0"/>
              </a:rPr>
              <a:t>Column chart: Incidents with regards to Conditions of Precipitations.</a:t>
            </a:r>
          </a:p>
          <a:p>
            <a:r>
              <a:rPr lang="en-US" sz="2000" dirty="0">
                <a:latin typeface="Bahnschrift" panose="020B0502040204020203" pitchFamily="34" charset="0"/>
              </a:rPr>
              <a:t>Top 10 States by incident count.</a:t>
            </a:r>
          </a:p>
          <a:p>
            <a:pPr marL="342900" indent="-342900">
              <a:buFont typeface="Arial" panose="020B0604020202020204" pitchFamily="34" charset="0"/>
              <a:buChar char="•"/>
            </a:pPr>
            <a:r>
              <a:rPr lang="en-US" sz="2000" dirty="0">
                <a:latin typeface="Bahnschrift" panose="020B0502040204020203" pitchFamily="34" charset="0"/>
              </a:rPr>
              <a:t>Collision Height: Feet above Ground.</a:t>
            </a:r>
          </a:p>
          <a:p>
            <a:r>
              <a:rPr lang="en-US" sz="2000" dirty="0">
                <a:latin typeface="Bahnschrift" panose="020B0502040204020203" pitchFamily="34" charset="0"/>
              </a:rPr>
              <a:t>3) Wildlife Collection Analysis:</a:t>
            </a:r>
          </a:p>
          <a:p>
            <a:pPr marL="342900" indent="-342900">
              <a:buFont typeface="Arial" panose="020B0604020202020204" pitchFamily="34" charset="0"/>
              <a:buChar char="•"/>
            </a:pPr>
            <a:r>
              <a:rPr lang="en-US" sz="2000" dirty="0">
                <a:latin typeface="Bahnschrift" panose="020B0502040204020203" pitchFamily="34" charset="0"/>
              </a:rPr>
              <a:t>Pie chart: Yes or No analysis on whether the remains of wildlife were collected.</a:t>
            </a:r>
          </a:p>
          <a:p>
            <a:r>
              <a:rPr lang="en-US" sz="2000" dirty="0">
                <a:latin typeface="Bahnschrift" panose="020B0502040204020203" pitchFamily="34" charset="0"/>
              </a:rPr>
              <a:t>4) Geographic Impact:</a:t>
            </a:r>
          </a:p>
          <a:p>
            <a:pPr marL="342900" indent="-342900">
              <a:buFont typeface="Arial" panose="020B0604020202020204" pitchFamily="34" charset="0"/>
              <a:buChar char="•"/>
            </a:pPr>
            <a:r>
              <a:rPr lang="en-US" sz="2000" dirty="0">
                <a:latin typeface="Bahnschrift" panose="020B0502040204020203" pitchFamily="34" charset="0"/>
              </a:rPr>
              <a:t>Map: Areas affected by bird strikes.</a:t>
            </a:r>
          </a:p>
        </p:txBody>
      </p:sp>
    </p:spTree>
    <p:extLst>
      <p:ext uri="{BB962C8B-B14F-4D97-AF65-F5344CB8AC3E}">
        <p14:creationId xmlns:p14="http://schemas.microsoft.com/office/powerpoint/2010/main" val="23920093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TotalTime>
  <Words>444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Bahnschrift</vt:lpstr>
      <vt:lpstr>Corbel</vt:lpstr>
      <vt:lpstr>Depth</vt:lpstr>
      <vt:lpstr>InternKaksha</vt:lpstr>
      <vt:lpstr>Introduction</vt:lpstr>
      <vt:lpstr>Dashboard 1</vt:lpstr>
      <vt:lpstr>PowerPoint Presentation</vt:lpstr>
      <vt:lpstr>Dashboard 2</vt:lpstr>
      <vt:lpstr>PowerPoint Presentation</vt:lpstr>
      <vt:lpstr>Dashboard 3</vt:lpstr>
      <vt:lpstr>PowerPoint Presentation</vt:lpstr>
      <vt:lpstr>Dashboard 4</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InternKaksha</dc:title>
  <dc:creator>hp</dc:creator>
  <cp:lastModifiedBy>hp</cp:lastModifiedBy>
  <cp:revision>5</cp:revision>
  <dcterms:created xsi:type="dcterms:W3CDTF">2023-12-26T14:13:34Z</dcterms:created>
  <dcterms:modified xsi:type="dcterms:W3CDTF">2023-12-26T15:05:44Z</dcterms:modified>
</cp:coreProperties>
</file>