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69067-F4DA-46EA-A640-F54C1E0B2A5B}" v="171" dt="2025-08-08T00:08:3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79678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Bank Personal Loan Modelling – Risk Analysis Report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6C201C-8DE0-70FF-BEC8-DD7F01EEE39E}"/>
              </a:ext>
            </a:extLst>
          </p:cNvPr>
          <p:cNvSpPr txBox="1"/>
          <p:nvPr/>
        </p:nvSpPr>
        <p:spPr>
          <a:xfrm>
            <a:off x="1355383" y="2226700"/>
            <a:ext cx="102234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Name: Faizan Ahmad Khan</a:t>
            </a:r>
          </a:p>
          <a:p>
            <a:r>
              <a:rPr lang="en-US"/>
              <a:t>Date: 07/08/25</a:t>
            </a:r>
          </a:p>
          <a:p>
            <a:r>
              <a:rPr lang="en-US" dirty="0"/>
              <a:t>Project: Bank Loan Modelling.</a:t>
            </a:r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This report analyzes customer data to identify key factors affecting loan risk, high-risk customer segments, and actionable risk rules for better lending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8C204A-CB87-EC05-7F70-9453AABB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" y="-1945"/>
            <a:ext cx="12185971" cy="682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7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93EB-CDAC-A33E-1E78-F11B8683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80" y="6985"/>
            <a:ext cx="12161520" cy="6830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/>
              <a:t>Slide Title: Key Insights from Loan Acceptance Analysis</a:t>
            </a:r>
            <a:endParaRPr lang="en-US" dirty="0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1. Loan Distribution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Only </a:t>
            </a:r>
            <a:r>
              <a:rPr lang="en-US" b="1" dirty="0">
                <a:ea typeface="+mn-lt"/>
                <a:cs typeface="+mn-lt"/>
              </a:rPr>
              <a:t>9.6%</a:t>
            </a:r>
            <a:r>
              <a:rPr lang="en-US" dirty="0">
                <a:ea typeface="+mn-lt"/>
                <a:cs typeface="+mn-lt"/>
              </a:rPr>
              <a:t> of customers have taken a personal loan.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High untapped potential</a:t>
            </a:r>
            <a:r>
              <a:rPr lang="en-US" dirty="0">
                <a:ea typeface="+mn-lt"/>
                <a:cs typeface="+mn-lt"/>
              </a:rPr>
              <a:t> if right customer segments are targeted.</a:t>
            </a:r>
            <a:endParaRPr lang="en-US" dirty="0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2. Income Bracket Impact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Medium- and high-income</a:t>
            </a:r>
            <a:r>
              <a:rPr lang="en-US" dirty="0">
                <a:ea typeface="+mn-lt"/>
                <a:cs typeface="+mn-lt"/>
              </a:rPr>
              <a:t> groups show higher loan acceptance.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Low-income group shows </a:t>
            </a:r>
            <a:r>
              <a:rPr lang="en-US" b="1" dirty="0">
                <a:ea typeface="+mn-lt"/>
                <a:cs typeface="+mn-lt"/>
              </a:rPr>
              <a:t>minimal adoption</a:t>
            </a:r>
            <a:r>
              <a:rPr lang="en-US" dirty="0">
                <a:ea typeface="+mn-lt"/>
                <a:cs typeface="+mn-lt"/>
              </a:rPr>
              <a:t>, possibly due to eligibility/risk issues.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3. Education Influence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Higher education levels have </a:t>
            </a:r>
            <a:r>
              <a:rPr lang="en-US" b="1" dirty="0">
                <a:ea typeface="+mn-lt"/>
                <a:cs typeface="+mn-lt"/>
              </a:rPr>
              <a:t>significantly higher loan acceptance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Lower-education customers form the </a:t>
            </a:r>
            <a:r>
              <a:rPr lang="en-US" b="1" dirty="0">
                <a:ea typeface="+mn-lt"/>
                <a:cs typeface="+mn-lt"/>
              </a:rPr>
              <a:t>largest base but lowest acceptance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6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775D-4D41-F4D6-8788-122179C05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" y="6985"/>
            <a:ext cx="12181840" cy="6840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4. Online Banking Effect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Customers using </a:t>
            </a:r>
            <a:r>
              <a:rPr lang="en-US" b="1" dirty="0">
                <a:ea typeface="+mn-lt"/>
                <a:cs typeface="+mn-lt"/>
              </a:rPr>
              <a:t>online banking adopt loans more</a:t>
            </a:r>
            <a:r>
              <a:rPr lang="en-US" dirty="0">
                <a:ea typeface="+mn-lt"/>
                <a:cs typeface="+mn-lt"/>
              </a:rPr>
              <a:t> than offline users.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Digital platforms may increase awareness and accessibility of loan products.</a:t>
            </a:r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5. Strategic Recommendations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Focus marketing on </a:t>
            </a:r>
            <a:r>
              <a:rPr lang="en-US" b="1" dirty="0">
                <a:ea typeface="+mn-lt"/>
                <a:cs typeface="+mn-lt"/>
              </a:rPr>
              <a:t>medium/high-income &amp; highly educated customers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Promote </a:t>
            </a:r>
            <a:r>
              <a:rPr lang="en-US" b="1" dirty="0">
                <a:ea typeface="+mn-lt"/>
                <a:cs typeface="+mn-lt"/>
              </a:rPr>
              <a:t>online banking</a:t>
            </a:r>
            <a:r>
              <a:rPr lang="en-US" dirty="0">
                <a:ea typeface="+mn-lt"/>
                <a:cs typeface="+mn-lt"/>
              </a:rPr>
              <a:t> to improve engagement.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Consider </a:t>
            </a:r>
            <a:r>
              <a:rPr lang="en-US" b="1" dirty="0">
                <a:ea typeface="+mn-lt"/>
                <a:cs typeface="+mn-lt"/>
              </a:rPr>
              <a:t>customized products/financial literacy</a:t>
            </a:r>
            <a:r>
              <a:rPr lang="en-US" dirty="0">
                <a:ea typeface="+mn-lt"/>
                <a:cs typeface="+mn-lt"/>
              </a:rPr>
              <a:t> for low-income, low-education segments.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5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446E-DF25-2AD0-CFF4-13F710F0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120" y="1878965"/>
            <a:ext cx="5740400" cy="2829243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354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Bank Personal Loan Modelling – Risk Analysis Report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46</cp:revision>
  <dcterms:created xsi:type="dcterms:W3CDTF">2025-08-07T23:59:03Z</dcterms:created>
  <dcterms:modified xsi:type="dcterms:W3CDTF">2025-08-08T00:09:07Z</dcterms:modified>
</cp:coreProperties>
</file>