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77" r:id="rId3"/>
    <p:sldId id="281" r:id="rId4"/>
    <p:sldId id="280" r:id="rId5"/>
    <p:sldId id="282" r:id="rId6"/>
    <p:sldId id="269" r:id="rId7"/>
    <p:sldId id="268" r:id="rId8"/>
    <p:sldId id="283" r:id="rId9"/>
    <p:sldId id="258" r:id="rId10"/>
    <p:sldId id="271" r:id="rId11"/>
    <p:sldId id="284" r:id="rId12"/>
    <p:sldId id="291" r:id="rId13"/>
    <p:sldId id="272" r:id="rId14"/>
    <p:sldId id="293" r:id="rId15"/>
    <p:sldId id="292" r:id="rId16"/>
    <p:sldId id="285" r:id="rId17"/>
    <p:sldId id="286" r:id="rId18"/>
    <p:sldId id="287" r:id="rId19"/>
    <p:sldId id="288" r:id="rId20"/>
    <p:sldId id="290" r:id="rId21"/>
    <p:sldId id="266"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48A3C578-50E2-4501-9580-292FAC8455E6}" type="slidenum">
              <a:rPr lang="en-US" smtClean="0"/>
              <a:pPr/>
              <a:t>‹#›</a:t>
            </a:fld>
            <a:endParaRPr lang="en-US"/>
          </a:p>
        </p:txBody>
      </p:sp>
    </p:spTree>
    <p:extLst>
      <p:ext uri="{BB962C8B-B14F-4D97-AF65-F5344CB8AC3E}">
        <p14:creationId xmlns:p14="http://schemas.microsoft.com/office/powerpoint/2010/main" val="406621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5298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70522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900"/>
            </a:lvl1p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91747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208816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1970427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4041544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428279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129588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19222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81544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370512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215392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117766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180097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245972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BB868-980C-4BCE-A583-61CF8A096388}" type="datetimeFigureOut">
              <a:rPr lang="en-US" smtClean="0"/>
              <a:pPr/>
              <a:t>12/29/2019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A3C578-50E2-4501-9580-292FAC8455E6}" type="slidenum">
              <a:rPr lang="en-US" smtClean="0"/>
              <a:pPr/>
              <a:t>‹#›</a:t>
            </a:fld>
            <a:endParaRPr lang="en-US"/>
          </a:p>
        </p:txBody>
      </p:sp>
    </p:spTree>
    <p:extLst>
      <p:ext uri="{BB962C8B-B14F-4D97-AF65-F5344CB8AC3E}">
        <p14:creationId xmlns:p14="http://schemas.microsoft.com/office/powerpoint/2010/main" val="47218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48BB868-980C-4BCE-A583-61CF8A096388}" type="datetimeFigureOut">
              <a:rPr lang="en-US" smtClean="0"/>
              <a:pPr/>
              <a:t>12/29/2019</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48A3C578-50E2-4501-9580-292FAC8455E6}" type="slidenum">
              <a:rPr lang="en-US" smtClean="0"/>
              <a:pPr/>
              <a:t>‹#›</a:t>
            </a:fld>
            <a:endParaRPr lang="en-US"/>
          </a:p>
        </p:txBody>
      </p:sp>
    </p:spTree>
    <p:extLst>
      <p:ext uri="{BB962C8B-B14F-4D97-AF65-F5344CB8AC3E}">
        <p14:creationId xmlns:p14="http://schemas.microsoft.com/office/powerpoint/2010/main" val="285523466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724400"/>
          </a:xfrm>
        </p:spPr>
        <p:txBody>
          <a:bodyPr>
            <a:normAutofit/>
          </a:bodyPr>
          <a:lstStyle/>
          <a:p>
            <a:pPr algn="ctr"/>
            <a:r>
              <a:rPr lang="en-US" sz="3100" dirty="0" smtClean="0">
                <a:solidFill>
                  <a:schemeClr val="bg1"/>
                </a:solidFill>
              </a:rPr>
              <a:t>PRESENTATION</a:t>
            </a:r>
            <a:br>
              <a:rPr lang="en-US" sz="3100" dirty="0" smtClean="0">
                <a:solidFill>
                  <a:schemeClr val="bg1"/>
                </a:solidFill>
              </a:rPr>
            </a:br>
            <a:r>
              <a:rPr lang="en-US" sz="3100" dirty="0" smtClean="0">
                <a:solidFill>
                  <a:schemeClr val="bg1"/>
                </a:solidFill>
              </a:rPr>
              <a:t> ON</a:t>
            </a:r>
            <a:br>
              <a:rPr lang="en-US" sz="3100" dirty="0" smtClean="0">
                <a:solidFill>
                  <a:schemeClr val="bg1"/>
                </a:solidFill>
              </a:rPr>
            </a:br>
            <a:r>
              <a:rPr lang="en-US" dirty="0" smtClean="0"/>
              <a:t/>
            </a:r>
            <a:br>
              <a:rPr lang="en-US" dirty="0" smtClean="0"/>
            </a:br>
            <a:r>
              <a:rPr lang="en-US" sz="2800" dirty="0" smtClean="0"/>
              <a:t>AIR</a:t>
            </a:r>
            <a:r>
              <a:rPr lang="en-US" dirty="0" smtClean="0"/>
              <a:t/>
            </a:r>
            <a:br>
              <a:rPr lang="en-US" dirty="0" smtClean="0"/>
            </a:br>
            <a:r>
              <a:rPr lang="en-US" sz="3100" dirty="0" smtClean="0"/>
              <a:t>RESERVATION </a:t>
            </a:r>
            <a:br>
              <a:rPr lang="en-US" sz="3100" dirty="0" smtClean="0"/>
            </a:br>
            <a:r>
              <a:rPr lang="en-US" sz="3100" dirty="0" smtClean="0"/>
              <a:t>SYSTEM</a:t>
            </a:r>
            <a:br>
              <a:rPr lang="en-US" sz="3100" dirty="0" smtClean="0"/>
            </a:br>
            <a:r>
              <a:rPr lang="en-US" sz="3100" dirty="0" smtClean="0"/>
              <a:t> C++    </a:t>
            </a:r>
            <a:endParaRPr lang="en-US" sz="3100" dirty="0"/>
          </a:p>
        </p:txBody>
      </p:sp>
      <p:sp>
        <p:nvSpPr>
          <p:cNvPr id="3" name="Subtitle 2"/>
          <p:cNvSpPr>
            <a:spLocks noGrp="1"/>
          </p:cNvSpPr>
          <p:nvPr>
            <p:ph type="subTitle" idx="1"/>
          </p:nvPr>
        </p:nvSpPr>
        <p:spPr>
          <a:xfrm>
            <a:off x="0" y="4343400"/>
            <a:ext cx="8763000" cy="2743200"/>
          </a:xfrm>
        </p:spPr>
        <p:txBody>
          <a:bodyPr>
            <a:normAutofit/>
          </a:bodyPr>
          <a:lstStyle/>
          <a:p>
            <a:r>
              <a:rPr lang="en-US" sz="2000" dirty="0" smtClean="0">
                <a:solidFill>
                  <a:schemeClr val="tx1"/>
                </a:solidFill>
              </a:rPr>
              <a:t>PRESENTED BY :</a:t>
            </a:r>
          </a:p>
          <a:p>
            <a:r>
              <a:rPr lang="en-US" sz="2000" dirty="0" smtClean="0">
                <a:solidFill>
                  <a:schemeClr val="tx1"/>
                </a:solidFill>
              </a:rPr>
              <a:t>FAIZAM AHAMD</a:t>
            </a:r>
          </a:p>
          <a:p>
            <a:r>
              <a:rPr lang="en-US" sz="2000" dirty="0" smtClean="0">
                <a:solidFill>
                  <a:schemeClr val="tx1"/>
                </a:solidFill>
              </a:rPr>
              <a:t>ENROLLMENT NO : 2015-301-021</a:t>
            </a:r>
          </a:p>
          <a:p>
            <a:r>
              <a:rPr lang="en-US" sz="2000" dirty="0" smtClean="0">
                <a:solidFill>
                  <a:schemeClr val="tx1"/>
                </a:solidFill>
              </a:rPr>
              <a:t>SUBMITED TO :</a:t>
            </a:r>
          </a:p>
          <a:p>
            <a:r>
              <a:rPr lang="en-US" sz="2000" b="1" dirty="0">
                <a:solidFill>
                  <a:schemeClr val="tx1"/>
                </a:solidFill>
              </a:rPr>
              <a:t> </a:t>
            </a:r>
            <a:r>
              <a:rPr lang="en-US" sz="2000" dirty="0">
                <a:solidFill>
                  <a:schemeClr val="tx1"/>
                </a:solidFill>
              </a:rPr>
              <a:t>MR. NAFISUR RAHMAN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Relationship Diagram</a:t>
            </a:r>
            <a:endParaRPr lang="en-US" dirty="0"/>
          </a:p>
        </p:txBody>
      </p:sp>
      <p:pic>
        <p:nvPicPr>
          <p:cNvPr id="5" name="Content Placeholder 4" descr="railway-reservation-software-documentaion-6-728.jpg"/>
          <p:cNvPicPr>
            <a:picLocks noGrp="1" noChangeAspect="1"/>
          </p:cNvPicPr>
          <p:nvPr>
            <p:ph idx="1"/>
          </p:nvPr>
        </p:nvPicPr>
        <p:blipFill>
          <a:blip r:embed="rId2" cstate="print"/>
          <a:stretch>
            <a:fillRect/>
          </a:stretch>
        </p:blipFill>
        <p:spPr>
          <a:xfrm>
            <a:off x="1219200" y="1905000"/>
            <a:ext cx="6239933" cy="46799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6346078" cy="711359"/>
          </a:xfrm>
        </p:spPr>
        <p:txBody>
          <a:bodyPr/>
          <a:lstStyle/>
          <a:p>
            <a:pPr algn="ctr"/>
            <a:r>
              <a:rPr lang="en-US" sz="2800" b="1" dirty="0">
                <a:latin typeface="Times New Roman" panose="02020603050405020304" pitchFamily="18" charset="0"/>
                <a:cs typeface="Times New Roman" panose="02020603050405020304" pitchFamily="18" charset="0"/>
              </a:rPr>
              <a:t>Snapshots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Main </a:t>
            </a:r>
            <a:r>
              <a:rPr lang="en-US" b="1" dirty="0" smtClean="0">
                <a:latin typeface="Times New Roman" panose="02020603050405020304" pitchFamily="18" charset="0"/>
                <a:cs typeface="Times New Roman" panose="02020603050405020304" pitchFamily="18" charset="0"/>
              </a:rPr>
              <a:t>Menu</a:t>
            </a: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6800" y="2883251"/>
            <a:ext cx="5761905" cy="4076190"/>
          </a:xfrm>
          <a:prstGeom prst="rect">
            <a:avLst/>
          </a:prstGeom>
        </p:spPr>
      </p:pic>
    </p:spTree>
    <p:extLst>
      <p:ext uri="{BB962C8B-B14F-4D97-AF65-F5344CB8AC3E}">
        <p14:creationId xmlns:p14="http://schemas.microsoft.com/office/powerpoint/2010/main" val="1393413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t>CANCLE TICKET NO.</a:t>
            </a:r>
            <a:endParaRPr lang="en-US" sz="2800" dirty="0"/>
          </a:p>
        </p:txBody>
      </p:sp>
      <p:pic>
        <p:nvPicPr>
          <p:cNvPr id="4" name="Content Placeholder 3"/>
          <p:cNvPicPr>
            <a:picLocks noGrp="1" noChangeAspect="1"/>
          </p:cNvPicPr>
          <p:nvPr>
            <p:ph idx="1"/>
          </p:nvPr>
        </p:nvPicPr>
        <p:blipFill>
          <a:blip r:embed="rId2"/>
          <a:stretch>
            <a:fillRect/>
          </a:stretch>
        </p:blipFill>
        <p:spPr>
          <a:xfrm>
            <a:off x="1388404" y="2489200"/>
            <a:ext cx="5300392" cy="3530600"/>
          </a:xfrm>
          <a:prstGeom prst="rect">
            <a:avLst/>
          </a:prstGeom>
        </p:spPr>
      </p:pic>
    </p:spTree>
    <p:extLst>
      <p:ext uri="{BB962C8B-B14F-4D97-AF65-F5344CB8AC3E}">
        <p14:creationId xmlns:p14="http://schemas.microsoft.com/office/powerpoint/2010/main" val="20071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Cancel Ticket    </a:t>
            </a:r>
            <a:r>
              <a:rPr lang="en-US" dirty="0"/>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066800" y="2057400"/>
            <a:ext cx="6767323" cy="450377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Reservation </a:t>
            </a:r>
            <a:r>
              <a:rPr lang="en-US" sz="2800" b="1" dirty="0" smtClean="0">
                <a:latin typeface="Times New Roman" panose="02020603050405020304" pitchFamily="18" charset="0"/>
                <a:cs typeface="Times New Roman" panose="02020603050405020304" pitchFamily="18" charset="0"/>
              </a:rPr>
              <a:t>Steps 1</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66800" y="2369972"/>
            <a:ext cx="6762750" cy="4508500"/>
          </a:xfrm>
          <a:prstGeom prst="rect">
            <a:avLst/>
          </a:prstGeom>
        </p:spPr>
      </p:pic>
    </p:spTree>
    <p:extLst>
      <p:ext uri="{BB962C8B-B14F-4D97-AF65-F5344CB8AC3E}">
        <p14:creationId xmlns:p14="http://schemas.microsoft.com/office/powerpoint/2010/main" val="326480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t>Reservation </a:t>
            </a:r>
            <a:r>
              <a:rPr lang="en-US" sz="2800" b="1" smtClean="0"/>
              <a:t>Steps 2</a:t>
            </a:r>
            <a:endParaRPr lang="en-US" sz="2800" dirty="0"/>
          </a:p>
        </p:txBody>
      </p:sp>
      <p:pic>
        <p:nvPicPr>
          <p:cNvPr id="4" name="Content Placeholder 3"/>
          <p:cNvPicPr>
            <a:picLocks noGrp="1" noChangeAspect="1"/>
          </p:cNvPicPr>
          <p:nvPr>
            <p:ph idx="1"/>
          </p:nvPr>
        </p:nvPicPr>
        <p:blipFill>
          <a:blip r:embed="rId2"/>
          <a:stretch>
            <a:fillRect/>
          </a:stretch>
        </p:blipFill>
        <p:spPr>
          <a:xfrm>
            <a:off x="1457647" y="2535452"/>
            <a:ext cx="5161905" cy="3438095"/>
          </a:xfrm>
          <a:prstGeom prst="rect">
            <a:avLst/>
          </a:prstGeom>
        </p:spPr>
      </p:pic>
    </p:spTree>
    <p:extLst>
      <p:ext uri="{BB962C8B-B14F-4D97-AF65-F5344CB8AC3E}">
        <p14:creationId xmlns:p14="http://schemas.microsoft.com/office/powerpoint/2010/main" val="258960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Reservation Ticket</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762000" y="2133600"/>
            <a:ext cx="7620000" cy="4572000"/>
          </a:xfrm>
          <a:prstGeom prst="rect">
            <a:avLst/>
          </a:prstGeom>
        </p:spPr>
      </p:pic>
    </p:spTree>
    <p:extLst>
      <p:ext uri="{BB962C8B-B14F-4D97-AF65-F5344CB8AC3E}">
        <p14:creationId xmlns:p14="http://schemas.microsoft.com/office/powerpoint/2010/main" val="1413844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List of Passengers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1719" y="2286000"/>
            <a:ext cx="7315200" cy="4097119"/>
          </a:xfrm>
          <a:prstGeom prst="rect">
            <a:avLst/>
          </a:prstGeom>
        </p:spPr>
      </p:pic>
    </p:spTree>
    <p:extLst>
      <p:ext uri="{BB962C8B-B14F-4D97-AF65-F5344CB8AC3E}">
        <p14:creationId xmlns:p14="http://schemas.microsoft.com/office/powerpoint/2010/main" val="2463434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Passenger Records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71525" y="2286000"/>
            <a:ext cx="7357734" cy="4267200"/>
          </a:xfrm>
          <a:prstGeom prst="rect">
            <a:avLst/>
          </a:prstGeom>
        </p:spPr>
      </p:pic>
    </p:spTree>
    <p:extLst>
      <p:ext uri="{BB962C8B-B14F-4D97-AF65-F5344CB8AC3E}">
        <p14:creationId xmlns:p14="http://schemas.microsoft.com/office/powerpoint/2010/main" val="2971686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762000"/>
            <a:ext cx="7058359" cy="914400"/>
          </a:xfrm>
        </p:spPr>
        <p:txBody>
          <a:bodyPr/>
          <a:lstStyle/>
          <a:p>
            <a:r>
              <a:rPr lang="en-US" sz="2800" b="1" dirty="0">
                <a:latin typeface="Times New Roman" panose="02020603050405020304" pitchFamily="18" charset="0"/>
                <a:cs typeface="Times New Roman" panose="02020603050405020304" pitchFamily="18" charset="0"/>
              </a:rPr>
              <a:t>Limitations and Future Scope</a:t>
            </a:r>
            <a:endParaRPr lang="en-US" sz="2800" dirty="0"/>
          </a:p>
        </p:txBody>
      </p:sp>
      <p:sp>
        <p:nvSpPr>
          <p:cNvPr id="3" name="Subtitle 2"/>
          <p:cNvSpPr>
            <a:spLocks noGrp="1"/>
          </p:cNvSpPr>
          <p:nvPr>
            <p:ph type="subTitle" idx="1"/>
          </p:nvPr>
        </p:nvSpPr>
        <p:spPr>
          <a:xfrm>
            <a:off x="866441" y="1676400"/>
            <a:ext cx="7439359" cy="4419600"/>
          </a:xfrm>
        </p:spPr>
        <p:txBody>
          <a:bodyPr>
            <a:normAutofit fontScale="92500" lnSpcReduction="20000"/>
          </a:bodyPr>
          <a:lstStyle/>
          <a:p>
            <a:endParaRPr lang="en-US"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Limitations</a:t>
            </a:r>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sz="1900" dirty="0" smtClean="0">
                <a:solidFill>
                  <a:schemeClr val="tx1"/>
                </a:solidFill>
                <a:latin typeface="Times New Roman" panose="02020603050405020304" pitchFamily="18" charset="0"/>
                <a:cs typeface="Times New Roman" panose="02020603050405020304" pitchFamily="18" charset="0"/>
              </a:rPr>
              <a:t>This </a:t>
            </a:r>
            <a:r>
              <a:rPr lang="en-US" sz="1900" dirty="0">
                <a:solidFill>
                  <a:schemeClr val="tx1"/>
                </a:solidFill>
                <a:latin typeface="Times New Roman" panose="02020603050405020304" pitchFamily="18" charset="0"/>
                <a:cs typeface="Times New Roman" panose="02020603050405020304" pitchFamily="18" charset="0"/>
              </a:rPr>
              <a:t>section includes the return of </a:t>
            </a:r>
            <a:r>
              <a:rPr lang="en-US" sz="1900" dirty="0" smtClean="0">
                <a:solidFill>
                  <a:schemeClr val="tx1"/>
                </a:solidFill>
                <a:latin typeface="Times New Roman" panose="02020603050405020304" pitchFamily="18" charset="0"/>
                <a:cs typeface="Times New Roman" panose="02020603050405020304" pitchFamily="18" charset="0"/>
              </a:rPr>
              <a:t>the</a:t>
            </a:r>
          </a:p>
          <a:p>
            <a:pPr algn="just"/>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time </a:t>
            </a:r>
            <a:r>
              <a:rPr lang="en-US" sz="1900" dirty="0" smtClean="0">
                <a:solidFill>
                  <a:schemeClr val="tx1"/>
                </a:solidFill>
                <a:latin typeface="Times New Roman" panose="02020603050405020304" pitchFamily="18" charset="0"/>
                <a:cs typeface="Times New Roman" panose="02020603050405020304" pitchFamily="18" charset="0"/>
              </a:rPr>
              <a:t>of </a:t>
            </a:r>
            <a:r>
              <a:rPr lang="en-US" sz="1900" dirty="0">
                <a:solidFill>
                  <a:schemeClr val="tx1"/>
                </a:solidFill>
                <a:latin typeface="Times New Roman" panose="02020603050405020304" pitchFamily="18" charset="0"/>
                <a:cs typeface="Times New Roman" panose="02020603050405020304" pitchFamily="18" charset="0"/>
              </a:rPr>
              <a:t>booking the seat and the collection of tickets</a:t>
            </a:r>
            <a:r>
              <a:rPr lang="en-US" sz="1900" dirty="0" smtClean="0">
                <a:solidFill>
                  <a:schemeClr val="tx1"/>
                </a:solidFill>
                <a:latin typeface="Times New Roman" panose="02020603050405020304" pitchFamily="18" charset="0"/>
                <a:cs typeface="Times New Roman" panose="02020603050405020304" pitchFamily="18" charset="0"/>
              </a:rPr>
              <a:t>,</a:t>
            </a:r>
          </a:p>
          <a:p>
            <a:pPr algn="just"/>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this </a:t>
            </a:r>
            <a:r>
              <a:rPr lang="en-US" sz="1900" dirty="0" smtClean="0">
                <a:solidFill>
                  <a:schemeClr val="tx1"/>
                </a:solidFill>
                <a:latin typeface="Times New Roman" panose="02020603050405020304" pitchFamily="18" charset="0"/>
                <a:cs typeface="Times New Roman" panose="02020603050405020304" pitchFamily="18" charset="0"/>
              </a:rPr>
              <a:t>section </a:t>
            </a:r>
            <a:r>
              <a:rPr lang="en-US" sz="1900" dirty="0">
                <a:solidFill>
                  <a:schemeClr val="tx1"/>
                </a:solidFill>
                <a:latin typeface="Times New Roman" panose="02020603050405020304" pitchFamily="18" charset="0"/>
                <a:cs typeface="Times New Roman" panose="02020603050405020304" pitchFamily="18" charset="0"/>
              </a:rPr>
              <a:t>also includes the date of booking and </a:t>
            </a:r>
            <a:r>
              <a:rPr lang="en-US" sz="1900" dirty="0" smtClean="0">
                <a:solidFill>
                  <a:schemeClr val="tx1"/>
                </a:solidFill>
                <a:latin typeface="Times New Roman" panose="02020603050405020304" pitchFamily="18" charset="0"/>
                <a:cs typeface="Times New Roman" panose="02020603050405020304" pitchFamily="18" charset="0"/>
              </a:rPr>
              <a:t>the</a:t>
            </a:r>
          </a:p>
          <a:p>
            <a:pPr algn="just"/>
            <a:endParaRPr lang="en-US" sz="1900" dirty="0" smtClean="0">
              <a:solidFill>
                <a:schemeClr val="tx1"/>
              </a:solidFill>
              <a:latin typeface="Times New Roman" panose="02020603050405020304" pitchFamily="18" charset="0"/>
              <a:cs typeface="Times New Roman" panose="02020603050405020304" pitchFamily="18" charset="0"/>
            </a:endParaRPr>
          </a:p>
          <a:p>
            <a:pPr algn="just"/>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name </a:t>
            </a:r>
            <a:r>
              <a:rPr lang="en-US" sz="1900" dirty="0" smtClean="0">
                <a:solidFill>
                  <a:schemeClr val="tx1"/>
                </a:solidFill>
                <a:latin typeface="Times New Roman" panose="02020603050405020304" pitchFamily="18" charset="0"/>
                <a:cs typeface="Times New Roman" panose="02020603050405020304" pitchFamily="18" charset="0"/>
              </a:rPr>
              <a:t>of </a:t>
            </a:r>
            <a:r>
              <a:rPr lang="en-US" sz="1900" dirty="0">
                <a:solidFill>
                  <a:schemeClr val="tx1"/>
                </a:solidFill>
                <a:latin typeface="Times New Roman" panose="02020603050405020304" pitchFamily="18" charset="0"/>
                <a:cs typeface="Times New Roman" panose="02020603050405020304" pitchFamily="18" charset="0"/>
              </a:rPr>
              <a:t>the agent is optional, through which </a:t>
            </a:r>
            <a:r>
              <a:rPr lang="en-US" sz="1900" dirty="0" smtClean="0">
                <a:solidFill>
                  <a:schemeClr val="tx1"/>
                </a:solidFill>
                <a:latin typeface="Times New Roman" panose="02020603050405020304" pitchFamily="18" charset="0"/>
                <a:cs typeface="Times New Roman" panose="02020603050405020304" pitchFamily="18" charset="0"/>
              </a:rPr>
              <a:t>the</a:t>
            </a:r>
          </a:p>
          <a:p>
            <a:pPr algn="just"/>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customer </a:t>
            </a:r>
            <a:r>
              <a:rPr lang="en-US" sz="1900" dirty="0" smtClean="0">
                <a:solidFill>
                  <a:schemeClr val="tx1"/>
                </a:solidFill>
                <a:latin typeface="Times New Roman" panose="02020603050405020304" pitchFamily="18" charset="0"/>
                <a:cs typeface="Times New Roman" panose="02020603050405020304" pitchFamily="18" charset="0"/>
              </a:rPr>
              <a:t>has </a:t>
            </a:r>
            <a:r>
              <a:rPr lang="en-US" sz="1900" dirty="0">
                <a:solidFill>
                  <a:schemeClr val="tx1"/>
                </a:solidFill>
                <a:latin typeface="Times New Roman" panose="02020603050405020304" pitchFamily="18" charset="0"/>
                <a:cs typeface="Times New Roman" panose="02020603050405020304" pitchFamily="18" charset="0"/>
              </a:rPr>
              <a:t>booked the booking for his visit</a:t>
            </a:r>
            <a:r>
              <a:rPr lang="en-US" sz="1900" dirty="0" smtClean="0">
                <a:solidFill>
                  <a:schemeClr val="tx1"/>
                </a:solidFill>
                <a:latin typeface="Times New Roman" panose="02020603050405020304" pitchFamily="18" charset="0"/>
                <a:cs typeface="Times New Roman" panose="02020603050405020304" pitchFamily="18" charset="0"/>
              </a:rPr>
              <a:t>.</a:t>
            </a:r>
          </a:p>
          <a:p>
            <a:pPr lvl="0" algn="just"/>
            <a:r>
              <a:rPr lang="en-US" sz="1900" dirty="0" smtClean="0">
                <a:solidFill>
                  <a:schemeClr val="tx1"/>
                </a:solidFill>
                <a:latin typeface="Times New Roman" panose="02020603050405020304" pitchFamily="18" charset="0"/>
                <a:cs typeface="Times New Roman" panose="02020603050405020304" pitchFamily="18" charset="0"/>
              </a:rPr>
              <a:t>As </a:t>
            </a:r>
            <a:r>
              <a:rPr lang="en-US" sz="1900" dirty="0">
                <a:solidFill>
                  <a:schemeClr val="tx1"/>
                </a:solidFill>
                <a:latin typeface="Times New Roman" panose="02020603050405020304" pitchFamily="18" charset="0"/>
                <a:cs typeface="Times New Roman" panose="02020603050405020304" pitchFamily="18" charset="0"/>
              </a:rPr>
              <a:t>they maintain the register, searching for any </a:t>
            </a:r>
            <a:endParaRPr lang="en-US" sz="1900" dirty="0" smtClean="0">
              <a:solidFill>
                <a:schemeClr val="tx1"/>
              </a:solidFill>
              <a:latin typeface="Times New Roman" panose="02020603050405020304" pitchFamily="18" charset="0"/>
              <a:cs typeface="Times New Roman" panose="02020603050405020304" pitchFamily="18" charset="0"/>
            </a:endParaRPr>
          </a:p>
          <a:p>
            <a:pPr lvl="0" algn="just"/>
            <a:r>
              <a:rPr lang="en-US" sz="1900" dirty="0" smtClean="0">
                <a:solidFill>
                  <a:schemeClr val="tx1"/>
                </a:solidFill>
                <a:latin typeface="Times New Roman" panose="02020603050405020304" pitchFamily="18" charset="0"/>
                <a:cs typeface="Times New Roman" panose="02020603050405020304" pitchFamily="18" charset="0"/>
              </a:rPr>
              <a:t>particular </a:t>
            </a:r>
            <a:r>
              <a:rPr lang="en-US" sz="1900" dirty="0">
                <a:solidFill>
                  <a:schemeClr val="tx1"/>
                </a:solidFill>
                <a:latin typeface="Times New Roman" panose="02020603050405020304" pitchFamily="18" charset="0"/>
                <a:cs typeface="Times New Roman" panose="02020603050405020304" pitchFamily="18" charset="0"/>
              </a:rPr>
              <a:t>record is extremely difficult. </a:t>
            </a:r>
            <a:endParaRPr lang="en-US" sz="1900" dirty="0" smtClean="0">
              <a:solidFill>
                <a:schemeClr val="tx1"/>
              </a:solidFill>
              <a:latin typeface="Times New Roman" panose="02020603050405020304" pitchFamily="18" charset="0"/>
              <a:cs typeface="Times New Roman" panose="02020603050405020304" pitchFamily="18" charset="0"/>
            </a:endParaRPr>
          </a:p>
          <a:p>
            <a:pPr lvl="0" algn="just"/>
            <a:endParaRPr lang="en-US" sz="1900" dirty="0">
              <a:solidFill>
                <a:schemeClr val="tx1"/>
              </a:solidFill>
              <a:latin typeface="Times New Roman" panose="02020603050405020304" pitchFamily="18" charset="0"/>
              <a:cs typeface="Times New Roman" panose="02020603050405020304" pitchFamily="18" charset="0"/>
            </a:endParaRPr>
          </a:p>
          <a:p>
            <a:pPr lvl="0" algn="just"/>
            <a:r>
              <a:rPr lang="en-US" sz="1900" dirty="0">
                <a:solidFill>
                  <a:schemeClr val="tx1"/>
                </a:solidFill>
                <a:latin typeface="Times New Roman" panose="02020603050405020304" pitchFamily="18" charset="0"/>
                <a:cs typeface="Times New Roman" panose="02020603050405020304" pitchFamily="18" charset="0"/>
              </a:rPr>
              <a:t>Maintaining number of records is also very cumbersome</a:t>
            </a:r>
            <a:r>
              <a:rPr lang="en-US" dirty="0"/>
              <a:t>. </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5976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CONTENTS TABLE</a:t>
            </a:r>
            <a:r>
              <a:rPr lang="en-US" sz="2800" dirty="0"/>
              <a:t/>
            </a:r>
            <a:br>
              <a:rPr lang="en-US" sz="2800" dirty="0"/>
            </a:br>
            <a:endParaRPr lang="en-US" dirty="0"/>
          </a:p>
        </p:txBody>
      </p:sp>
      <p:sp>
        <p:nvSpPr>
          <p:cNvPr id="3" name="Content Placeholder 2"/>
          <p:cNvSpPr>
            <a:spLocks noGrp="1"/>
          </p:cNvSpPr>
          <p:nvPr>
            <p:ph idx="1"/>
          </p:nvPr>
        </p:nvSpPr>
        <p:spPr>
          <a:xfrm>
            <a:off x="609600" y="2209800"/>
            <a:ext cx="8455429" cy="3886200"/>
          </a:xfrm>
        </p:spPr>
        <p:txBody>
          <a:bodyPr>
            <a:normAutofit fontScale="25000" lnSpcReduction="20000"/>
          </a:bodyPr>
          <a:lstStyle/>
          <a:p>
            <a:pPr marL="0" indent="0">
              <a:buNone/>
            </a:pPr>
            <a:r>
              <a:rPr lang="en-US" sz="11200" b="1" dirty="0" smtClean="0">
                <a:latin typeface="Times New Roman" panose="02020603050405020304" pitchFamily="18" charset="0"/>
                <a:cs typeface="Times New Roman" panose="02020603050405020304" pitchFamily="18" charset="0"/>
              </a:rPr>
              <a:t>S.no    </a:t>
            </a:r>
            <a:r>
              <a:rPr lang="en-US" sz="11200" b="1" dirty="0">
                <a:latin typeface="Times New Roman" panose="02020603050405020304" pitchFamily="18" charset="0"/>
                <a:cs typeface="Times New Roman" panose="02020603050405020304" pitchFamily="18" charset="0"/>
              </a:rPr>
              <a:t>CHAPTER    </a:t>
            </a:r>
            <a:r>
              <a:rPr lang="en-US" sz="11200" b="1" dirty="0" smtClean="0">
                <a:latin typeface="Times New Roman" panose="02020603050405020304" pitchFamily="18" charset="0"/>
                <a:cs typeface="Times New Roman" panose="02020603050405020304" pitchFamily="18" charset="0"/>
              </a:rPr>
              <a:t>                                   PAGE </a:t>
            </a:r>
            <a:r>
              <a:rPr lang="en-US" sz="11200" b="1" dirty="0">
                <a:latin typeface="Times New Roman" panose="02020603050405020304" pitchFamily="18" charset="0"/>
                <a:cs typeface="Times New Roman" panose="02020603050405020304" pitchFamily="18" charset="0"/>
              </a:rPr>
              <a:t>NO</a:t>
            </a:r>
          </a:p>
          <a:p>
            <a:pPr marL="0" indent="0">
              <a:buNone/>
            </a:pPr>
            <a:r>
              <a:rPr lang="en-US" sz="11200" b="1" dirty="0">
                <a:latin typeface="Times New Roman" panose="02020603050405020304" pitchFamily="18" charset="0"/>
                <a:cs typeface="Times New Roman" panose="02020603050405020304" pitchFamily="18" charset="0"/>
              </a:rPr>
              <a:t> </a:t>
            </a:r>
            <a:r>
              <a:rPr lang="en-US" sz="11200" b="1" dirty="0" smtClean="0">
                <a:latin typeface="Times New Roman" panose="02020603050405020304" pitchFamily="18" charset="0"/>
                <a:cs typeface="Times New Roman" panose="02020603050405020304" pitchFamily="18" charset="0"/>
              </a:rPr>
              <a:t> 1.     Title                                                       1                                                                                         </a:t>
            </a: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r>
              <a:rPr lang="en-US" sz="11200" b="1" dirty="0" smtClean="0">
                <a:latin typeface="Times New Roman" panose="02020603050405020304" pitchFamily="18" charset="0"/>
                <a:cs typeface="Times New Roman" panose="02020603050405020304" pitchFamily="18" charset="0"/>
              </a:rPr>
              <a:t>  2</a:t>
            </a:r>
            <a:r>
              <a:rPr lang="en-US" sz="11200" b="1" dirty="0">
                <a:latin typeface="Times New Roman" panose="02020603050405020304" pitchFamily="18" charset="0"/>
                <a:cs typeface="Times New Roman" panose="02020603050405020304" pitchFamily="18" charset="0"/>
              </a:rPr>
              <a:t>. </a:t>
            </a:r>
            <a:r>
              <a:rPr lang="en-US" sz="11200" b="1" dirty="0" smtClean="0">
                <a:latin typeface="Times New Roman" panose="02020603050405020304" pitchFamily="18" charset="0"/>
                <a:cs typeface="Times New Roman" panose="02020603050405020304" pitchFamily="18" charset="0"/>
              </a:rPr>
              <a:t>    Objective                                              2  </a:t>
            </a:r>
          </a:p>
          <a:p>
            <a:pPr marL="0" indent="0">
              <a:buNone/>
            </a:pPr>
            <a:r>
              <a:rPr lang="en-US" sz="11200" b="1" dirty="0" smtClean="0">
                <a:latin typeface="Times New Roman" panose="02020603050405020304" pitchFamily="18" charset="0"/>
                <a:cs typeface="Times New Roman" panose="02020603050405020304" pitchFamily="18" charset="0"/>
              </a:rPr>
              <a:t>  </a:t>
            </a:r>
          </a:p>
          <a:p>
            <a:pPr marL="0" indent="0">
              <a:buNone/>
            </a:pPr>
            <a:r>
              <a:rPr lang="en-US" sz="11200" b="1" dirty="0" smtClean="0">
                <a:latin typeface="Times New Roman" panose="02020603050405020304" pitchFamily="18" charset="0"/>
                <a:cs typeface="Times New Roman" panose="02020603050405020304" pitchFamily="18" charset="0"/>
              </a:rPr>
              <a:t> 3.      Introduction                                         3                                                                              </a:t>
            </a:r>
          </a:p>
          <a:p>
            <a:pPr marL="0" indent="0">
              <a:buNone/>
            </a:pPr>
            <a:r>
              <a:rPr lang="en-US" sz="11200" dirty="0">
                <a:latin typeface="Times New Roman" panose="02020603050405020304" pitchFamily="18" charset="0"/>
                <a:cs typeface="Times New Roman" panose="02020603050405020304" pitchFamily="18" charset="0"/>
              </a:rPr>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b="1" dirty="0" smtClean="0">
                <a:latin typeface="Times New Roman" panose="02020603050405020304" pitchFamily="18" charset="0"/>
                <a:cs typeface="Times New Roman" panose="02020603050405020304" pitchFamily="18" charset="0"/>
              </a:rPr>
              <a:t> 4.      Problem Statement                              4</a:t>
            </a:r>
          </a:p>
          <a:p>
            <a:pPr marL="1371600" indent="-1371600">
              <a:buAutoNum type="arabicPeriod" startAt="4"/>
            </a:pPr>
            <a:endParaRPr lang="en-US" sz="11200" b="1" dirty="0" smtClean="0">
              <a:latin typeface="Times New Roman" panose="02020603050405020304" pitchFamily="18" charset="0"/>
              <a:cs typeface="Times New Roman" panose="02020603050405020304" pitchFamily="18" charset="0"/>
            </a:endParaRPr>
          </a:p>
          <a:p>
            <a:pPr marL="0" indent="0">
              <a:buNone/>
            </a:pPr>
            <a:r>
              <a:rPr lang="en-US" sz="11200" b="1" dirty="0" smtClean="0">
                <a:latin typeface="Times New Roman" panose="02020603050405020304" pitchFamily="18" charset="0"/>
                <a:cs typeface="Times New Roman" panose="02020603050405020304" pitchFamily="18" charset="0"/>
              </a:rPr>
              <a:t>5</a:t>
            </a:r>
            <a:r>
              <a:rPr lang="en-US" sz="11200" b="1" dirty="0">
                <a:latin typeface="Times New Roman" panose="02020603050405020304" pitchFamily="18" charset="0"/>
                <a:cs typeface="Times New Roman" panose="02020603050405020304" pitchFamily="18" charset="0"/>
              </a:rPr>
              <a:t>. </a:t>
            </a:r>
            <a:r>
              <a:rPr lang="en-US" sz="11200" b="1" dirty="0" smtClean="0">
                <a:latin typeface="Times New Roman" panose="02020603050405020304" pitchFamily="18" charset="0"/>
                <a:cs typeface="Times New Roman" panose="02020603050405020304" pitchFamily="18" charset="0"/>
              </a:rPr>
              <a:t>      Context </a:t>
            </a:r>
            <a:r>
              <a:rPr lang="en-US" sz="11200" b="1" dirty="0">
                <a:latin typeface="Times New Roman" panose="02020603050405020304" pitchFamily="18" charset="0"/>
                <a:cs typeface="Times New Roman" panose="02020603050405020304" pitchFamily="18" charset="0"/>
              </a:rPr>
              <a:t>Flow </a:t>
            </a:r>
            <a:r>
              <a:rPr lang="en-US" sz="11200" b="1" dirty="0" smtClean="0">
                <a:latin typeface="Times New Roman" panose="02020603050405020304" pitchFamily="18" charset="0"/>
                <a:cs typeface="Times New Roman" panose="02020603050405020304" pitchFamily="18" charset="0"/>
              </a:rPr>
              <a:t>Diagram                        5</a:t>
            </a:r>
            <a:endParaRPr lang="en-US" sz="11200" b="1"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923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1" y="762000"/>
            <a:ext cx="6524959" cy="914400"/>
          </a:xfrm>
        </p:spPr>
        <p:txBody>
          <a:bodyPr/>
          <a:lstStyle/>
          <a:p>
            <a:r>
              <a:rPr lang="en-US" sz="2000" b="1" dirty="0">
                <a:latin typeface="Times New Roman" panose="02020603050405020304" pitchFamily="18" charset="0"/>
                <a:cs typeface="Times New Roman" panose="02020603050405020304" pitchFamily="18" charset="0"/>
              </a:rPr>
              <a:t>Future Scope</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6442" y="2133600"/>
            <a:ext cx="7286958" cy="3810000"/>
          </a:xfrm>
        </p:spPr>
        <p:txBody>
          <a:bodyPr/>
          <a:lstStyle/>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scope of this project is to replace the System with New Advanced Computerized System to use this software, the user does not need any further </a:t>
            </a:r>
            <a:r>
              <a:rPr lang="en-US" dirty="0" smtClean="0">
                <a:solidFill>
                  <a:schemeClr val="tx1"/>
                </a:solidFill>
                <a:latin typeface="Times New Roman" panose="02020603050405020304" pitchFamily="18" charset="0"/>
                <a:cs typeface="Times New Roman" panose="02020603050405020304" pitchFamily="18" charset="0"/>
              </a:rPr>
              <a:t>training</a:t>
            </a:r>
          </a:p>
          <a:p>
            <a:pPr marL="285750" indent="-285750" algn="just">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 also changes all the paperwork</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While transferring any customer, such as incoming customers, if you want to </a:t>
            </a:r>
            <a:r>
              <a:rPr lang="en-US" dirty="0" smtClean="0">
                <a:solidFill>
                  <a:schemeClr val="tx1"/>
                </a:solidFill>
                <a:latin typeface="Times New Roman" panose="02020603050405020304" pitchFamily="18" charset="0"/>
                <a:cs typeface="Times New Roman" panose="02020603050405020304" pitchFamily="18" charset="0"/>
              </a:rPr>
              <a:t>know The </a:t>
            </a:r>
            <a:r>
              <a:rPr lang="en-US" dirty="0">
                <a:solidFill>
                  <a:schemeClr val="tx1"/>
                </a:solidFill>
                <a:latin typeface="Times New Roman" panose="02020603050405020304" pitchFamily="18" charset="0"/>
                <a:cs typeface="Times New Roman" panose="02020603050405020304" pitchFamily="18" charset="0"/>
              </a:rPr>
              <a:t>number of incoming customers, this will be our very easy desire.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892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6324600" cy="1143000"/>
          </a:xfrm>
        </p:spPr>
        <p:txBody>
          <a:bodyPr/>
          <a:lstStyle/>
          <a:p>
            <a:pPr algn="just"/>
            <a:r>
              <a:rPr lang="en-US" dirty="0" smtClean="0"/>
              <a:t>       CONCLUSION</a:t>
            </a:r>
            <a:endParaRPr lang="en-US" dirty="0"/>
          </a:p>
        </p:txBody>
      </p:sp>
      <p:sp>
        <p:nvSpPr>
          <p:cNvPr id="4" name="Content Placeholder 2"/>
          <p:cNvSpPr>
            <a:spLocks noGrp="1"/>
          </p:cNvSpPr>
          <p:nvPr>
            <p:ph type="subTitle" idx="1"/>
          </p:nvPr>
        </p:nvSpPr>
        <p:spPr>
          <a:xfrm>
            <a:off x="685800" y="1447800"/>
            <a:ext cx="7772400" cy="4495800"/>
          </a:xfrm>
        </p:spPr>
        <p:txBody>
          <a:bodyPr>
            <a:normAutofit/>
          </a:bodyPr>
          <a:lstStyle/>
          <a:p>
            <a:pPr algn="just">
              <a:buFont typeface="Wingdings" pitchFamily="2" charset="2"/>
              <a:buChar char="§"/>
            </a:pPr>
            <a:r>
              <a:rPr lang="en-US" dirty="0" smtClean="0">
                <a:solidFill>
                  <a:schemeClr val="tx1"/>
                </a:solidFill>
                <a:latin typeface="Times New Roman" panose="02020603050405020304" pitchFamily="18" charset="0"/>
                <a:cs typeface="Times New Roman" panose="02020603050405020304" pitchFamily="18" charset="0"/>
              </a:rPr>
              <a:t>“AIR Reservation System” Software Admin can do the ticket reservations and cancellation.</a:t>
            </a:r>
          </a:p>
          <a:p>
            <a:pPr algn="just">
              <a:buFont typeface="Wingdings" pitchFamily="2" charset="2"/>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dirty="0" smtClean="0">
                <a:solidFill>
                  <a:schemeClr val="tx1"/>
                </a:solidFill>
                <a:latin typeface="Times New Roman" panose="02020603050405020304" pitchFamily="18" charset="0"/>
                <a:cs typeface="Times New Roman" panose="02020603050405020304" pitchFamily="18" charset="0"/>
              </a:rPr>
              <a:t> It is very much helpful in maintaining Reservation System. </a:t>
            </a:r>
          </a:p>
          <a:p>
            <a:pPr algn="just">
              <a:buFont typeface="Wingdings" pitchFamily="2" charset="2"/>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dirty="0" smtClean="0">
                <a:solidFill>
                  <a:schemeClr val="tx1"/>
                </a:solidFill>
                <a:latin typeface="Times New Roman" panose="02020603050405020304" pitchFamily="18" charset="0"/>
                <a:cs typeface="Times New Roman" panose="02020603050405020304" pitchFamily="18" charset="0"/>
              </a:rPr>
              <a:t>By making this AIR</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Reservation System it reduces the manpower.</a:t>
            </a:r>
          </a:p>
          <a:p>
            <a:pPr algn="just">
              <a:buFont typeface="Wingdings" pitchFamily="2" charset="2"/>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dirty="0" smtClean="0">
                <a:solidFill>
                  <a:schemeClr val="tx1"/>
                </a:solidFill>
                <a:latin typeface="Times New Roman" panose="02020603050405020304" pitchFamily="18" charset="0"/>
                <a:cs typeface="Times New Roman" panose="02020603050405020304" pitchFamily="18" charset="0"/>
              </a:rPr>
              <a:t> It is very help full in maintaining the ticket reservation where ever it is used. In this AIR Reservation System many updating can be possible.</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915361"/>
          </a:xfrm>
        </p:spPr>
        <p:txBody>
          <a:bodyPr/>
          <a:lstStyle/>
          <a:p>
            <a:pPr algn="ctr"/>
            <a:r>
              <a:rPr lang="en-US" dirty="0" smtClean="0"/>
              <a:t>   </a:t>
            </a:r>
            <a:r>
              <a:rPr lang="en-US" sz="2800" b="1" dirty="0" smtClean="0">
                <a:latin typeface="Times New Roman" panose="02020603050405020304" pitchFamily="18" charset="0"/>
                <a:cs typeface="Times New Roman" panose="02020603050405020304" pitchFamily="18" charset="0"/>
              </a:rPr>
              <a:t>Bibliography</a:t>
            </a:r>
            <a:endParaRPr lang="en-US" sz="28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type="subTitle" idx="1"/>
          </p:nvPr>
        </p:nvSpPr>
        <p:spPr>
          <a:xfrm>
            <a:off x="685800" y="1371600"/>
            <a:ext cx="7772400" cy="5029200"/>
          </a:xfrm>
        </p:spPr>
        <p:txBody>
          <a:bodyPr>
            <a:noAutofit/>
          </a:bodyPr>
          <a:lstStyle/>
          <a:p>
            <a:pPr algn="just"/>
            <a:r>
              <a:rPr lang="en-US" dirty="0" smtClean="0">
                <a:latin typeface="Times New Roman" panose="02020603050405020304" pitchFamily="18" charset="0"/>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  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Balagurusamy</a:t>
            </a:r>
            <a:r>
              <a:rPr lang="en-US" dirty="0">
                <a:solidFill>
                  <a:schemeClr val="tx1"/>
                </a:solidFill>
                <a:latin typeface="Times New Roman" panose="02020603050405020304" pitchFamily="18" charset="0"/>
                <a:cs typeface="Times New Roman" panose="02020603050405020304" pitchFamily="18" charset="0"/>
              </a:rPr>
              <a:t>, Object Oriented Programming </a:t>
            </a:r>
            <a:r>
              <a:rPr lang="en-US" dirty="0" smtClean="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with </a:t>
            </a:r>
            <a:r>
              <a:rPr lang="en-US" dirty="0">
                <a:solidFill>
                  <a:schemeClr val="tx1"/>
                </a:solidFill>
                <a:latin typeface="Times New Roman" panose="02020603050405020304" pitchFamily="18" charset="0"/>
                <a:cs typeface="Times New Roman" panose="02020603050405020304" pitchFamily="18" charset="0"/>
              </a:rPr>
              <a:t>C++ Tata McGraw-Hill </a:t>
            </a:r>
            <a:r>
              <a:rPr lang="en-US" dirty="0" smtClean="0">
                <a:solidFill>
                  <a:schemeClr val="tx1"/>
                </a:solidFill>
                <a:latin typeface="Times New Roman" panose="02020603050405020304" pitchFamily="18" charset="0"/>
                <a:cs typeface="Times New Roman" panose="02020603050405020304" pitchFamily="18" charset="0"/>
              </a:rPr>
              <a:t>Publishing </a:t>
            </a:r>
            <a:r>
              <a:rPr lang="en-US" dirty="0">
                <a:solidFill>
                  <a:schemeClr val="tx1"/>
                </a:solidFill>
                <a:latin typeface="Times New Roman" panose="02020603050405020304" pitchFamily="18" charset="0"/>
                <a:cs typeface="Times New Roman" panose="02020603050405020304" pitchFamily="18" charset="0"/>
              </a:rPr>
              <a:t>house,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Copyright </a:t>
            </a:r>
            <a:r>
              <a:rPr lang="en-US" dirty="0">
                <a:solidFill>
                  <a:schemeClr val="tx1"/>
                </a:solidFill>
                <a:latin typeface="Times New Roman" panose="02020603050405020304" pitchFamily="18" charset="0"/>
                <a:cs typeface="Times New Roman" panose="02020603050405020304" pitchFamily="18" charset="0"/>
              </a:rPr>
              <a:t>1998.</a:t>
            </a:r>
          </a:p>
          <a:p>
            <a:pPr algn="just"/>
            <a:r>
              <a:rPr lang="en-US" dirty="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2. The ‘C’ Programming language by Kernighan &amp;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Ritchie</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Prentice Hall </a:t>
            </a:r>
            <a:r>
              <a:rPr lang="en-US" dirty="0" smtClean="0">
                <a:solidFill>
                  <a:schemeClr val="tx1"/>
                </a:solidFill>
                <a:latin typeface="Times New Roman" panose="02020603050405020304" pitchFamily="18" charset="0"/>
                <a:cs typeface="Times New Roman" panose="02020603050405020304" pitchFamily="18" charset="0"/>
              </a:rPr>
              <a:t>Publishing House</a:t>
            </a:r>
            <a:r>
              <a:rPr lang="en-US" dirty="0">
                <a:solidFill>
                  <a:schemeClr val="tx1"/>
                </a:solidFill>
                <a:latin typeface="Times New Roman" panose="02020603050405020304" pitchFamily="18" charset="0"/>
                <a:cs typeface="Times New Roman" panose="02020603050405020304" pitchFamily="18" charset="0"/>
              </a:rPr>
              <a:t>, Copyright </a:t>
            </a:r>
            <a:r>
              <a:rPr lang="en-US" dirty="0" smtClean="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1988</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3. Teach yourself C by </a:t>
            </a:r>
            <a:r>
              <a:rPr lang="en-US" dirty="0" err="1">
                <a:solidFill>
                  <a:schemeClr val="tx1"/>
                </a:solidFill>
                <a:latin typeface="Times New Roman" panose="02020603050405020304" pitchFamily="18" charset="0"/>
                <a:cs typeface="Times New Roman" panose="02020603050405020304" pitchFamily="18" charset="0"/>
              </a:rPr>
              <a:t>Yashwant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Kanetkar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BPb</a:t>
            </a:r>
            <a:r>
              <a:rPr lang="en-US" dirty="0">
                <a:solidFill>
                  <a:schemeClr val="tx1"/>
                </a:solidFill>
                <a:latin typeface="Times New Roman" panose="02020603050405020304" pitchFamily="18" charset="0"/>
                <a:cs typeface="Times New Roman" panose="02020603050405020304" pitchFamily="18" charset="0"/>
              </a:rPr>
              <a:t> Publishing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house </a:t>
            </a:r>
            <a:r>
              <a:rPr lang="en-US" dirty="0">
                <a:solidFill>
                  <a:schemeClr val="tx1"/>
                </a:solidFill>
                <a:latin typeface="Times New Roman" panose="02020603050405020304" pitchFamily="18" charset="0"/>
                <a:cs typeface="Times New Roman" panose="02020603050405020304" pitchFamily="18" charset="0"/>
              </a:rPr>
              <a:t>edition-6th.</a:t>
            </a:r>
          </a:p>
          <a:p>
            <a:pPr algn="just"/>
            <a:r>
              <a:rPr lang="en-US" dirty="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4. Alan Ensues, Paul </a:t>
            </a:r>
            <a:r>
              <a:rPr lang="en-US" dirty="0" err="1">
                <a:solidFill>
                  <a:schemeClr val="tx1"/>
                </a:solidFill>
                <a:latin typeface="Times New Roman" panose="02020603050405020304" pitchFamily="18" charset="0"/>
                <a:cs typeface="Times New Roman" panose="02020603050405020304" pitchFamily="18" charset="0"/>
              </a:rPr>
              <a:t>Enzust</a:t>
            </a:r>
            <a:r>
              <a:rPr lang="en-US" dirty="0">
                <a:solidFill>
                  <a:schemeClr val="tx1"/>
                </a:solidFill>
                <a:latin typeface="Times New Roman" panose="02020603050405020304" pitchFamily="18" charset="0"/>
                <a:cs typeface="Times New Roman" panose="02020603050405020304" pitchFamily="18" charset="0"/>
              </a:rPr>
              <a:t>, an Introduction to Design </a:t>
            </a:r>
            <a:r>
              <a:rPr lang="en-US" dirty="0" smtClean="0">
                <a:solidFill>
                  <a:schemeClr val="tx1"/>
                </a:solidFill>
                <a:latin typeface="Times New Roman" panose="02020603050405020304" pitchFamily="18" charset="0"/>
                <a:cs typeface="Times New Roman" panose="02020603050405020304" pitchFamily="18" charset="0"/>
              </a:rPr>
              <a:t>Patterns in </a:t>
            </a:r>
            <a:r>
              <a:rPr lang="en-US" dirty="0">
                <a:solidFill>
                  <a:schemeClr val="tx1"/>
                </a:solidFill>
                <a:latin typeface="Times New Roman" panose="02020603050405020304" pitchFamily="18" charset="0"/>
                <a:cs typeface="Times New Roman" panose="02020603050405020304" pitchFamily="18" charset="0"/>
              </a:rPr>
              <a:t>C++ with Qt4, </a:t>
            </a:r>
            <a:r>
              <a:rPr lang="en-US" dirty="0" smtClean="0">
                <a:solidFill>
                  <a:schemeClr val="tx1"/>
                </a:solidFill>
                <a:latin typeface="Times New Roman" panose="02020603050405020304" pitchFamily="18" charset="0"/>
                <a:cs typeface="Times New Roman" panose="02020603050405020304" pitchFamily="18" charset="0"/>
              </a:rPr>
              <a:t>Prentice </a:t>
            </a:r>
            <a:r>
              <a:rPr lang="en-US" dirty="0">
                <a:solidFill>
                  <a:schemeClr val="tx1"/>
                </a:solidFill>
                <a:latin typeface="Times New Roman" panose="02020603050405020304" pitchFamily="18" charset="0"/>
                <a:cs typeface="Times New Roman" panose="02020603050405020304" pitchFamily="18" charset="0"/>
              </a:rPr>
              <a:t>Hall, 2007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64" y="925605"/>
            <a:ext cx="6985036" cy="711359"/>
          </a:xfrm>
        </p:spPr>
        <p:txBody>
          <a:bodyPr/>
          <a:lstStyle/>
          <a:p>
            <a:r>
              <a:rPr lang="en-US" sz="2800" b="1" dirty="0" smtClean="0">
                <a:latin typeface="Times New Roman" panose="02020603050405020304" pitchFamily="18" charset="0"/>
                <a:cs typeface="Times New Roman" panose="02020603050405020304" pitchFamily="18" charset="0"/>
              </a:rPr>
              <a:t>6.  Level </a:t>
            </a:r>
            <a:r>
              <a:rPr lang="en-US" sz="2800" b="1" dirty="0">
                <a:latin typeface="Times New Roman" panose="02020603050405020304" pitchFamily="18" charset="0"/>
                <a:cs typeface="Times New Roman" panose="02020603050405020304" pitchFamily="18" charset="0"/>
              </a:rPr>
              <a:t>1 </a:t>
            </a:r>
            <a:r>
              <a:rPr lang="en-US" sz="2800" b="1" dirty="0" smtClean="0">
                <a:latin typeface="Times New Roman" panose="02020603050405020304" pitchFamily="18" charset="0"/>
                <a:cs typeface="Times New Roman" panose="02020603050405020304" pitchFamily="18" charset="0"/>
              </a:rPr>
              <a:t>DFD                                              6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905000"/>
            <a:ext cx="8382000" cy="4876800"/>
          </a:xfrm>
        </p:spPr>
        <p:txBody>
          <a:bodyPr>
            <a:normAutofit lnSpcReduction="10000"/>
          </a:bodyPr>
          <a:lstStyle/>
          <a:p>
            <a:pPr marL="0" indent="0">
              <a:buNone/>
            </a:pPr>
            <a:r>
              <a:rPr lang="en-US" sz="2800" b="1" dirty="0" smtClean="0">
                <a:latin typeface="Times New Roman" panose="02020603050405020304" pitchFamily="18" charset="0"/>
                <a:cs typeface="Times New Roman" panose="02020603050405020304" pitchFamily="18" charset="0"/>
              </a:rPr>
              <a:t>7</a:t>
            </a:r>
            <a:r>
              <a:rPr lang="en-US" sz="2800" b="1" dirty="0">
                <a:latin typeface="Times New Roman" panose="02020603050405020304" pitchFamily="18" charset="0"/>
                <a:cs typeface="Times New Roman" panose="02020603050405020304" pitchFamily="18" charset="0"/>
              </a:rPr>
              <a:t>. Entity Relationship </a:t>
            </a:r>
            <a:r>
              <a:rPr lang="en-US" sz="2800" b="1" dirty="0" smtClean="0">
                <a:latin typeface="Times New Roman" panose="02020603050405020304" pitchFamily="18" charset="0"/>
                <a:cs typeface="Times New Roman" panose="02020603050405020304" pitchFamily="18" charset="0"/>
              </a:rPr>
              <a:t>diagram                      7                   </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8. </a:t>
            </a:r>
            <a:r>
              <a:rPr lang="en-US" sz="2800" b="1" dirty="0" smtClean="0">
                <a:latin typeface="Times New Roman" panose="02020603050405020304" pitchFamily="18" charset="0"/>
                <a:cs typeface="Times New Roman" panose="02020603050405020304" pitchFamily="18" charset="0"/>
              </a:rPr>
              <a:t>Snapshots                                                     8-12</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9. </a:t>
            </a:r>
            <a:r>
              <a:rPr lang="en-US" sz="2800" b="1" dirty="0" smtClean="0">
                <a:latin typeface="Times New Roman" panose="02020603050405020304" pitchFamily="18" charset="0"/>
                <a:cs typeface="Times New Roman" panose="02020603050405020304" pitchFamily="18" charset="0"/>
              </a:rPr>
              <a:t>Conclusion                                                   13</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10. Limitations and Future </a:t>
            </a:r>
            <a:r>
              <a:rPr lang="en-US" sz="2800" b="1" dirty="0" smtClean="0">
                <a:latin typeface="Times New Roman" panose="02020603050405020304" pitchFamily="18" charset="0"/>
                <a:cs typeface="Times New Roman" panose="02020603050405020304" pitchFamily="18" charset="0"/>
              </a:rPr>
              <a:t>Scope                 14-15</a:t>
            </a: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11</a:t>
            </a:r>
            <a:r>
              <a:rPr lang="en-US" sz="2800" b="1" dirty="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Bibliography                                              16</a:t>
            </a:r>
            <a:endParaRPr lang="en-US" sz="2800"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5508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en-US" b="1" dirty="0">
                <a:latin typeface="Times New Roman" panose="02020603050405020304" pitchFamily="18" charset="0"/>
                <a:cs typeface="Times New Roman" panose="02020603050405020304" pitchFamily="18" charset="0"/>
              </a:rPr>
              <a:t>AIR Reservation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2800" b="1" dirty="0" smtClean="0">
                <a:latin typeface="Times New Roman" panose="02020603050405020304" pitchFamily="18" charset="0"/>
                <a:cs typeface="Times New Roman" panose="02020603050405020304" pitchFamily="18" charset="0"/>
              </a:rPr>
              <a:t> </a:t>
            </a:r>
            <a:endParaRPr lang="en-US" dirty="0"/>
          </a:p>
        </p:txBody>
      </p:sp>
      <p:sp>
        <p:nvSpPr>
          <p:cNvPr id="4" name="AutoShape 2" descr="Image result for air reservation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864701" y="2362200"/>
            <a:ext cx="7391399" cy="4114800"/>
          </a:xfrm>
          <a:prstGeom prst="rect">
            <a:avLst/>
          </a:prstGeom>
        </p:spPr>
      </p:pic>
    </p:spTree>
    <p:extLst>
      <p:ext uri="{BB962C8B-B14F-4D97-AF65-F5344CB8AC3E}">
        <p14:creationId xmlns:p14="http://schemas.microsoft.com/office/powerpoint/2010/main" val="2245553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US" dirty="0"/>
          </a:p>
        </p:txBody>
      </p:sp>
      <p:sp>
        <p:nvSpPr>
          <p:cNvPr id="3" name="Content Placeholder 2"/>
          <p:cNvSpPr>
            <a:spLocks noGrp="1"/>
          </p:cNvSpPr>
          <p:nvPr>
            <p:ph idx="1"/>
          </p:nvPr>
        </p:nvSpPr>
        <p:spPr>
          <a:xfrm>
            <a:off x="304801" y="2209800"/>
            <a:ext cx="8610600" cy="4343400"/>
          </a:xfrm>
        </p:spPr>
        <p:txBody>
          <a:bodyPr>
            <a:normAutofit/>
          </a:bodyPr>
          <a:lstStyle/>
          <a:p>
            <a:r>
              <a:rPr lang="x-none" sz="2000" dirty="0" smtClean="0">
                <a:latin typeface="Times New Roman" panose="02020603050405020304" pitchFamily="18" charset="0"/>
                <a:cs typeface="Times New Roman" panose="02020603050405020304" pitchFamily="18" charset="0"/>
              </a:rPr>
              <a:t>Provide </a:t>
            </a:r>
            <a:r>
              <a:rPr lang="x-none" sz="2000" dirty="0">
                <a:latin typeface="Times New Roman" panose="02020603050405020304" pitchFamily="18" charset="0"/>
                <a:cs typeface="Times New Roman" panose="02020603050405020304" pitchFamily="18" charset="0"/>
              </a:rPr>
              <a:t>some amount about airline management</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x-none" sz="2000" dirty="0" smtClean="0">
                <a:latin typeface="Times New Roman" panose="02020603050405020304" pitchFamily="18" charset="0"/>
                <a:cs typeface="Times New Roman" panose="02020603050405020304" pitchFamily="18" charset="0"/>
              </a:rPr>
              <a:t>Help </a:t>
            </a:r>
            <a:r>
              <a:rPr lang="x-none" sz="2000" dirty="0">
                <a:latin typeface="Times New Roman" panose="02020603050405020304" pitchFamily="18" charset="0"/>
                <a:cs typeface="Times New Roman" panose="02020603050405020304" pitchFamily="18" charset="0"/>
              </a:rPr>
              <a:t>your</a:t>
            </a:r>
            <a:r>
              <a:rPr lang="en-US" sz="2000" dirty="0">
                <a:latin typeface="Times New Roman" panose="02020603050405020304" pitchFamily="18" charset="0"/>
                <a:cs typeface="Times New Roman" panose="02020603050405020304" pitchFamily="18" charset="0"/>
              </a:rPr>
              <a:t> airline</a:t>
            </a:r>
            <a:r>
              <a:rPr lang="x-none" sz="2000" dirty="0">
                <a:latin typeface="Times New Roman" panose="02020603050405020304" pitchFamily="18" charset="0"/>
                <a:cs typeface="Times New Roman" panose="02020603050405020304" pitchFamily="18" charset="0"/>
              </a:rPr>
              <a:t> business</a:t>
            </a:r>
            <a:r>
              <a:rPr lang="en-US" sz="2000" dirty="0">
                <a:latin typeface="Times New Roman" panose="02020603050405020304" pitchFamily="18" charset="0"/>
                <a:cs typeface="Times New Roman" panose="02020603050405020304" pitchFamily="18" charset="0"/>
              </a:rPr>
              <a:t> to create</a:t>
            </a:r>
            <a:r>
              <a:rPr lang="x-none" sz="2000" dirty="0">
                <a:latin typeface="Times New Roman" panose="02020603050405020304" pitchFamily="18" charset="0"/>
                <a:cs typeface="Times New Roman" panose="02020603050405020304" pitchFamily="18" charset="0"/>
              </a:rPr>
              <a:t> more efficient</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x-none" sz="2000" dirty="0" smtClean="0">
                <a:latin typeface="Times New Roman" panose="02020603050405020304" pitchFamily="18" charset="0"/>
                <a:cs typeface="Times New Roman" panose="02020603050405020304" pitchFamily="18" charset="0"/>
              </a:rPr>
              <a:t>An </a:t>
            </a:r>
            <a:r>
              <a:rPr lang="x-none" sz="2000" dirty="0">
                <a:latin typeface="Times New Roman" panose="02020603050405020304" pitchFamily="18" charset="0"/>
                <a:cs typeface="Times New Roman" panose="02020603050405020304" pitchFamily="18" charset="0"/>
              </a:rPr>
              <a:t>additional attraction for your potential customers</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x-none" sz="2000" dirty="0" smtClean="0">
                <a:latin typeface="Times New Roman" panose="02020603050405020304" pitchFamily="18" charset="0"/>
                <a:cs typeface="Times New Roman" panose="02020603050405020304" pitchFamily="18" charset="0"/>
              </a:rPr>
              <a:t>It </a:t>
            </a:r>
            <a:r>
              <a:rPr lang="x-none" sz="2000" dirty="0">
                <a:latin typeface="Times New Roman" panose="02020603050405020304" pitchFamily="18" charset="0"/>
                <a:cs typeface="Times New Roman" panose="02020603050405020304" pitchFamily="18" charset="0"/>
              </a:rPr>
              <a:t>will also show the attitude of new people.</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x-none" sz="2000" dirty="0" smtClean="0">
                <a:latin typeface="Times New Roman" panose="02020603050405020304" pitchFamily="18" charset="0"/>
                <a:cs typeface="Times New Roman" panose="02020603050405020304" pitchFamily="18" charset="0"/>
              </a:rPr>
              <a:t>Technological </a:t>
            </a:r>
            <a:r>
              <a:rPr lang="x-none" sz="2000" dirty="0">
                <a:latin typeface="Times New Roman" panose="02020603050405020304" pitchFamily="18" charset="0"/>
                <a:cs typeface="Times New Roman" panose="02020603050405020304" pitchFamily="18" charset="0"/>
              </a:rPr>
              <a:t>techniques and ready to adopt them</a:t>
            </a:r>
            <a:r>
              <a:rPr lang="en-US" dirty="0"/>
              <a:t>.</a:t>
            </a:r>
          </a:p>
          <a:p>
            <a:endParaRPr lang="en-US" dirty="0"/>
          </a:p>
        </p:txBody>
      </p:sp>
    </p:spTree>
    <p:extLst>
      <p:ext uri="{BB962C8B-B14F-4D97-AF65-F5344CB8AC3E}">
        <p14:creationId xmlns:p14="http://schemas.microsoft.com/office/powerpoint/2010/main" val="1893680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1295400"/>
          </a:xfrm>
        </p:spPr>
        <p:txBody>
          <a:bodyPr/>
          <a:lstStyle/>
          <a:p>
            <a:pPr algn="ctr"/>
            <a:r>
              <a:rPr lang="en-US" dirty="0" smtClean="0"/>
              <a:t>      </a:t>
            </a:r>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0" y="1219200"/>
            <a:ext cx="9144000" cy="4678363"/>
          </a:xfrm>
        </p:spPr>
        <p:txBody>
          <a:bodyPr>
            <a:normAutofit lnSpcReduction="10000"/>
          </a:bodyPr>
          <a:lstStyle/>
          <a:p>
            <a:pPr marL="0" indent="0" algn="just">
              <a:buNone/>
            </a:pPr>
            <a:endParaRPr lang="en-US" dirty="0"/>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on the “Air Reservation System” is the automation of the airline </a:t>
            </a:r>
            <a:r>
              <a:rPr lang="en-US" dirty="0" smtClean="0">
                <a:latin typeface="Times New Roman" panose="02020603050405020304" pitchFamily="18" charset="0"/>
                <a:cs typeface="Times New Roman" panose="02020603050405020304" pitchFamily="18" charset="0"/>
              </a:rPr>
              <a:t>system's</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registration process. The system is capable of providing much Information </a:t>
            </a:r>
            <a:r>
              <a:rPr lang="en-US" dirty="0" smtClean="0">
                <a:latin typeface="Times New Roman" panose="02020603050405020304" pitchFamily="18" charset="0"/>
                <a:cs typeface="Times New Roman" panose="02020603050405020304" pitchFamily="18" charset="0"/>
              </a:rPr>
              <a:t>like</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passenger information, ticket cancellation, list of all passengers, etc. This </a:t>
            </a:r>
            <a:r>
              <a:rPr lang="en-US" dirty="0" smtClean="0">
                <a:latin typeface="Times New Roman" panose="02020603050405020304" pitchFamily="18" charset="0"/>
                <a:cs typeface="Times New Roman" panose="02020603050405020304" pitchFamily="18" charset="0"/>
              </a:rPr>
              <a:t>system</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allows us to add records at the time when a passenger ticket book. For data </a:t>
            </a:r>
            <a:r>
              <a:rPr lang="en-US" dirty="0" smtClean="0">
                <a:latin typeface="Times New Roman" panose="02020603050405020304" pitchFamily="18" charset="0"/>
                <a:cs typeface="Times New Roman" panose="02020603050405020304" pitchFamily="18" charset="0"/>
              </a:rPr>
              <a:t>collection</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recovery, we use the C languages is the file-handling feature.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endParaRPr lang="en-US" dirty="0"/>
          </a:p>
        </p:txBody>
      </p:sp>
      <p:sp>
        <p:nvSpPr>
          <p:cNvPr id="3" name="Content Placeholder 2"/>
          <p:cNvSpPr>
            <a:spLocks noGrp="1"/>
          </p:cNvSpPr>
          <p:nvPr>
            <p:ph idx="1"/>
          </p:nvPr>
        </p:nvSpPr>
        <p:spPr>
          <a:xfrm>
            <a:off x="866441" y="2209800"/>
            <a:ext cx="7667959" cy="4343400"/>
          </a:xfrm>
        </p:spPr>
        <p:txBody>
          <a:bodyPr>
            <a:normAutofit/>
          </a:bodyPr>
          <a:lstStyle/>
          <a:p>
            <a:pPr lvl="0" algn="just"/>
            <a:r>
              <a:rPr lang="en-US" sz="2000" dirty="0">
                <a:latin typeface="Times New Roman" panose="02020603050405020304" pitchFamily="18" charset="0"/>
                <a:cs typeface="Times New Roman" panose="02020603050405020304" pitchFamily="18" charset="0"/>
              </a:rPr>
              <a:t>Before creating this application, we considered that it was very difficult to handle our customers, the only line that had just started operations. </a:t>
            </a:r>
          </a:p>
          <a:p>
            <a:pPr marL="0" indent="0" algn="just">
              <a:buNone/>
            </a:pP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This was due to his great customer service and friendly operations. The problem is that in the tagline recording keeping system, the employment of excessive employees is required, very time consuming process involves both the customers as well as for </a:t>
            </a:r>
            <a:r>
              <a:rPr lang="en-US" sz="2000" dirty="0" smtClean="0">
                <a:latin typeface="Times New Roman" panose="02020603050405020304" pitchFamily="18" charset="0"/>
                <a:cs typeface="Times New Roman" panose="02020603050405020304" pitchFamily="18" charset="0"/>
              </a:rPr>
              <a:t>manager inconveniences</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Slowly </a:t>
            </a:r>
            <a:r>
              <a:rPr lang="en-US" sz="2000" dirty="0">
                <a:latin typeface="Times New Roman" panose="02020603050405020304" pitchFamily="18" charset="0"/>
                <a:cs typeface="Times New Roman" panose="02020603050405020304" pitchFamily="18" charset="0"/>
              </a:rPr>
              <a:t>&amp; slowly these customers started to grow very rapidly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Context Flow Diagram</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63564" y="2286000"/>
            <a:ext cx="7056837" cy="3117530"/>
          </a:xfrm>
          <a:prstGeom prst="rect">
            <a:avLst/>
          </a:prstGeom>
        </p:spPr>
      </p:pic>
    </p:spTree>
    <p:extLst>
      <p:ext uri="{BB962C8B-B14F-4D97-AF65-F5344CB8AC3E}">
        <p14:creationId xmlns:p14="http://schemas.microsoft.com/office/powerpoint/2010/main" val="3853288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27547"/>
            <a:ext cx="7391400" cy="762000"/>
          </a:xfrm>
        </p:spPr>
        <p:txBody>
          <a:bodyPr/>
          <a:lstStyle/>
          <a:p>
            <a:pPr algn="ctr"/>
            <a:r>
              <a:rPr lang="en-US" sz="2800" dirty="0">
                <a:latin typeface="Times New Roman" panose="02020603050405020304" pitchFamily="18" charset="0"/>
                <a:cs typeface="Times New Roman" panose="02020603050405020304" pitchFamily="18" charset="0"/>
              </a:rPr>
              <a:t>Level 1 DFD</a:t>
            </a:r>
          </a:p>
        </p:txBody>
      </p:sp>
      <p:pic>
        <p:nvPicPr>
          <p:cNvPr id="4" name="Content Placeholder 3"/>
          <p:cNvPicPr>
            <a:picLocks noGrp="1" noChangeAspect="1"/>
          </p:cNvPicPr>
          <p:nvPr>
            <p:ph idx="1"/>
          </p:nvPr>
        </p:nvPicPr>
        <p:blipFill>
          <a:blip r:embed="rId2"/>
          <a:stretch>
            <a:fillRect/>
          </a:stretch>
        </p:blipFill>
        <p:spPr>
          <a:xfrm>
            <a:off x="838200" y="1676400"/>
            <a:ext cx="6781800" cy="48768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554</TotalTime>
  <Words>484</Words>
  <Application>Microsoft Office PowerPoint</Application>
  <PresentationFormat>On-screen Show (4:3)</PresentationFormat>
  <Paragraphs>113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Times New Roman</vt:lpstr>
      <vt:lpstr>Wingdings</vt:lpstr>
      <vt:lpstr>Wingdings 3</vt:lpstr>
      <vt:lpstr>Ion Boardroom</vt:lpstr>
      <vt:lpstr>PRESENTATION  ON  AIR RESERVATION  SYSTEM  C++    </vt:lpstr>
      <vt:lpstr>CONTENTS TABLE </vt:lpstr>
      <vt:lpstr>6.  Level 1 DFD                                              6 </vt:lpstr>
      <vt:lpstr>AIR Reservation System</vt:lpstr>
      <vt:lpstr>Objective</vt:lpstr>
      <vt:lpstr>      INTRODUCTION</vt:lpstr>
      <vt:lpstr>Problem Statement</vt:lpstr>
      <vt:lpstr>Context Flow Diagram </vt:lpstr>
      <vt:lpstr>Level 1 DFD</vt:lpstr>
      <vt:lpstr>Entity Relationship Diagram</vt:lpstr>
      <vt:lpstr>Snapshots </vt:lpstr>
      <vt:lpstr> CANCLE TICKET NO.</vt:lpstr>
      <vt:lpstr>Cancel Ticket     </vt:lpstr>
      <vt:lpstr>Reservation Steps 1 </vt:lpstr>
      <vt:lpstr>Reservation Steps 2</vt:lpstr>
      <vt:lpstr>Reservation Ticket </vt:lpstr>
      <vt:lpstr>List of Passengers </vt:lpstr>
      <vt:lpstr>Passenger Records </vt:lpstr>
      <vt:lpstr>Limitations and Future Scope</vt:lpstr>
      <vt:lpstr>Future Scope</vt:lpstr>
      <vt:lpstr>       CONCLUSION</vt:lpstr>
      <vt:lpstr>   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faizan</cp:lastModifiedBy>
  <cp:revision>46</cp:revision>
  <dcterms:created xsi:type="dcterms:W3CDTF">2017-04-19T09:49:31Z</dcterms:created>
  <dcterms:modified xsi:type="dcterms:W3CDTF">2019-12-29T09:59:40Z</dcterms:modified>
</cp:coreProperties>
</file>