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94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1" autoAdjust="0"/>
  </p:normalViewPr>
  <p:slideViewPr>
    <p:cSldViewPr>
      <p:cViewPr varScale="1">
        <p:scale>
          <a:sx n="77" d="100"/>
          <a:sy n="77" d="100"/>
        </p:scale>
        <p:origin x="179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C27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C27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91440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37716" y="9144"/>
            <a:ext cx="6192012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78863" y="30480"/>
            <a:ext cx="5983224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C27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6425" y="150063"/>
            <a:ext cx="53911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C27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31940"/>
            <a:ext cx="8883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9809" y="6631940"/>
            <a:ext cx="21170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1.jpg"/><Relationship Id="rId3" Type="http://schemas.openxmlformats.org/officeDocument/2006/relationships/image" Target="../media/image9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49.png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89.png"/><Relationship Id="rId10" Type="http://schemas.openxmlformats.org/officeDocument/2006/relationships/image" Target="../media/image93.jp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96.pn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02.png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06.png"/><Relationship Id="rId10" Type="http://schemas.openxmlformats.org/officeDocument/2006/relationships/image" Target="../media/image108.jpg"/><Relationship Id="rId4" Type="http://schemas.openxmlformats.org/officeDocument/2006/relationships/image" Target="../media/image105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09.png"/><Relationship Id="rId10" Type="http://schemas.openxmlformats.org/officeDocument/2006/relationships/image" Target="../media/image111.png"/><Relationship Id="rId4" Type="http://schemas.openxmlformats.org/officeDocument/2006/relationships/image" Target="../media/image73.png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13.png"/><Relationship Id="rId10" Type="http://schemas.openxmlformats.org/officeDocument/2006/relationships/image" Target="../media/image116.jpg"/><Relationship Id="rId4" Type="http://schemas.openxmlformats.org/officeDocument/2006/relationships/image" Target="../media/image112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9.png"/><Relationship Id="rId7" Type="http://schemas.openxmlformats.org/officeDocument/2006/relationships/image" Target="../media/image1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17.png"/><Relationship Id="rId10" Type="http://schemas.openxmlformats.org/officeDocument/2006/relationships/image" Target="../media/image120.jpg"/><Relationship Id="rId4" Type="http://schemas.openxmlformats.org/officeDocument/2006/relationships/image" Target="../media/image47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98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12" Type="http://schemas.openxmlformats.org/officeDocument/2006/relationships/image" Target="../media/image12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image" Target="../media/image118.png"/><Relationship Id="rId14" Type="http://schemas.openxmlformats.org/officeDocument/2006/relationships/image" Target="../media/image12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12" Type="http://schemas.openxmlformats.org/officeDocument/2006/relationships/image" Target="../media/image132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98.png"/><Relationship Id="rId5" Type="http://schemas.openxmlformats.org/officeDocument/2006/relationships/image" Target="../media/image123.png"/><Relationship Id="rId10" Type="http://schemas.openxmlformats.org/officeDocument/2006/relationships/image" Target="../media/image131.png"/><Relationship Id="rId4" Type="http://schemas.openxmlformats.org/officeDocument/2006/relationships/image" Target="../media/image129.png"/><Relationship Id="rId9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9.png"/><Relationship Id="rId7" Type="http://schemas.openxmlformats.org/officeDocument/2006/relationships/image" Target="../media/image13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134.png"/><Relationship Id="rId10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37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12" Type="http://schemas.openxmlformats.org/officeDocument/2006/relationships/image" Target="../media/image14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29.png"/><Relationship Id="rId9" Type="http://schemas.openxmlformats.org/officeDocument/2006/relationships/image" Target="../media/image135.png"/><Relationship Id="rId14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5.png"/><Relationship Id="rId3" Type="http://schemas.openxmlformats.org/officeDocument/2006/relationships/image" Target="../media/image9.png"/><Relationship Id="rId7" Type="http://schemas.openxmlformats.org/officeDocument/2006/relationships/image" Target="../media/image118.png"/><Relationship Id="rId12" Type="http://schemas.openxmlformats.org/officeDocument/2006/relationships/image" Target="../media/image14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45.png"/><Relationship Id="rId9" Type="http://schemas.openxmlformats.org/officeDocument/2006/relationships/image" Target="../media/image135.png"/><Relationship Id="rId14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0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1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48.png"/><Relationship Id="rId9" Type="http://schemas.openxmlformats.org/officeDocument/2006/relationships/image" Target="../media/image135.png"/><Relationship Id="rId14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0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1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52.png"/><Relationship Id="rId9" Type="http://schemas.openxmlformats.org/officeDocument/2006/relationships/image" Target="../media/image135.png"/><Relationship Id="rId14" Type="http://schemas.openxmlformats.org/officeDocument/2006/relationships/image" Target="../media/image154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6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12" Type="http://schemas.openxmlformats.org/officeDocument/2006/relationships/image" Target="../media/image15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52.png"/><Relationship Id="rId9" Type="http://schemas.openxmlformats.org/officeDocument/2006/relationships/image" Target="../media/image135.png"/><Relationship Id="rId14" Type="http://schemas.openxmlformats.org/officeDocument/2006/relationships/image" Target="../media/image1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2.png"/><Relationship Id="rId3" Type="http://schemas.openxmlformats.org/officeDocument/2006/relationships/image" Target="../media/image9.png"/><Relationship Id="rId7" Type="http://schemas.openxmlformats.org/officeDocument/2006/relationships/image" Target="../media/image160.png"/><Relationship Id="rId12" Type="http://schemas.openxmlformats.org/officeDocument/2006/relationships/image" Target="../media/image161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59.png"/><Relationship Id="rId9" Type="http://schemas.openxmlformats.org/officeDocument/2006/relationships/image" Target="../media/image135.png"/><Relationship Id="rId14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6.png"/><Relationship Id="rId3" Type="http://schemas.openxmlformats.org/officeDocument/2006/relationships/image" Target="../media/image9.png"/><Relationship Id="rId7" Type="http://schemas.openxmlformats.org/officeDocument/2006/relationships/image" Target="../media/image164.png"/><Relationship Id="rId12" Type="http://schemas.openxmlformats.org/officeDocument/2006/relationships/image" Target="../media/image1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29.png"/><Relationship Id="rId9" Type="http://schemas.openxmlformats.org/officeDocument/2006/relationships/image" Target="../media/image135.png"/><Relationship Id="rId14" Type="http://schemas.openxmlformats.org/officeDocument/2006/relationships/image" Target="../media/image1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6.png"/><Relationship Id="rId3" Type="http://schemas.openxmlformats.org/officeDocument/2006/relationships/image" Target="../media/image9.png"/><Relationship Id="rId7" Type="http://schemas.openxmlformats.org/officeDocument/2006/relationships/image" Target="../media/image170.png"/><Relationship Id="rId12" Type="http://schemas.openxmlformats.org/officeDocument/2006/relationships/image" Target="../media/image171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0" Type="http://schemas.openxmlformats.org/officeDocument/2006/relationships/image" Target="../media/image141.png"/><Relationship Id="rId4" Type="http://schemas.openxmlformats.org/officeDocument/2006/relationships/image" Target="../media/image169.png"/><Relationship Id="rId9" Type="http://schemas.openxmlformats.org/officeDocument/2006/relationships/image" Target="../media/image135.png"/><Relationship Id="rId14" Type="http://schemas.openxmlformats.org/officeDocument/2006/relationships/image" Target="../media/image1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76.png"/><Relationship Id="rId3" Type="http://schemas.openxmlformats.org/officeDocument/2006/relationships/image" Target="../media/image9.png"/><Relationship Id="rId7" Type="http://schemas.openxmlformats.org/officeDocument/2006/relationships/image" Target="../media/image135.png"/><Relationship Id="rId12" Type="http://schemas.openxmlformats.org/officeDocument/2006/relationships/image" Target="../media/image17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74.png"/><Relationship Id="rId5" Type="http://schemas.openxmlformats.org/officeDocument/2006/relationships/image" Target="../media/image139.png"/><Relationship Id="rId10" Type="http://schemas.openxmlformats.org/officeDocument/2006/relationships/image" Target="../media/image142.png"/><Relationship Id="rId4" Type="http://schemas.openxmlformats.org/officeDocument/2006/relationships/image" Target="../media/image173.png"/><Relationship Id="rId9" Type="http://schemas.openxmlformats.org/officeDocument/2006/relationships/image" Target="../media/image141.png"/><Relationship Id="rId14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1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38.jpg"/><Relationship Id="rId17" Type="http://schemas.openxmlformats.org/officeDocument/2006/relationships/image" Target="../media/image43.jpg"/><Relationship Id="rId2" Type="http://schemas.openxmlformats.org/officeDocument/2006/relationships/image" Target="../media/image29.png"/><Relationship Id="rId16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jp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9.jp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56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63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62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61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425" y="150063"/>
            <a:ext cx="5390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 </a:t>
            </a:r>
            <a:r>
              <a:rPr dirty="0"/>
              <a:t>in</a:t>
            </a:r>
            <a:r>
              <a:rPr spc="-170" dirty="0"/>
              <a:t> </a:t>
            </a:r>
            <a:r>
              <a:rPr spc="-5" dirty="0"/>
              <a:t>Android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7223" y="4738115"/>
            <a:ext cx="1691639" cy="329565"/>
            <a:chOff x="3697223" y="4738115"/>
            <a:chExt cx="1691639" cy="329565"/>
          </a:xfrm>
        </p:grpSpPr>
        <p:sp>
          <p:nvSpPr>
            <p:cNvPr id="4" name="object 4"/>
            <p:cNvSpPr/>
            <p:nvPr/>
          </p:nvSpPr>
          <p:spPr>
            <a:xfrm>
              <a:off x="3697223" y="4738115"/>
              <a:ext cx="1691639" cy="3291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7383" y="4750180"/>
              <a:ext cx="1647190" cy="2866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78151" y="5521452"/>
            <a:ext cx="5020310" cy="429895"/>
            <a:chOff x="1978151" y="5521452"/>
            <a:chExt cx="5020310" cy="429895"/>
          </a:xfrm>
        </p:grpSpPr>
        <p:sp>
          <p:nvSpPr>
            <p:cNvPr id="7" name="object 7"/>
            <p:cNvSpPr/>
            <p:nvPr/>
          </p:nvSpPr>
          <p:spPr>
            <a:xfrm>
              <a:off x="1978151" y="5521452"/>
              <a:ext cx="5020056" cy="429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2949" y="5549138"/>
              <a:ext cx="4968493" cy="381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427336" y="1392936"/>
            <a:ext cx="3075577" cy="2624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51628" y="927861"/>
            <a:ext cx="4267835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Linux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Kernel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Base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layer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Communicates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hardware</a:t>
            </a:r>
            <a:endParaRPr sz="2000">
              <a:latin typeface="Carlito"/>
              <a:cs typeface="Carlito"/>
            </a:endParaRPr>
          </a:p>
          <a:p>
            <a:pPr marL="756285" marR="442595" indent="-28702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managing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connected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385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Interacts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10" dirty="0">
                <a:latin typeface="Carlito"/>
                <a:cs typeface="Carlito"/>
              </a:rPr>
              <a:t>Libraries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layer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865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Libraries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libraries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Surface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Manager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OpenGL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Media</a:t>
            </a:r>
            <a:r>
              <a:rPr sz="2000" spc="-15" dirty="0">
                <a:latin typeface="Carlito"/>
                <a:cs typeface="Carlito"/>
              </a:rPr>
              <a:t> Framework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Webkit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FreeType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SSL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SQLite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4046220" cy="582295"/>
            <a:chOff x="99060" y="30480"/>
            <a:chExt cx="40462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1709927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499" y="30480"/>
              <a:ext cx="234391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1924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1756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9960" y="30480"/>
              <a:ext cx="655320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992" y="226822"/>
              <a:ext cx="1135507" cy="2625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1432" y="226186"/>
              <a:ext cx="1781175" cy="263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3986" y="240030"/>
              <a:ext cx="436245" cy="2459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52400" y="990600"/>
            <a:ext cx="4343400" cy="5257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00473" y="1077698"/>
            <a:ext cx="118745" cy="430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950" spc="-5" dirty="0">
                <a:solidFill>
                  <a:srgbClr val="001F5F"/>
                </a:solidFill>
                <a:latin typeface="Wingdings"/>
                <a:cs typeface="Wingdings"/>
              </a:rPr>
              <a:t></a:t>
            </a:r>
            <a:endParaRPr sz="9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r>
              <a:rPr sz="950" spc="-5" dirty="0">
                <a:solidFill>
                  <a:srgbClr val="001F5F"/>
                </a:solidFill>
                <a:latin typeface="Wingdings"/>
                <a:cs typeface="Wingdings"/>
              </a:rPr>
              <a:t></a:t>
            </a:r>
            <a:endParaRPr sz="9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r>
              <a:rPr sz="950" spc="-5" dirty="0">
                <a:solidFill>
                  <a:srgbClr val="001F5F"/>
                </a:solidFill>
                <a:latin typeface="Wingdings"/>
                <a:cs typeface="Wingdings"/>
              </a:rPr>
              <a:t>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0673" y="932434"/>
            <a:ext cx="4381500" cy="564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Carlito"/>
                <a:cs typeface="Carlito"/>
              </a:rPr>
              <a:t>Android</a:t>
            </a:r>
            <a:r>
              <a:rPr sz="1900" b="1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Runtime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5" dirty="0">
                <a:latin typeface="Carlito"/>
                <a:cs typeface="Carlito"/>
              </a:rPr>
              <a:t>Part </a:t>
            </a:r>
            <a:r>
              <a:rPr sz="1900" spc="-10" dirty="0">
                <a:latin typeface="Carlito"/>
                <a:cs typeface="Carlito"/>
              </a:rPr>
              <a:t>of library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layer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5" dirty="0">
                <a:latin typeface="Carlito"/>
                <a:cs typeface="Carlito"/>
              </a:rPr>
              <a:t>ART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similar </a:t>
            </a:r>
            <a:r>
              <a:rPr sz="1900" spc="-15" dirty="0">
                <a:latin typeface="Carlito"/>
                <a:cs typeface="Carlito"/>
              </a:rPr>
              <a:t>to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JVM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5" dirty="0">
                <a:latin typeface="Carlito"/>
                <a:cs typeface="Carlito"/>
              </a:rPr>
              <a:t>ART </a:t>
            </a:r>
            <a:r>
              <a:rPr sz="1900" spc="-5" dirty="0">
                <a:latin typeface="Carlito"/>
                <a:cs typeface="Carlito"/>
              </a:rPr>
              <a:t>replaces </a:t>
            </a:r>
            <a:r>
              <a:rPr sz="1900" spc="-10" dirty="0">
                <a:latin typeface="Carlito"/>
                <a:cs typeface="Carlito"/>
              </a:rPr>
              <a:t>Dalvik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VM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5" dirty="0">
                <a:latin typeface="Carlito"/>
                <a:cs typeface="Carlito"/>
              </a:rPr>
              <a:t>ART </a:t>
            </a:r>
            <a:r>
              <a:rPr sz="1900" spc="-5" dirty="0">
                <a:latin typeface="Carlito"/>
                <a:cs typeface="Carlito"/>
              </a:rPr>
              <a:t>replaces JIT with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AoT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Applications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5" dirty="0">
                <a:latin typeface="Carlito"/>
                <a:cs typeface="Carlito"/>
              </a:rPr>
              <a:t>run in </a:t>
            </a:r>
            <a:r>
              <a:rPr sz="1900" spc="-10" dirty="0">
                <a:latin typeface="Carlito"/>
                <a:cs typeface="Carlito"/>
              </a:rPr>
              <a:t>Native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code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.odex </a:t>
            </a:r>
            <a:r>
              <a:rPr sz="1900" spc="-5" dirty="0">
                <a:latin typeface="Carlito"/>
                <a:cs typeface="Carlito"/>
              </a:rPr>
              <a:t>files </a:t>
            </a:r>
            <a:r>
              <a:rPr sz="1900" spc="-10" dirty="0">
                <a:latin typeface="Carlito"/>
                <a:cs typeface="Carlito"/>
              </a:rPr>
              <a:t>replaced </a:t>
            </a:r>
            <a:r>
              <a:rPr sz="1900" spc="-5" dirty="0">
                <a:latin typeface="Carlito"/>
                <a:cs typeface="Carlito"/>
              </a:rPr>
              <a:t>with </a:t>
            </a:r>
            <a:r>
              <a:rPr sz="1900" spc="-10" dirty="0">
                <a:latin typeface="Carlito"/>
                <a:cs typeface="Carlito"/>
              </a:rPr>
              <a:t>ELF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files</a:t>
            </a:r>
            <a:endParaRPr sz="1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00" b="1" spc="-5" dirty="0">
                <a:latin typeface="Carlito"/>
                <a:cs typeface="Carlito"/>
              </a:rPr>
              <a:t>Application</a:t>
            </a:r>
            <a:r>
              <a:rPr sz="1900" b="1" spc="-10" dirty="0">
                <a:latin typeface="Carlito"/>
                <a:cs typeface="Carlito"/>
              </a:rPr>
              <a:t> Framework</a:t>
            </a:r>
            <a:endParaRPr sz="1900" dirty="0">
              <a:latin typeface="Carlito"/>
              <a:cs typeface="Carlito"/>
            </a:endParaRPr>
          </a:p>
          <a:p>
            <a:pPr marL="413384" marR="10160" indent="-28702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5" dirty="0">
                <a:latin typeface="Carlito"/>
                <a:cs typeface="Carlito"/>
              </a:rPr>
              <a:t>It manages the applications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5" dirty="0">
                <a:latin typeface="Carlito"/>
                <a:cs typeface="Carlito"/>
              </a:rPr>
              <a:t>the basic  </a:t>
            </a:r>
            <a:r>
              <a:rPr sz="1900" spc="-10" dirty="0">
                <a:latin typeface="Carlito"/>
                <a:cs typeface="Carlito"/>
              </a:rPr>
              <a:t>functioning </a:t>
            </a:r>
            <a:r>
              <a:rPr sz="1900" spc="-5" dirty="0">
                <a:latin typeface="Carlito"/>
                <a:cs typeface="Carlito"/>
              </a:rPr>
              <a:t>of the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device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Consists of </a:t>
            </a:r>
            <a:r>
              <a:rPr sz="1900" spc="-5" dirty="0">
                <a:latin typeface="Carlito"/>
                <a:cs typeface="Carlito"/>
              </a:rPr>
              <a:t>Activity </a:t>
            </a:r>
            <a:r>
              <a:rPr sz="1900" spc="-30" dirty="0">
                <a:latin typeface="Carlito"/>
                <a:cs typeface="Carlito"/>
              </a:rPr>
              <a:t>Manager,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Package</a:t>
            </a:r>
            <a:endParaRPr sz="19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1900" spc="-25" dirty="0">
                <a:latin typeface="Carlito"/>
                <a:cs typeface="Carlito"/>
              </a:rPr>
              <a:t>Manager, </a:t>
            </a:r>
            <a:r>
              <a:rPr sz="1900" spc="-5" dirty="0">
                <a:latin typeface="Carlito"/>
                <a:cs typeface="Carlito"/>
              </a:rPr>
              <a:t>and so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on</a:t>
            </a:r>
            <a:endParaRPr sz="1900" dirty="0">
              <a:latin typeface="Carlito"/>
              <a:cs typeface="Carlito"/>
            </a:endParaRPr>
          </a:p>
          <a:p>
            <a:pPr marL="413384" marR="5080" indent="-287020">
              <a:lnSpc>
                <a:spcPct val="100000"/>
              </a:lnSpc>
              <a:spcBef>
                <a:spcPts val="5"/>
              </a:spcBef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This </a:t>
            </a:r>
            <a:r>
              <a:rPr sz="1900" spc="-15" dirty="0">
                <a:latin typeface="Carlito"/>
                <a:cs typeface="Carlito"/>
              </a:rPr>
              <a:t>layer </a:t>
            </a:r>
            <a:r>
              <a:rPr sz="1900" spc="-10" dirty="0">
                <a:latin typeface="Carlito"/>
                <a:cs typeface="Carlito"/>
              </a:rPr>
              <a:t>interacts </a:t>
            </a:r>
            <a:r>
              <a:rPr sz="1900" spc="-5" dirty="0">
                <a:latin typeface="Carlito"/>
                <a:cs typeface="Carlito"/>
              </a:rPr>
              <a:t>with the </a:t>
            </a:r>
            <a:r>
              <a:rPr sz="1900" spc="-10" dirty="0">
                <a:latin typeface="Carlito"/>
                <a:cs typeface="Carlito"/>
              </a:rPr>
              <a:t>Applications  </a:t>
            </a:r>
            <a:r>
              <a:rPr sz="1900" spc="-15" dirty="0">
                <a:latin typeface="Carlito"/>
                <a:cs typeface="Carlito"/>
              </a:rPr>
              <a:t>layer</a:t>
            </a:r>
            <a:endParaRPr sz="1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b="1" spc="-5" dirty="0">
                <a:latin typeface="Carlito"/>
                <a:cs typeface="Carlito"/>
              </a:rPr>
              <a:t>Application </a:t>
            </a:r>
            <a:r>
              <a:rPr sz="1900" b="1" spc="-15" dirty="0">
                <a:latin typeface="Carlito"/>
                <a:cs typeface="Carlito"/>
              </a:rPr>
              <a:t>Layer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Consists of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applications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5" dirty="0">
                <a:latin typeface="Carlito"/>
                <a:cs typeface="Carlito"/>
              </a:rPr>
              <a:t>Includes </a:t>
            </a:r>
            <a:r>
              <a:rPr sz="1900" spc="-10" dirty="0">
                <a:latin typeface="Carlito"/>
                <a:cs typeface="Carlito"/>
              </a:rPr>
              <a:t>default </a:t>
            </a:r>
            <a:r>
              <a:rPr sz="1900" spc="-5" dirty="0">
                <a:latin typeface="Carlito"/>
                <a:cs typeface="Carlito"/>
              </a:rPr>
              <a:t>and user </a:t>
            </a:r>
            <a:r>
              <a:rPr sz="1900" spc="-10" dirty="0">
                <a:latin typeface="Carlito"/>
                <a:cs typeface="Carlito"/>
              </a:rPr>
              <a:t>installed</a:t>
            </a:r>
            <a:endParaRPr sz="19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applications</a:t>
            </a:r>
            <a:endParaRPr sz="19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tabLst>
                <a:tab pos="413384" algn="l"/>
              </a:tabLst>
            </a:pPr>
            <a:r>
              <a:rPr sz="950" spc="29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1900" spc="-10" dirty="0">
                <a:latin typeface="Carlito"/>
                <a:cs typeface="Carlito"/>
              </a:rPr>
              <a:t>The </a:t>
            </a:r>
            <a:r>
              <a:rPr sz="1900" spc="-15" dirty="0">
                <a:latin typeface="Carlito"/>
                <a:cs typeface="Carlito"/>
              </a:rPr>
              <a:t>layer </a:t>
            </a:r>
            <a:r>
              <a:rPr sz="1900" spc="-10" dirty="0">
                <a:latin typeface="Carlito"/>
                <a:cs typeface="Carlito"/>
              </a:rPr>
              <a:t>interacts </a:t>
            </a:r>
            <a:r>
              <a:rPr sz="1900" spc="-5" dirty="0">
                <a:latin typeface="Carlito"/>
                <a:cs typeface="Carlito"/>
              </a:rPr>
              <a:t>with </a:t>
            </a:r>
            <a:r>
              <a:rPr sz="1900" spc="-10" dirty="0">
                <a:latin typeface="Carlito"/>
                <a:cs typeface="Carlito"/>
              </a:rPr>
              <a:t>other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20" dirty="0">
                <a:latin typeface="Carlito"/>
                <a:cs typeface="Carlito"/>
              </a:rPr>
              <a:t>layers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060" y="30480"/>
            <a:ext cx="4046220" cy="582295"/>
            <a:chOff x="99060" y="30480"/>
            <a:chExt cx="4046220" cy="582295"/>
          </a:xfrm>
        </p:grpSpPr>
        <p:sp>
          <p:nvSpPr>
            <p:cNvPr id="11" name="object 11"/>
            <p:cNvSpPr/>
            <p:nvPr/>
          </p:nvSpPr>
          <p:spPr>
            <a:xfrm>
              <a:off x="99060" y="30480"/>
              <a:ext cx="375818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1756" y="30480"/>
              <a:ext cx="583691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9960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992" y="226186"/>
              <a:ext cx="3563239" cy="263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52400" y="990600"/>
            <a:ext cx="4343400" cy="5257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3055620" cy="582295"/>
            <a:chOff x="99060" y="30480"/>
            <a:chExt cx="305562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55620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715" y="226186"/>
              <a:ext cx="2565298" cy="263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8620" y="955547"/>
            <a:ext cx="8293607" cy="836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31" y="1058671"/>
            <a:ext cx="5923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Dalvik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VM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used earlier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ART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replaces Dalvik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Lollipop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651" y="2276855"/>
            <a:ext cx="7850123" cy="516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55" y="4178808"/>
            <a:ext cx="7840980" cy="4526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2431" y="2255760"/>
            <a:ext cx="3773170" cy="352297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sz="1600" b="1" spc="-10" dirty="0">
                <a:latin typeface="Arial"/>
                <a:cs typeface="Arial"/>
              </a:rPr>
              <a:t>Dalvik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VM</a:t>
            </a:r>
            <a:endParaRPr sz="1600" dirty="0">
              <a:latin typeface="Arial"/>
              <a:cs typeface="Arial"/>
            </a:endParaRPr>
          </a:p>
          <a:p>
            <a:pPr marL="441959" indent="-172720">
              <a:lnSpc>
                <a:spcPct val="100000"/>
              </a:lnSpc>
              <a:spcBef>
                <a:spcPts val="915"/>
              </a:spcBef>
              <a:buChar char="•"/>
              <a:tabLst>
                <a:tab pos="442595" algn="l"/>
              </a:tabLst>
            </a:pPr>
            <a:r>
              <a:rPr sz="1600" spc="-5" dirty="0">
                <a:latin typeface="Arial"/>
                <a:cs typeface="Arial"/>
              </a:rPr>
              <a:t>Just in time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compilation</a:t>
            </a:r>
            <a:endParaRPr sz="1600" dirty="0">
              <a:latin typeface="Arial"/>
              <a:cs typeface="Arial"/>
            </a:endParaRPr>
          </a:p>
          <a:p>
            <a:pPr marL="441959" indent="-172720">
              <a:lnSpc>
                <a:spcPct val="100000"/>
              </a:lnSpc>
              <a:spcBef>
                <a:spcPts val="290"/>
              </a:spcBef>
              <a:buChar char="•"/>
              <a:tabLst>
                <a:tab pos="442595" algn="l"/>
              </a:tabLst>
            </a:pPr>
            <a:r>
              <a:rPr sz="1600" spc="-5" dirty="0">
                <a:latin typeface="Arial"/>
                <a:cs typeface="Arial"/>
              </a:rPr>
              <a:t>Serves as an alternative 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JVM</a:t>
            </a:r>
            <a:endParaRPr sz="1600" dirty="0">
              <a:latin typeface="Arial"/>
              <a:cs typeface="Arial"/>
            </a:endParaRPr>
          </a:p>
          <a:p>
            <a:pPr marL="441959" indent="-172720">
              <a:lnSpc>
                <a:spcPct val="100000"/>
              </a:lnSpc>
              <a:spcBef>
                <a:spcPts val="290"/>
              </a:spcBef>
              <a:buChar char="•"/>
              <a:tabLst>
                <a:tab pos="442595" algn="l"/>
              </a:tabLst>
            </a:pPr>
            <a:r>
              <a:rPr sz="1600" spc="-5" dirty="0">
                <a:latin typeface="Arial"/>
                <a:cs typeface="Arial"/>
              </a:rPr>
              <a:t>Relatively high memory consumption</a:t>
            </a:r>
            <a:endParaRPr sz="1600" dirty="0">
              <a:latin typeface="Arial"/>
              <a:cs typeface="Arial"/>
            </a:endParaRPr>
          </a:p>
          <a:p>
            <a:pPr marL="441959" indent="-172720">
              <a:lnSpc>
                <a:spcPct val="100000"/>
              </a:lnSpc>
              <a:spcBef>
                <a:spcPts val="285"/>
              </a:spcBef>
              <a:buChar char="•"/>
              <a:tabLst>
                <a:tab pos="442595" algn="l"/>
              </a:tabLst>
            </a:pPr>
            <a:r>
              <a:rPr sz="1600" spc="-5" dirty="0">
                <a:latin typeface="Arial"/>
                <a:cs typeface="Arial"/>
              </a:rPr>
              <a:t>Applications run in </a:t>
            </a:r>
            <a:r>
              <a:rPr sz="1600" spc="-10" dirty="0">
                <a:latin typeface="Arial"/>
                <a:cs typeface="Arial"/>
              </a:rPr>
              <a:t>Byte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20" dirty="0">
                <a:latin typeface="Arial"/>
                <a:cs typeface="Arial"/>
              </a:rPr>
              <a:t>ART</a:t>
            </a:r>
            <a:endParaRPr sz="1600" dirty="0">
              <a:latin typeface="Arial"/>
              <a:cs typeface="Arial"/>
            </a:endParaRPr>
          </a:p>
          <a:p>
            <a:pPr marL="351790" indent="-172720">
              <a:lnSpc>
                <a:spcPts val="188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Replaces Dalvik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VM</a:t>
            </a:r>
            <a:endParaRPr sz="1600" dirty="0">
              <a:latin typeface="Arial"/>
              <a:cs typeface="Arial"/>
            </a:endParaRPr>
          </a:p>
          <a:p>
            <a:pPr marL="351790" indent="-172720">
              <a:lnSpc>
                <a:spcPts val="1839"/>
              </a:lnSpc>
              <a:buChar char="•"/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Ahead of </a:t>
            </a:r>
            <a:r>
              <a:rPr sz="1600" spc="-2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(AoT)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compilation</a:t>
            </a:r>
            <a:endParaRPr sz="1600" dirty="0">
              <a:latin typeface="Arial"/>
              <a:cs typeface="Arial"/>
            </a:endParaRPr>
          </a:p>
          <a:p>
            <a:pPr marL="351790" indent="-172720">
              <a:lnSpc>
                <a:spcPts val="1839"/>
              </a:lnSpc>
              <a:buChar char="•"/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Improved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performance</a:t>
            </a:r>
            <a:endParaRPr sz="1600" dirty="0">
              <a:latin typeface="Arial"/>
              <a:cs typeface="Arial"/>
            </a:endParaRPr>
          </a:p>
          <a:p>
            <a:pPr marL="351790" indent="-172720">
              <a:lnSpc>
                <a:spcPts val="1835"/>
              </a:lnSpc>
              <a:buChar char="•"/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Reduced memory usage</a:t>
            </a:r>
            <a:endParaRPr sz="1600" dirty="0">
              <a:latin typeface="Arial"/>
              <a:cs typeface="Arial"/>
            </a:endParaRPr>
          </a:p>
          <a:p>
            <a:pPr marL="351790" indent="-172720">
              <a:lnSpc>
                <a:spcPts val="1880"/>
              </a:lnSpc>
              <a:buChar char="•"/>
              <a:tabLst>
                <a:tab pos="352425" algn="l"/>
              </a:tabLst>
            </a:pPr>
            <a:r>
              <a:rPr sz="1600" spc="-5" dirty="0">
                <a:latin typeface="Arial"/>
                <a:cs typeface="Arial"/>
              </a:rPr>
              <a:t>Improved garbage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collection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796607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was </a:t>
            </a:r>
            <a:r>
              <a:rPr sz="2400" spc="-5" dirty="0">
                <a:latin typeface="Carlito"/>
                <a:cs typeface="Carlito"/>
              </a:rPr>
              <a:t>originally called </a:t>
            </a:r>
            <a:r>
              <a:rPr sz="2400" spc="-10" dirty="0">
                <a:latin typeface="Carlito"/>
                <a:cs typeface="Carlito"/>
              </a:rPr>
              <a:t>Android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Market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Play Store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official </a:t>
            </a:r>
            <a:r>
              <a:rPr sz="2400" spc="-15" dirty="0">
                <a:latin typeface="Carlito"/>
                <a:cs typeface="Carlito"/>
              </a:rPr>
              <a:t>market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Android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comes pre-installed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almost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Android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Devices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Primary </a:t>
            </a:r>
            <a:r>
              <a:rPr sz="2400" spc="-10" dirty="0">
                <a:latin typeface="Carlito"/>
                <a:cs typeface="Carlito"/>
              </a:rPr>
              <a:t>source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installing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Millions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customers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135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countries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Music, </a:t>
            </a:r>
            <a:r>
              <a:rPr sz="2400" spc="-5" dirty="0">
                <a:latin typeface="Carlito"/>
                <a:cs typeface="Carlito"/>
              </a:rPr>
              <a:t>Videos, Movies,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Books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purchasable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3491865" cy="582295"/>
            <a:chOff x="99060" y="30480"/>
            <a:chExt cx="3491865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349148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669" y="224917"/>
              <a:ext cx="2992983" cy="3243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49353" y="4160568"/>
            <a:ext cx="5740061" cy="1334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8366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135506"/>
            <a:ext cx="7449184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"/>
                <a:cs typeface="Arial"/>
              </a:rPr>
              <a:t>Check </a:t>
            </a:r>
            <a:r>
              <a:rPr sz="1600" spc="-10" dirty="0">
                <a:latin typeface="Arial"/>
                <a:cs typeface="Arial"/>
              </a:rPr>
              <a:t>system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Go </a:t>
            </a:r>
            <a:r>
              <a:rPr sz="1600" spc="-5" dirty="0">
                <a:latin typeface="Arial"/>
                <a:cs typeface="Arial"/>
              </a:rPr>
              <a:t>to download link and download the installation file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following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" y="2169032"/>
            <a:ext cx="7543800" cy="40793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186942"/>
            <a:ext cx="699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Start the installation running the downloaded setup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Click </a:t>
            </a:r>
            <a:r>
              <a:rPr sz="1600" spc="-5" dirty="0">
                <a:latin typeface="Arial"/>
                <a:cs typeface="Arial"/>
              </a:rPr>
              <a:t>Next to proceed with the installation as shown in the following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2013851"/>
            <a:ext cx="5715000" cy="434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308938"/>
            <a:ext cx="536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Select the components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5858" y="1967445"/>
            <a:ext cx="5867400" cy="444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186942"/>
            <a:ext cx="53162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Click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Next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installation begins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1967445"/>
            <a:ext cx="5867400" cy="4445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308938"/>
            <a:ext cx="67729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Click Close </a:t>
            </a:r>
            <a:r>
              <a:rPr sz="1600" spc="-5" dirty="0">
                <a:latin typeface="Arial"/>
                <a:cs typeface="Arial"/>
              </a:rPr>
              <a:t>to complete the installation as shown in the following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1981250"/>
            <a:ext cx="5854700" cy="440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2914015" cy="582295"/>
            <a:chOff x="99060" y="30480"/>
            <a:chExt cx="291401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262585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9424" y="30480"/>
              <a:ext cx="583692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627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2413025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29184" y="882396"/>
            <a:ext cx="8476488" cy="937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072972"/>
            <a:ext cx="72840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installation folder can be opened to verify the installation as shown in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following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559" y="1986533"/>
            <a:ext cx="8287766" cy="41729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854710"/>
            <a:ext cx="8322945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Explain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Explain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history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Describe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architectural framework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Explain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downloading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installation 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Android </a:t>
            </a:r>
            <a:r>
              <a:rPr sz="2400" spc="-5" dirty="0">
                <a:latin typeface="Carlito"/>
                <a:cs typeface="Carlito"/>
              </a:rPr>
              <a:t>SDK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2063750" cy="582295"/>
            <a:chOff x="99060" y="30480"/>
            <a:chExt cx="206375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2063495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066" y="226186"/>
              <a:ext cx="1492605" cy="323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76193" y="4446561"/>
            <a:ext cx="2162907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4218" y="4324742"/>
            <a:ext cx="3308575" cy="9692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6518275" cy="582295"/>
            <a:chOff x="99060" y="30480"/>
            <a:chExt cx="651827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623011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3683" y="30480"/>
              <a:ext cx="583691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1888" y="30480"/>
              <a:ext cx="655319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6009792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308938"/>
            <a:ext cx="68522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Go </a:t>
            </a:r>
            <a:r>
              <a:rPr sz="1600" spc="-5" dirty="0">
                <a:latin typeface="Arial"/>
                <a:cs typeface="Arial"/>
              </a:rPr>
              <a:t>to download link and click download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981187"/>
            <a:ext cx="8137017" cy="43914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6518275" cy="582295"/>
            <a:chOff x="99060" y="30480"/>
            <a:chExt cx="651827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434492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8495" y="30480"/>
              <a:ext cx="2180844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3851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3683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1888" y="30480"/>
              <a:ext cx="655319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3767353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2650" y="226186"/>
              <a:ext cx="1610360" cy="2631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5500" y="240030"/>
              <a:ext cx="445008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86942"/>
            <a:ext cx="72745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Scroll </a:t>
            </a:r>
            <a:r>
              <a:rPr sz="1600" spc="-10" dirty="0">
                <a:latin typeface="Arial"/>
                <a:cs typeface="Arial"/>
              </a:rPr>
              <a:t>down </a:t>
            </a:r>
            <a:r>
              <a:rPr sz="1600" spc="-5" dirty="0">
                <a:latin typeface="Arial"/>
                <a:cs typeface="Arial"/>
              </a:rPr>
              <a:t>to the Other Download Options section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following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" y="1976602"/>
            <a:ext cx="8137017" cy="43959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6518275" cy="582295"/>
            <a:chOff x="99060" y="30480"/>
            <a:chExt cx="651827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434492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8495" y="30480"/>
              <a:ext cx="2360676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3683" y="30480"/>
              <a:ext cx="583691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1888" y="30480"/>
              <a:ext cx="655319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715" y="226186"/>
              <a:ext cx="3767353" cy="3230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2650" y="226186"/>
              <a:ext cx="2157857" cy="263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47472" y="1124711"/>
            <a:ext cx="8444484" cy="685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290" y="1186942"/>
            <a:ext cx="78428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 the </a:t>
            </a:r>
            <a:r>
              <a:rPr sz="1600" spc="-40" dirty="0">
                <a:latin typeface="Arial"/>
                <a:cs typeface="Arial"/>
              </a:rPr>
              <a:t>Terms </a:t>
            </a:r>
            <a:r>
              <a:rPr sz="1600" spc="-5" dirty="0">
                <a:latin typeface="Arial"/>
                <a:cs typeface="Arial"/>
              </a:rPr>
              <a:t>and Conditions page, select the </a:t>
            </a:r>
            <a:r>
              <a:rPr sz="1600" dirty="0">
                <a:latin typeface="Arial"/>
                <a:cs typeface="Arial"/>
              </a:rPr>
              <a:t>’I </a:t>
            </a:r>
            <a:r>
              <a:rPr sz="1600" spc="-5" dirty="0">
                <a:latin typeface="Arial"/>
                <a:cs typeface="Arial"/>
              </a:rPr>
              <a:t>have read </a:t>
            </a:r>
            <a:r>
              <a:rPr sz="1600" spc="-10" dirty="0">
                <a:latin typeface="Arial"/>
                <a:cs typeface="Arial"/>
              </a:rPr>
              <a:t>and agree with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above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terms and conditions’ check box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 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0600" y="1976627"/>
            <a:ext cx="7603617" cy="35859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912108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5" y="226186"/>
              <a:ext cx="3880764" cy="323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47472" y="1051560"/>
            <a:ext cx="8444484" cy="6812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290" y="1110742"/>
            <a:ext cx="739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Go </a:t>
            </a:r>
            <a:r>
              <a:rPr sz="1600" spc="-5" dirty="0">
                <a:latin typeface="Arial"/>
                <a:cs typeface="Arial"/>
              </a:rPr>
              <a:t>to the directory </a:t>
            </a:r>
            <a:r>
              <a:rPr sz="1600" spc="-10" dirty="0">
                <a:latin typeface="Arial"/>
                <a:cs typeface="Arial"/>
              </a:rPr>
              <a:t>where </a:t>
            </a:r>
            <a:r>
              <a:rPr sz="1600" spc="-5" dirty="0">
                <a:latin typeface="Arial"/>
                <a:cs typeface="Arial"/>
              </a:rPr>
              <a:t>the SDK has been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downloaded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Double-click the </a:t>
            </a:r>
            <a:r>
              <a:rPr sz="1600" spc="-10" dirty="0">
                <a:latin typeface="Arial"/>
                <a:cs typeface="Arial"/>
              </a:rPr>
              <a:t>Installer. </a:t>
            </a:r>
            <a:r>
              <a:rPr sz="1600" spc="-5" dirty="0">
                <a:latin typeface="Arial"/>
                <a:cs typeface="Arial"/>
              </a:rPr>
              <a:t>The wizard appears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1905000"/>
            <a:ext cx="6019800" cy="464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7495" y="240030"/>
              <a:ext cx="633984" cy="249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10742"/>
            <a:ext cx="739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Select all the components in the components screen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following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figure and </a:t>
            </a:r>
            <a:r>
              <a:rPr sz="1600" dirty="0">
                <a:latin typeface="Arial"/>
                <a:cs typeface="Arial"/>
              </a:rPr>
              <a:t>click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Next.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4000" y="1905000"/>
            <a:ext cx="5943600" cy="4572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5590" y="240030"/>
              <a:ext cx="635889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29184" y="882396"/>
            <a:ext cx="8476488" cy="937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072972"/>
            <a:ext cx="7462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SDK license agreement appears. </a:t>
            </a:r>
            <a:r>
              <a:rPr sz="1600" dirty="0">
                <a:latin typeface="Arial"/>
                <a:cs typeface="Arial"/>
              </a:rPr>
              <a:t>Click </a:t>
            </a:r>
            <a:r>
              <a:rPr sz="1600" spc="-5" dirty="0">
                <a:latin typeface="Arial"/>
                <a:cs typeface="Arial"/>
              </a:rPr>
              <a:t>the ‘I Agree’ button as shown 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following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1905000"/>
            <a:ext cx="6324600" cy="449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6065" y="240030"/>
              <a:ext cx="645414" cy="249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758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49223"/>
            <a:ext cx="77603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Intel Hardware Accelerated Execution Manager License Agreement appears if  the component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selected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7800" y="1905000"/>
            <a:ext cx="6400800" cy="4572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5210" y="240030"/>
              <a:ext cx="636270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758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49223"/>
            <a:ext cx="511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Select ‘I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Agree’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installation path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8800" y="1981174"/>
            <a:ext cx="5651500" cy="44272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6225" y="240030"/>
              <a:ext cx="635254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978408"/>
            <a:ext cx="8444484" cy="978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083386"/>
            <a:ext cx="77069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Select the path of installation and </a:t>
            </a:r>
            <a:r>
              <a:rPr sz="1600" dirty="0">
                <a:latin typeface="Arial"/>
                <a:cs typeface="Arial"/>
              </a:rPr>
              <a:t>click </a:t>
            </a:r>
            <a:r>
              <a:rPr sz="1600" spc="-5" dirty="0">
                <a:latin typeface="Arial"/>
                <a:cs typeface="Arial"/>
              </a:rPr>
              <a:t>Next. The </a:t>
            </a:r>
            <a:r>
              <a:rPr sz="1600" spc="-45" dirty="0">
                <a:latin typeface="Arial"/>
                <a:cs typeface="Arial"/>
              </a:rPr>
              <a:t>AVD </a:t>
            </a:r>
            <a:r>
              <a:rPr sz="1600" spc="-5" dirty="0">
                <a:latin typeface="Arial"/>
                <a:cs typeface="Arial"/>
              </a:rPr>
              <a:t>configuration page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appears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Select the default RAM size for the device and click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Next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8950" y="2136076"/>
            <a:ext cx="5626100" cy="43583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4829" y="240030"/>
              <a:ext cx="636651" cy="249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8366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87323"/>
            <a:ext cx="6981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start menu selection screen appears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Click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8950" y="2136076"/>
            <a:ext cx="5626100" cy="43583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8F8630-3FF9-4D02-97B4-765AA05D4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27882" r="-269" b="320"/>
          <a:stretch/>
        </p:blipFill>
        <p:spPr>
          <a:xfrm>
            <a:off x="0" y="1138267"/>
            <a:ext cx="9092418" cy="3685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F506D6-549D-4D56-B40F-939B29F68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40" y="5154600"/>
            <a:ext cx="914400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58FC84-BA87-452B-B264-A0EC3A410AA4}"/>
              </a:ext>
            </a:extLst>
          </p:cNvPr>
          <p:cNvSpPr/>
          <p:nvPr/>
        </p:nvSpPr>
        <p:spPr>
          <a:xfrm>
            <a:off x="1447800" y="5867400"/>
            <a:ext cx="1219200" cy="10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P</a:t>
            </a:r>
            <a:r>
              <a:rPr lang="en-US" sz="2000" dirty="0">
                <a:solidFill>
                  <a:srgbClr val="92D050"/>
                </a:solidFill>
              </a:rPr>
              <a:t>ie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71AE3F-79FA-4A6C-B4AC-DCB48C009D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73" y="5154600"/>
            <a:ext cx="609600" cy="6689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BE848B-85E9-45B5-A842-DE55607BADC2}"/>
              </a:ext>
            </a:extLst>
          </p:cNvPr>
          <p:cNvSpPr/>
          <p:nvPr/>
        </p:nvSpPr>
        <p:spPr>
          <a:xfrm>
            <a:off x="2560999" y="5694320"/>
            <a:ext cx="1675147" cy="10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Android </a:t>
            </a:r>
          </a:p>
          <a:p>
            <a:pPr algn="ctr"/>
            <a:r>
              <a:rPr lang="en-US" sz="2000" b="1" dirty="0">
                <a:solidFill>
                  <a:srgbClr val="92D050"/>
                </a:solidFill>
              </a:rPr>
              <a:t>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29B0EA-C658-4DF8-8988-94E99DC73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05" y="5061075"/>
            <a:ext cx="914401" cy="7496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6BCD6CF-D1DE-4C5E-9A49-6608696A1A35}"/>
              </a:ext>
            </a:extLst>
          </p:cNvPr>
          <p:cNvSpPr/>
          <p:nvPr/>
        </p:nvSpPr>
        <p:spPr>
          <a:xfrm>
            <a:off x="3931346" y="5694320"/>
            <a:ext cx="1675147" cy="10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Android </a:t>
            </a:r>
          </a:p>
          <a:p>
            <a:pPr algn="ctr"/>
            <a:r>
              <a:rPr lang="en-US" sz="2000" b="1" dirty="0">
                <a:solidFill>
                  <a:srgbClr val="92D050"/>
                </a:solidFill>
              </a:rPr>
              <a:t>11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E38281-4F39-47D1-A419-347A68A03A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17836"/>
            <a:ext cx="845529" cy="6561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081577-C10C-4AEF-9CFC-0C25F8CAA99A}"/>
              </a:ext>
            </a:extLst>
          </p:cNvPr>
          <p:cNvSpPr/>
          <p:nvPr/>
        </p:nvSpPr>
        <p:spPr>
          <a:xfrm>
            <a:off x="41764" y="5867400"/>
            <a:ext cx="1219200" cy="10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</a:rPr>
              <a:t>O</a:t>
            </a:r>
            <a:r>
              <a:rPr lang="en-US" dirty="0">
                <a:solidFill>
                  <a:srgbClr val="92D050"/>
                </a:solidFill>
              </a:rPr>
              <a:t>reo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97231-0FC6-4588-8A75-F9CA15C620C1}"/>
              </a:ext>
            </a:extLst>
          </p:cNvPr>
          <p:cNvSpPr/>
          <p:nvPr/>
        </p:nvSpPr>
        <p:spPr>
          <a:xfrm>
            <a:off x="1293252" y="243386"/>
            <a:ext cx="6663836" cy="894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A</a:t>
            </a:r>
            <a:r>
              <a:rPr lang="en-US" sz="6000" dirty="0">
                <a:solidFill>
                  <a:srgbClr val="92D050"/>
                </a:solidFill>
              </a:rPr>
              <a:t>ndroid</a:t>
            </a:r>
            <a:r>
              <a:rPr lang="en-US" sz="6000" dirty="0">
                <a:solidFill>
                  <a:srgbClr val="00B050"/>
                </a:solidFill>
              </a:rPr>
              <a:t> V</a:t>
            </a:r>
            <a:r>
              <a:rPr lang="en-US" sz="6000" dirty="0">
                <a:solidFill>
                  <a:srgbClr val="92D050"/>
                </a:solidFill>
              </a:rPr>
              <a:t>ersion</a:t>
            </a:r>
          </a:p>
        </p:txBody>
      </p:sp>
    </p:spTree>
    <p:extLst>
      <p:ext uri="{BB962C8B-B14F-4D97-AF65-F5344CB8AC3E}">
        <p14:creationId xmlns:p14="http://schemas.microsoft.com/office/powerpoint/2010/main" val="256301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907" y="240030"/>
              <a:ext cx="639572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6080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94561"/>
            <a:ext cx="5315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installation begins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8950" y="1890014"/>
            <a:ext cx="5626100" cy="43583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380230" cy="582295"/>
            <a:chOff x="99060" y="30480"/>
            <a:chExt cx="4380230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5680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3883" y="30480"/>
              <a:ext cx="835151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907" y="240030"/>
              <a:ext cx="639572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7472" y="1051560"/>
            <a:ext cx="8444484" cy="6080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6290" y="1194561"/>
            <a:ext cx="7012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Click Next after the installation completes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3514" y="1981250"/>
            <a:ext cx="5931535" cy="4513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060" y="30480"/>
            <a:ext cx="4559935" cy="582295"/>
            <a:chOff x="99060" y="30480"/>
            <a:chExt cx="4559935" cy="582295"/>
          </a:xfrm>
        </p:grpSpPr>
        <p:sp>
          <p:nvSpPr>
            <p:cNvPr id="9" name="object 9"/>
            <p:cNvSpPr/>
            <p:nvPr/>
          </p:nvSpPr>
          <p:spPr>
            <a:xfrm>
              <a:off x="99060" y="30480"/>
              <a:ext cx="30845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8148" y="30480"/>
              <a:ext cx="1123188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5848" y="30480"/>
              <a:ext cx="835151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5512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3715" y="30480"/>
              <a:ext cx="835151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715" y="226186"/>
              <a:ext cx="2484907" cy="3230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2302" y="240030"/>
              <a:ext cx="563118" cy="2493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910" y="240030"/>
              <a:ext cx="803402" cy="249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65759" y="1051560"/>
            <a:ext cx="8449056" cy="6812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5187" y="1232661"/>
            <a:ext cx="70554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The successfully installed screen appears as </a:t>
            </a:r>
            <a:r>
              <a:rPr sz="1600" spc="-10" dirty="0">
                <a:latin typeface="Arial"/>
                <a:cs typeface="Arial"/>
              </a:rPr>
              <a:t>shown </a:t>
            </a:r>
            <a:r>
              <a:rPr sz="1600" spc="-5" dirty="0">
                <a:latin typeface="Arial"/>
                <a:cs typeface="Arial"/>
              </a:rPr>
              <a:t>in the following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figure: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8664" y="1828800"/>
            <a:ext cx="5144135" cy="4003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912" y="5925311"/>
            <a:ext cx="8449056" cy="6035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1387" y="6070193"/>
            <a:ext cx="1403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Click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Finish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8ECA1-2A2A-43D2-9446-F29C87B3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8077200" cy="2362200"/>
          </a:xfrm>
          <a:prstGeom prst="rect">
            <a:avLst/>
          </a:prstGeom>
          <a:ln w="1905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60082C-BA39-4D48-AAD5-67F01268424F}"/>
              </a:ext>
            </a:extLst>
          </p:cNvPr>
          <p:cNvCxnSpPr>
            <a:cxnSpLocks/>
          </p:cNvCxnSpPr>
          <p:nvPr/>
        </p:nvCxnSpPr>
        <p:spPr>
          <a:xfrm>
            <a:off x="762000" y="2057400"/>
            <a:ext cx="4648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D1CB65-D760-495A-90EE-C395FE098F62}"/>
              </a:ext>
            </a:extLst>
          </p:cNvPr>
          <p:cNvCxnSpPr>
            <a:cxnSpLocks/>
          </p:cNvCxnSpPr>
          <p:nvPr/>
        </p:nvCxnSpPr>
        <p:spPr>
          <a:xfrm>
            <a:off x="3352800" y="3810000"/>
            <a:ext cx="5105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AC30CC-24D9-4F6E-A051-FE7D9D94F928}"/>
              </a:ext>
            </a:extLst>
          </p:cNvPr>
          <p:cNvCxnSpPr>
            <a:cxnSpLocks/>
          </p:cNvCxnSpPr>
          <p:nvPr/>
        </p:nvCxnSpPr>
        <p:spPr>
          <a:xfrm>
            <a:off x="762000" y="4114800"/>
            <a:ext cx="2895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828357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software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enables  </a:t>
            </a:r>
            <a:r>
              <a:rPr sz="2400" spc="-10" dirty="0">
                <a:latin typeface="Carlito"/>
                <a:cs typeface="Carlito"/>
              </a:rPr>
              <a:t>communication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utilization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hardware </a:t>
            </a:r>
            <a:r>
              <a:rPr sz="2400" spc="-10" dirty="0">
                <a:latin typeface="Carlito"/>
                <a:cs typeface="Carlito"/>
              </a:rPr>
              <a:t>resources by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software programs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broadly </a:t>
            </a:r>
            <a:r>
              <a:rPr sz="2400" spc="-5" dirty="0">
                <a:latin typeface="Carlito"/>
                <a:cs typeface="Carlito"/>
              </a:rPr>
              <a:t>divided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into: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Application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Layer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Kernel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Layer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385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Hardware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device </a:t>
            </a:r>
            <a:r>
              <a:rPr sz="2000" spc="-10" dirty="0">
                <a:latin typeface="Carlito"/>
                <a:cs typeface="Carlito"/>
              </a:rPr>
              <a:t>driver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layers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865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Kernel translates requests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layer to</a:t>
            </a:r>
            <a:r>
              <a:rPr sz="2400" spc="-5" dirty="0">
                <a:latin typeface="Carlito"/>
                <a:cs typeface="Carlito"/>
              </a:rPr>
              <a:t> another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Android </a:t>
            </a:r>
            <a:r>
              <a:rPr sz="2400" dirty="0">
                <a:latin typeface="Carlito"/>
                <a:cs typeface="Carlito"/>
              </a:rPr>
              <a:t>is a Mobile </a:t>
            </a:r>
            <a:r>
              <a:rPr sz="2400" spc="-10" dirty="0">
                <a:latin typeface="Carlito"/>
                <a:cs typeface="Carlito"/>
              </a:rPr>
              <a:t>Operating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Mobile </a:t>
            </a:r>
            <a:r>
              <a:rPr sz="2400" spc="-15" dirty="0">
                <a:latin typeface="Carlito"/>
                <a:cs typeface="Carlito"/>
              </a:rPr>
              <a:t>market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dominated by Android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iOS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specific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2268220" cy="582295"/>
            <a:chOff x="99060" y="30480"/>
            <a:chExt cx="22682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2267712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715" y="226822"/>
              <a:ext cx="1755673" cy="262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89083" y="5337880"/>
            <a:ext cx="524619" cy="520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9658" y="5036362"/>
            <a:ext cx="2070100" cy="1217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8098" y="5022290"/>
            <a:ext cx="1118806" cy="10629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0621" y="4914220"/>
            <a:ext cx="1055229" cy="1334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5055" y="4880203"/>
            <a:ext cx="1195641" cy="14041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7445375" cy="387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What </a:t>
            </a:r>
            <a:r>
              <a:rPr sz="2400" b="1" dirty="0">
                <a:latin typeface="Carlito"/>
                <a:cs typeface="Carlito"/>
              </a:rPr>
              <a:t>is</a:t>
            </a:r>
            <a:r>
              <a:rPr sz="2400" b="1" spc="-5" dirty="0">
                <a:latin typeface="Carlito"/>
                <a:cs typeface="Carlito"/>
              </a:rPr>
              <a:t> Android?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A Mobile OS </a:t>
            </a:r>
            <a:r>
              <a:rPr sz="2000" spc="-5" dirty="0">
                <a:latin typeface="Carlito"/>
                <a:cs typeface="Carlito"/>
              </a:rPr>
              <a:t>running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Linux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Kernel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spc="-5" dirty="0">
                <a:latin typeface="Carlito"/>
                <a:cs typeface="Carlito"/>
              </a:rPr>
              <a:t>applications </a:t>
            </a:r>
            <a:r>
              <a:rPr sz="2000" spc="-10" dirty="0">
                <a:latin typeface="Carlito"/>
                <a:cs typeface="Carlito"/>
              </a:rPr>
              <a:t>are written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Java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Applications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virtual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Dalvik </a:t>
            </a:r>
            <a:r>
              <a:rPr sz="2000" dirty="0">
                <a:latin typeface="Carlito"/>
                <a:cs typeface="Carlito"/>
              </a:rPr>
              <a:t>VM </a:t>
            </a:r>
            <a:r>
              <a:rPr sz="2000" spc="-10" dirty="0">
                <a:latin typeface="Carlito"/>
                <a:cs typeface="Carlito"/>
              </a:rPr>
              <a:t>was </a:t>
            </a:r>
            <a:r>
              <a:rPr sz="2000" spc="-5" dirty="0">
                <a:latin typeface="Carlito"/>
                <a:cs typeface="Carlito"/>
              </a:rPr>
              <a:t>used until </a:t>
            </a:r>
            <a:r>
              <a:rPr sz="2000" spc="-10" dirty="0">
                <a:latin typeface="Carlito"/>
                <a:cs typeface="Carlito"/>
              </a:rPr>
              <a:t>Android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Kitkat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Lollipop </a:t>
            </a:r>
            <a:r>
              <a:rPr sz="2000" spc="-10" dirty="0">
                <a:latin typeface="Carlito"/>
                <a:cs typeface="Carlito"/>
              </a:rPr>
              <a:t>introduces Android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(ART)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History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dirty="0">
                <a:latin typeface="Carlito"/>
                <a:cs typeface="Carlito"/>
              </a:rPr>
              <a:t>1.0 </a:t>
            </a:r>
            <a:r>
              <a:rPr sz="2000" spc="-5" dirty="0">
                <a:latin typeface="Carlito"/>
                <a:cs typeface="Carlito"/>
              </a:rPr>
              <a:t>released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2008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Latest version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spc="-5" dirty="0">
                <a:latin typeface="Carlito"/>
                <a:cs typeface="Carlito"/>
              </a:rPr>
              <a:t>Lollipop released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November </a:t>
            </a:r>
            <a:r>
              <a:rPr sz="2000" dirty="0">
                <a:latin typeface="Carlito"/>
                <a:cs typeface="Carlito"/>
              </a:rPr>
              <a:t>20,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Several </a:t>
            </a:r>
            <a:r>
              <a:rPr sz="2000" spc="-10" dirty="0">
                <a:latin typeface="Carlito"/>
                <a:cs typeface="Carlito"/>
              </a:rPr>
              <a:t>improvements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10" dirty="0">
                <a:latin typeface="Carlito"/>
                <a:cs typeface="Carlito"/>
              </a:rPr>
              <a:t>over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years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User base has </a:t>
            </a:r>
            <a:r>
              <a:rPr sz="2000" spc="-10" dirty="0">
                <a:latin typeface="Carlito"/>
                <a:cs typeface="Carlito"/>
              </a:rPr>
              <a:t>grown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exponentially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4439920" cy="582295"/>
            <a:chOff x="99060" y="30480"/>
            <a:chExt cx="44399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4151376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4948" y="30480"/>
              <a:ext cx="583691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3151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715" y="226822"/>
              <a:ext cx="3931691" cy="2625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425158" y="1754553"/>
            <a:ext cx="2363893" cy="328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64388" y="5259425"/>
            <a:ext cx="6129655" cy="1028065"/>
            <a:chOff x="164388" y="5259425"/>
            <a:chExt cx="6129655" cy="1028065"/>
          </a:xfrm>
        </p:grpSpPr>
        <p:sp>
          <p:nvSpPr>
            <p:cNvPr id="16" name="object 16"/>
            <p:cNvSpPr/>
            <p:nvPr/>
          </p:nvSpPr>
          <p:spPr>
            <a:xfrm>
              <a:off x="164388" y="5276951"/>
              <a:ext cx="685800" cy="9400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8047" y="5382894"/>
              <a:ext cx="889355" cy="8028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7238" y="5483706"/>
              <a:ext cx="1037577" cy="695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53817" y="5423560"/>
              <a:ext cx="626454" cy="71078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33495" y="5259425"/>
              <a:ext cx="1027798" cy="102779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1045" y="5327624"/>
              <a:ext cx="1109840" cy="94439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84723" y="5455602"/>
              <a:ext cx="1009103" cy="75681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389077" y="3836466"/>
            <a:ext cx="2720340" cy="2542540"/>
            <a:chOff x="6389077" y="3836466"/>
            <a:chExt cx="2720340" cy="2542540"/>
          </a:xfrm>
        </p:grpSpPr>
        <p:sp>
          <p:nvSpPr>
            <p:cNvPr id="24" name="object 24"/>
            <p:cNvSpPr/>
            <p:nvPr/>
          </p:nvSpPr>
          <p:spPr>
            <a:xfrm>
              <a:off x="6389077" y="4969535"/>
              <a:ext cx="805091" cy="1254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6949" y="4709747"/>
              <a:ext cx="1098253" cy="15762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56079" y="3836466"/>
              <a:ext cx="1052868" cy="25425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4519295" cy="496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rlito"/>
                <a:cs typeface="Carlito"/>
              </a:rPr>
              <a:t>Features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Ease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Programming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2D and 3D </a:t>
            </a:r>
            <a:r>
              <a:rPr sz="2000" spc="-5" dirty="0">
                <a:latin typeface="Carlito"/>
                <a:cs typeface="Carlito"/>
              </a:rPr>
              <a:t>Graphics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Animation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Multiple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Languages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25" dirty="0">
                <a:latin typeface="Carlito"/>
                <a:cs typeface="Carlito"/>
              </a:rPr>
              <a:t>Web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Browsers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Multi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Touch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Connectivity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10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Media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Processing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Sensor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Support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Capabilities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Large </a:t>
            </a:r>
            <a:r>
              <a:rPr sz="2000" spc="-15" dirty="0">
                <a:latin typeface="Carlito"/>
                <a:cs typeface="Carlito"/>
              </a:rPr>
              <a:t>Market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Share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10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Abstraction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Hardware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Differences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Open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Source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Free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Ease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Google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Now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4439920" cy="582295"/>
            <a:chOff x="99060" y="30480"/>
            <a:chExt cx="44399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273710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0676" y="30480"/>
              <a:ext cx="1709927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5115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948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3151" y="30480"/>
              <a:ext cx="655320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715" y="226822"/>
              <a:ext cx="2153564" cy="2625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608" y="226822"/>
              <a:ext cx="1135507" cy="2625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6763" y="240030"/>
              <a:ext cx="445643" cy="2493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353050" y="939546"/>
            <a:ext cx="3495294" cy="4978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426529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Device types </a:t>
            </a:r>
            <a:r>
              <a:rPr sz="2400" b="1" spc="-10" dirty="0">
                <a:latin typeface="Carlito"/>
                <a:cs typeface="Carlito"/>
              </a:rPr>
              <a:t>running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Smartphones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25" dirty="0">
                <a:latin typeface="Carlito"/>
                <a:cs typeface="Carlito"/>
              </a:rPr>
              <a:t>Tablets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25" dirty="0">
                <a:latin typeface="Carlito"/>
                <a:cs typeface="Carlito"/>
              </a:rPr>
              <a:t>Televisions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Cars </a:t>
            </a:r>
            <a:r>
              <a:rPr sz="2000" dirty="0">
                <a:latin typeface="Carlito"/>
                <a:cs typeface="Carlito"/>
              </a:rPr>
              <a:t>and In </a:t>
            </a:r>
            <a:r>
              <a:rPr sz="2000" spc="-15" dirty="0">
                <a:latin typeface="Carlito"/>
                <a:cs typeface="Carlito"/>
              </a:rPr>
              <a:t>Vehicle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Entertainment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spc="-20" dirty="0">
                <a:latin typeface="Carlito"/>
                <a:cs typeface="Carlito"/>
              </a:rPr>
              <a:t>Wear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dirty="0">
                <a:latin typeface="Carlito"/>
                <a:cs typeface="Carlito"/>
              </a:rPr>
              <a:t>Google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Glass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4439920" cy="582295"/>
            <a:chOff x="99060" y="30480"/>
            <a:chExt cx="44399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273710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0676" y="30480"/>
              <a:ext cx="1709927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5115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948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3151" y="30480"/>
              <a:ext cx="655320" cy="582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715" y="226822"/>
              <a:ext cx="2153564" cy="2625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608" y="226822"/>
              <a:ext cx="1135507" cy="2625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5333" y="242316"/>
              <a:ext cx="457073" cy="2470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07492" y="4549343"/>
            <a:ext cx="8890000" cy="10540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71131"/>
            <a:ext cx="9144000" cy="86995"/>
            <a:chOff x="0" y="6771131"/>
            <a:chExt cx="9144000" cy="86995"/>
          </a:xfrm>
        </p:grpSpPr>
        <p:sp>
          <p:nvSpPr>
            <p:cNvPr id="6" name="object 6"/>
            <p:cNvSpPr/>
            <p:nvPr/>
          </p:nvSpPr>
          <p:spPr>
            <a:xfrm>
              <a:off x="0" y="6771131"/>
              <a:ext cx="9144000" cy="86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781799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927861"/>
            <a:ext cx="5824855" cy="387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Challenges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10" dirty="0">
                <a:latin typeface="Carlito"/>
                <a:cs typeface="Carlito"/>
              </a:rPr>
              <a:t>Developing </a:t>
            </a:r>
            <a:r>
              <a:rPr sz="2400" b="1" spc="-15" dirty="0">
                <a:latin typeface="Carlito"/>
                <a:cs typeface="Carlito"/>
              </a:rPr>
              <a:t>for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Android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5" dirty="0">
                <a:latin typeface="Carlito"/>
                <a:cs typeface="Carlito"/>
              </a:rPr>
              <a:t>Hardware </a:t>
            </a:r>
            <a:r>
              <a:rPr sz="2000" spc="-10" dirty="0">
                <a:latin typeface="Carlito"/>
                <a:cs typeface="Carlito"/>
              </a:rPr>
              <a:t>Fragmentation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Software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Fragmentation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Lack of </a:t>
            </a:r>
            <a:r>
              <a:rPr sz="2000" spc="-15" dirty="0">
                <a:latin typeface="Carlito"/>
                <a:cs typeface="Carlito"/>
              </a:rPr>
              <a:t>Hardware </a:t>
            </a:r>
            <a:r>
              <a:rPr sz="2000" spc="-10" dirty="0">
                <a:latin typeface="Carlito"/>
                <a:cs typeface="Carlito"/>
              </a:rPr>
              <a:t>Software Integration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Standards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5" dirty="0">
                <a:latin typeface="Carlito"/>
                <a:cs typeface="Carlito"/>
              </a:rPr>
              <a:t>Lack of </a:t>
            </a:r>
            <a:r>
              <a:rPr sz="2000" dirty="0">
                <a:latin typeface="Carlito"/>
                <a:cs typeface="Carlito"/>
              </a:rPr>
              <a:t>Quality </a:t>
            </a:r>
            <a:r>
              <a:rPr sz="2000" spc="-10" dirty="0">
                <a:latin typeface="Carlito"/>
                <a:cs typeface="Carlito"/>
              </a:rPr>
              <a:t>Control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Android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001F5F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Android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Open Source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platform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Android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developed </a:t>
            </a:r>
            <a:r>
              <a:rPr sz="2000" spc="-15" dirty="0">
                <a:latin typeface="Carlito"/>
                <a:cs typeface="Carlito"/>
              </a:rPr>
              <a:t>privately </a:t>
            </a:r>
            <a:r>
              <a:rPr sz="2000" spc="-5" dirty="0">
                <a:latin typeface="Carlito"/>
                <a:cs typeface="Carlito"/>
              </a:rPr>
              <a:t>by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Google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40" dirty="0">
                <a:latin typeface="Carlito"/>
                <a:cs typeface="Carlito"/>
              </a:rPr>
              <a:t>Later,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is made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everyone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Anyone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20" dirty="0">
                <a:latin typeface="Carlito"/>
                <a:cs typeface="Carlito"/>
              </a:rPr>
              <a:t>make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changes</a:t>
            </a: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40" dirty="0">
                <a:latin typeface="Arial"/>
                <a:cs typeface="Arial"/>
              </a:rPr>
              <a:t>Huge </a:t>
            </a:r>
            <a:r>
              <a:rPr sz="2000" spc="-55" dirty="0">
                <a:latin typeface="Arial"/>
                <a:cs typeface="Arial"/>
              </a:rPr>
              <a:t>community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mod’ers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developers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000" spc="305" dirty="0">
                <a:solidFill>
                  <a:srgbClr val="001F5F"/>
                </a:solidFill>
                <a:latin typeface="Arial"/>
                <a:cs typeface="Arial"/>
              </a:rPr>
              <a:t>	</a:t>
            </a:r>
            <a:r>
              <a:rPr sz="2000" spc="-10" dirty="0">
                <a:latin typeface="Carlito"/>
                <a:cs typeface="Carlito"/>
              </a:rPr>
              <a:t>Custom </a:t>
            </a:r>
            <a:r>
              <a:rPr sz="2000" spc="-5" dirty="0">
                <a:latin typeface="Carlito"/>
                <a:cs typeface="Carlito"/>
              </a:rPr>
              <a:t>ROMs </a:t>
            </a:r>
            <a:r>
              <a:rPr sz="2000" spc="-10" dirty="0">
                <a:latin typeface="Carlito"/>
                <a:cs typeface="Carlito"/>
              </a:rPr>
              <a:t>available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most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devices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060" y="30480"/>
            <a:ext cx="4439920" cy="582295"/>
            <a:chOff x="99060" y="30480"/>
            <a:chExt cx="4439920" cy="582295"/>
          </a:xfrm>
        </p:grpSpPr>
        <p:sp>
          <p:nvSpPr>
            <p:cNvPr id="10" name="object 10"/>
            <p:cNvSpPr/>
            <p:nvPr/>
          </p:nvSpPr>
          <p:spPr>
            <a:xfrm>
              <a:off x="99060" y="30480"/>
              <a:ext cx="2737104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0676" y="30480"/>
              <a:ext cx="1709927" cy="5821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5115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948" y="30480"/>
              <a:ext cx="583691" cy="582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3151" y="30480"/>
              <a:ext cx="655320" cy="582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715" y="226822"/>
              <a:ext cx="2153564" cy="2625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608" y="226822"/>
              <a:ext cx="1135507" cy="2625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4477" y="243332"/>
              <a:ext cx="447929" cy="2459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365759" y="2924175"/>
            <a:ext cx="2198104" cy="20288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Aptech</a:t>
            </a:r>
            <a:r>
              <a:rPr spc="-95" dirty="0"/>
              <a:t> </a:t>
            </a:r>
            <a:r>
              <a:rPr spc="-10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Android/Session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851</Words>
  <Application>Microsoft Office PowerPoint</Application>
  <PresentationFormat>On-screen Show (4:3)</PresentationFormat>
  <Paragraphs>274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Carlito</vt:lpstr>
      <vt:lpstr>Wingdings</vt:lpstr>
      <vt:lpstr>Office Theme</vt:lpstr>
      <vt:lpstr>Programming in Android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chaitanya.nomail@gmail.com</dc:creator>
  <cp:lastModifiedBy>Marium</cp:lastModifiedBy>
  <cp:revision>6</cp:revision>
  <dcterms:created xsi:type="dcterms:W3CDTF">2020-06-06T09:35:52Z</dcterms:created>
  <dcterms:modified xsi:type="dcterms:W3CDTF">2020-06-11T04:59:27Z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2020-06-06T00:00:00Z</vt:filetime>
  </property>
</Properties>
</file>