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617931575_1991x1322.jpg"/>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740627569_2880x1920.jpg"/>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996267730_2880x1920.jpg"/>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996267730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627569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136959463_1989x1321.jpg"/>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17931575_1991x1322.jpg"/>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ss.png" descr="ss.png"/>
          <p:cNvPicPr>
            <a:picLocks noChangeAspect="1"/>
          </p:cNvPicPr>
          <p:nvPr>
            <p:ph type="pic" idx="21"/>
          </p:nvPr>
        </p:nvPicPr>
        <p:blipFill>
          <a:blip r:embed="rId2">
            <a:extLst/>
          </a:blip>
          <a:srcRect l="11677" t="1659" r="757" b="1659"/>
          <a:stretch>
            <a:fillRect/>
          </a:stretch>
        </p:blipFill>
        <p:spPr>
          <a:xfrm>
            <a:off x="0" y="0"/>
            <a:ext cx="24384000" cy="13716000"/>
          </a:xfrm>
          <a:prstGeom prst="rect">
            <a:avLst/>
          </a:prstGeom>
        </p:spPr>
      </p:pic>
      <p:sp>
        <p:nvSpPr>
          <p:cNvPr id="152" name="CSE - 201"/>
          <p:cNvSpPr txBox="1"/>
          <p:nvPr>
            <p:ph type="title"/>
          </p:nvPr>
        </p:nvSpPr>
        <p:spPr>
          <a:xfrm>
            <a:off x="1206498" y="7123707"/>
            <a:ext cx="21971001" cy="4648201"/>
          </a:xfrm>
          <a:prstGeom prst="rect">
            <a:avLst/>
          </a:prstGeom>
        </p:spPr>
        <p:txBody>
          <a:bodyPr/>
          <a:lstStyle>
            <a:lvl1pPr>
              <a:defRPr>
                <a:solidFill>
                  <a:srgbClr val="000000"/>
                </a:solidFill>
              </a:defRPr>
            </a:lvl1pPr>
          </a:lstStyle>
          <a:p>
            <a:pPr/>
            <a:r>
              <a:t>CSE - 201</a:t>
            </a:r>
          </a:p>
        </p:txBody>
      </p:sp>
      <p:sp>
        <p:nvSpPr>
          <p:cNvPr id="153" name="Divyam Gupta and Mohammad Faizan Haider"/>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Divyam Gupta and Mohammad Faizan Haider</a:t>
            </a:r>
          </a:p>
        </p:txBody>
      </p:sp>
      <p:sp>
        <p:nvSpPr>
          <p:cNvPr id="154" name="Final Project - Will Hero Online, the game (refuelled)"/>
          <p:cNvSpPr txBox="1"/>
          <p:nvPr>
            <p:ph type="body" sz="quarter" idx="1"/>
          </p:nvPr>
        </p:nvSpPr>
        <p:spPr>
          <a:prstGeom prst="rect">
            <a:avLst/>
          </a:prstGeom>
        </p:spPr>
        <p:txBody>
          <a:bodyPr/>
          <a:lstStyle>
            <a:lvl1pPr>
              <a:defRPr>
                <a:solidFill>
                  <a:srgbClr val="000000"/>
                </a:solidFill>
              </a:defRPr>
            </a:lvl1pPr>
          </a:lstStyle>
          <a:p>
            <a:pPr/>
            <a:r>
              <a:t>Final Project - Will Hero Online, the game (refuelled)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Dynamic Components - Orcs, Platforms, Boss, TNT’s, Coins, Weapon Chests, Coin Chests, Decorations, Hero, Text, buttons"/>
          <p:cNvSpPr txBox="1"/>
          <p:nvPr/>
        </p:nvSpPr>
        <p:spPr>
          <a:xfrm>
            <a:off x="2285698" y="1675792"/>
            <a:ext cx="21873577" cy="18335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600">
                <a:solidFill>
                  <a:srgbClr val="FFFFFF"/>
                </a:solidFill>
              </a:defRPr>
            </a:lvl1pPr>
          </a:lstStyle>
          <a:p>
            <a:pPr/>
            <a:r>
              <a:t>Dynamic Components - Orcs, Platforms, Boss, TNT’s, Coins, Weapon Chests, Coin Chests, Decorations, Hero, Text, buttons</a:t>
            </a:r>
          </a:p>
        </p:txBody>
      </p:sp>
      <p:sp>
        <p:nvSpPr>
          <p:cNvPr id="157" name="Static Components - Background, Menus and some buttons"/>
          <p:cNvSpPr txBox="1"/>
          <p:nvPr/>
        </p:nvSpPr>
        <p:spPr>
          <a:xfrm>
            <a:off x="2044564" y="5078993"/>
            <a:ext cx="20679666" cy="9572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600">
                <a:solidFill>
                  <a:srgbClr val="FFFFFF"/>
                </a:solidFill>
              </a:defRPr>
            </a:lvl1pPr>
          </a:lstStyle>
          <a:p>
            <a:pPr/>
            <a:r>
              <a:t>Static Components - Background, Menus and some buttons</a:t>
            </a:r>
          </a:p>
        </p:txBody>
      </p:sp>
      <p:sp>
        <p:nvSpPr>
          <p:cNvPr id="158" name="Static components were generated using Scene Builder. All dynamic components were coded and added as and when needed. Almost all of the dynamic components are intended to be random. They are also facilitated using imageView objects and added to the main "/>
          <p:cNvSpPr txBox="1"/>
          <p:nvPr/>
        </p:nvSpPr>
        <p:spPr>
          <a:xfrm>
            <a:off x="2285698" y="7605896"/>
            <a:ext cx="20197399" cy="44624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600">
                <a:solidFill>
                  <a:srgbClr val="FFFFFF"/>
                </a:solidFill>
              </a:defRPr>
            </a:lvl1pPr>
          </a:lstStyle>
          <a:p>
            <a:pPr/>
            <a:r>
              <a:t>Static components were generated using Scene Builder. All dynamic components were coded and added as and when needed. Almost all of the dynamic components are intended to be random. They are also facilitated using imageView objects and added to the main AnchorPane.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60" name="Table"/>
          <p:cNvGraphicFramePr/>
          <p:nvPr/>
        </p:nvGraphicFramePr>
        <p:xfrm>
          <a:off x="2500011" y="1276350"/>
          <a:ext cx="20102528" cy="111760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0044913"/>
                <a:gridCol w="10044913"/>
              </a:tblGrid>
              <a:tr h="1395412">
                <a:tc>
                  <a:txBody>
                    <a:bodyPr/>
                    <a:lstStyle/>
                    <a:p>
                      <a:pPr defTabSz="914400">
                        <a:tabLst>
                          <a:tab pos="1663700" algn="l"/>
                        </a:tabLst>
                        <a:defRPr b="0"/>
                      </a:pPr>
                      <a:r>
                        <a:rPr b="1" sz="3200"/>
                        <a:t>Divyam</a:t>
                      </a:r>
                    </a:p>
                  </a:txBody>
                  <a:tcPr marL="50800" marR="50800" marT="50800" marB="50800" anchor="ctr" anchorCtr="0" horzOverflow="overflow"/>
                </a:tc>
                <a:tc>
                  <a:txBody>
                    <a:bodyPr/>
                    <a:lstStyle/>
                    <a:p>
                      <a:pPr defTabSz="914400">
                        <a:tabLst>
                          <a:tab pos="1663700" algn="l"/>
                        </a:tabLst>
                        <a:defRPr b="0"/>
                      </a:pPr>
                      <a:r>
                        <a:rPr b="1" sz="3200"/>
                        <a:t>Faizan</a:t>
                      </a:r>
                    </a:p>
                  </a:txBody>
                  <a:tcPr marL="50800" marR="50800" marT="50800" marB="50800" anchor="ctr" anchorCtr="0" horzOverflow="overflow"/>
                </a:tc>
              </a:tr>
              <a:tr h="1395412">
                <a:tc>
                  <a:txBody>
                    <a:bodyPr/>
                    <a:lstStyle/>
                    <a:p>
                      <a:pPr defTabSz="914400"/>
                      <a:r>
                        <a:rPr sz="3200"/>
                        <a:t>Oops</a:t>
                      </a:r>
                    </a:p>
                  </a:txBody>
                  <a:tcPr marL="50800" marR="50800" marT="50800" marB="50800" anchor="ctr" anchorCtr="0" horzOverflow="overflow"/>
                </a:tc>
                <a:tc>
                  <a:txBody>
                    <a:bodyPr/>
                    <a:lstStyle/>
                    <a:p>
                      <a:pPr defTabSz="914400"/>
                      <a:r>
                        <a:rPr sz="3200"/>
                        <a:t>Collisions</a:t>
                      </a:r>
                    </a:p>
                  </a:txBody>
                  <a:tcPr marL="50800" marR="50800" marT="50800" marB="50800" anchor="ctr" anchorCtr="0" horzOverflow="overflow"/>
                </a:tc>
              </a:tr>
              <a:tr h="1395412">
                <a:tc>
                  <a:txBody>
                    <a:bodyPr/>
                    <a:lstStyle/>
                    <a:p>
                      <a:pPr defTabSz="914400"/>
                      <a:r>
                        <a:rPr sz="3200"/>
                        <a:t>Error Handling</a:t>
                      </a:r>
                    </a:p>
                  </a:txBody>
                  <a:tcPr marL="50800" marR="50800" marT="50800" marB="50800" anchor="ctr" anchorCtr="0" horzOverflow="overflow"/>
                </a:tc>
                <a:tc>
                  <a:txBody>
                    <a:bodyPr/>
                    <a:lstStyle/>
                    <a:p>
                      <a:pPr defTabSz="914400"/>
                      <a:r>
                        <a:rPr sz="3200"/>
                        <a:t>Gravity</a:t>
                      </a:r>
                    </a:p>
                  </a:txBody>
                  <a:tcPr marL="50800" marR="50800" marT="50800" marB="50800" anchor="ctr" anchorCtr="0" horzOverflow="overflow"/>
                </a:tc>
              </a:tr>
              <a:tr h="1395412">
                <a:tc>
                  <a:txBody>
                    <a:bodyPr/>
                    <a:lstStyle/>
                    <a:p>
                      <a:pPr defTabSz="914400"/>
                      <a:r>
                        <a:rPr sz="3200"/>
                        <a:t>Serialize - Deserialize</a:t>
                      </a:r>
                    </a:p>
                  </a:txBody>
                  <a:tcPr marL="50800" marR="50800" marT="50800" marB="50800" anchor="ctr" anchorCtr="0" horzOverflow="overflow"/>
                </a:tc>
                <a:tc>
                  <a:txBody>
                    <a:bodyPr/>
                    <a:lstStyle/>
                    <a:p>
                      <a:pPr defTabSz="914400"/>
                      <a:r>
                        <a:rPr sz="3200"/>
                        <a:t>Motion</a:t>
                      </a:r>
                    </a:p>
                  </a:txBody>
                  <a:tcPr marL="50800" marR="50800" marT="50800" marB="50800" anchor="ctr" anchorCtr="0" horzOverflow="overflow"/>
                </a:tc>
              </a:tr>
              <a:tr h="1395412">
                <a:tc>
                  <a:txBody>
                    <a:bodyPr/>
                    <a:lstStyle/>
                    <a:p>
                      <a:pPr defTabSz="914400"/>
                      <a:r>
                        <a:rPr sz="3200"/>
                        <a:t>Fxml</a:t>
                      </a:r>
                    </a:p>
                  </a:txBody>
                  <a:tcPr marL="50800" marR="50800" marT="50800" marB="50800" anchor="ctr" anchorCtr="0" horzOverflow="overflow"/>
                </a:tc>
                <a:tc>
                  <a:txBody>
                    <a:bodyPr/>
                    <a:lstStyle/>
                    <a:p>
                      <a:pPr defTabSz="914400"/>
                      <a:r>
                        <a:rPr sz="3200"/>
                        <a:t>Weapons</a:t>
                      </a:r>
                    </a:p>
                  </a:txBody>
                  <a:tcPr marL="50800" marR="50800" marT="50800" marB="50800" anchor="ctr" anchorCtr="0" horzOverflow="overflow"/>
                </a:tc>
              </a:tr>
              <a:tr h="1395412">
                <a:tc>
                  <a:txBody>
                    <a:bodyPr/>
                    <a:lstStyle/>
                    <a:p>
                      <a:pPr defTabSz="914400"/>
                      <a:r>
                        <a:rPr sz="3200"/>
                        <a:t>Corner Cases</a:t>
                      </a:r>
                    </a:p>
                  </a:txBody>
                  <a:tcPr marL="50800" marR="50800" marT="50800" marB="50800" anchor="ctr" anchorCtr="0" horzOverflow="overflow"/>
                </a:tc>
                <a:tc>
                  <a:txBody>
                    <a:bodyPr/>
                    <a:lstStyle/>
                    <a:p>
                      <a:pPr defTabSz="914400"/>
                      <a:r>
                        <a:rPr sz="3200"/>
                        <a:t>Boss</a:t>
                      </a:r>
                    </a:p>
                  </a:txBody>
                  <a:tcPr marL="50800" marR="50800" marT="50800" marB="50800" anchor="ctr" anchorCtr="0" horzOverflow="overflow"/>
                </a:tc>
              </a:tr>
              <a:tr h="1395412">
                <a:tc>
                  <a:txBody>
                    <a:bodyPr/>
                    <a:lstStyle/>
                    <a:p>
                      <a:pPr defTabSz="914400"/>
                      <a:r>
                        <a:rPr sz="3200"/>
                        <a:t>Debugging</a:t>
                      </a:r>
                    </a:p>
                  </a:txBody>
                  <a:tcPr marL="50800" marR="50800" marT="50800" marB="50800" anchor="ctr" anchorCtr="0" horzOverflow="overflow"/>
                </a:tc>
                <a:tc>
                  <a:txBody>
                    <a:bodyPr/>
                    <a:lstStyle/>
                    <a:p>
                      <a:pPr defTabSz="914400"/>
                      <a:r>
                        <a:rPr sz="3200"/>
                        <a:t>Decoration</a:t>
                      </a:r>
                    </a:p>
                  </a:txBody>
                  <a:tcPr marL="50800" marR="50800" marT="50800" marB="50800" anchor="ctr" anchorCtr="0" horzOverflow="overflow"/>
                </a:tc>
              </a:tr>
              <a:tr h="1395412">
                <a:tc>
                  <a:txBody>
                    <a:bodyPr/>
                    <a:lstStyle/>
                    <a:p>
                      <a:pPr defTabSz="914400"/>
                      <a:r>
                        <a:rPr sz="3200"/>
                        <a:t>Jumping</a:t>
                      </a:r>
                    </a:p>
                  </a:txBody>
                  <a:tcPr marL="50800" marR="50800" marT="50800" marB="50800" anchor="ctr" anchorCtr="0" horzOverflow="overflow"/>
                </a:tc>
                <a:tc>
                  <a:txBody>
                    <a:bodyPr/>
                    <a:lstStyle/>
                    <a:p>
                      <a:pPr defTabSz="914400"/>
                      <a:r>
                        <a:rPr sz="3200"/>
                        <a:t>Randomisation</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Bonus Features"/>
          <p:cNvSpPr txBox="1"/>
          <p:nvPr>
            <p:ph type="title"/>
          </p:nvPr>
        </p:nvSpPr>
        <p:spPr>
          <a:prstGeom prst="rect">
            <a:avLst/>
          </a:prstGeom>
        </p:spPr>
        <p:txBody>
          <a:bodyPr/>
          <a:lstStyle/>
          <a:p>
            <a:pPr/>
            <a:r>
              <a:t>Bonus Features</a:t>
            </a:r>
          </a:p>
        </p:txBody>
      </p:sp>
      <p:sp>
        <p:nvSpPr>
          <p:cNvPr id="163" name="&gt; Stats generation - All stats related to the game are recorded. This is not reset on closing the game and thus are a very practical feature.…"/>
          <p:cNvSpPr txBox="1"/>
          <p:nvPr>
            <p:ph type="body" idx="1"/>
          </p:nvPr>
        </p:nvSpPr>
        <p:spPr>
          <a:prstGeom prst="rect">
            <a:avLst/>
          </a:prstGeom>
        </p:spPr>
        <p:txBody>
          <a:bodyPr/>
          <a:lstStyle/>
          <a:p>
            <a:pPr defTabSz="726440">
              <a:spcBef>
                <a:spcPts val="1500"/>
              </a:spcBef>
              <a:defRPr spc="-48" sz="4840"/>
            </a:pPr>
            <a:r>
              <a:t>&gt; Stats generation - All stats related to the game are recorded. This is not reset on closing the game and thus are a very practical feature.</a:t>
            </a:r>
          </a:p>
          <a:p>
            <a:pPr defTabSz="726440">
              <a:spcBef>
                <a:spcPts val="1500"/>
              </a:spcBef>
              <a:defRPr spc="-48" sz="4840"/>
            </a:pPr>
            <a:r>
              <a:t>&gt; Music - Music and Audio effects are added in the game at different points to make the game a more immersive experience.</a:t>
            </a:r>
          </a:p>
          <a:p>
            <a:pPr defTabSz="726440">
              <a:spcBef>
                <a:spcPts val="1500"/>
              </a:spcBef>
              <a:defRPr spc="-48" sz="4840"/>
            </a:pPr>
            <a:r>
              <a:t>&gt; Boss attack - The boss throws spears which are projectile attacks, thus increasing the game’s difficulty and fun.</a:t>
            </a:r>
          </a:p>
          <a:p>
            <a:pPr defTabSz="726440">
              <a:spcBef>
                <a:spcPts val="1500"/>
              </a:spcBef>
              <a:defRPr spc="-48" sz="4840"/>
            </a:pPr>
            <a:r>
              <a:t>&gt;Technically extravagance - We built a collision and gravity system from the ground up, we used semaphores to control boss ai, and most of the functions have neglegible library usage.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