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Montserrat ExtraBold" panose="020B0604020202020204" charset="0"/>
      <p:bold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91CB9-2846-41D8-BF52-3C8207DF983B}" v="24" dt="2019-05-20T20:31:21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4746"/>
  </p:normalViewPr>
  <p:slideViewPr>
    <p:cSldViewPr snapToGrid="0" snapToObjects="1">
      <p:cViewPr varScale="1">
        <p:scale>
          <a:sx n="152" d="100"/>
          <a:sy n="152" d="100"/>
        </p:scale>
        <p:origin x="8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Orraca" userId="4151c0b3c9c3ee27" providerId="LiveId" clId="{CDD91CB9-2846-41D8-BF52-3C8207DF983B}"/>
    <pc:docChg chg="custSel modSld">
      <pc:chgData name="Javier Orraca" userId="4151c0b3c9c3ee27" providerId="LiveId" clId="{CDD91CB9-2846-41D8-BF52-3C8207DF983B}" dt="2019-05-20T20:32:06.611" v="495" actId="14100"/>
      <pc:docMkLst>
        <pc:docMk/>
      </pc:docMkLst>
      <pc:sldChg chg="delSp modSp delAnim">
        <pc:chgData name="Javier Orraca" userId="4151c0b3c9c3ee27" providerId="LiveId" clId="{CDD91CB9-2846-41D8-BF52-3C8207DF983B}" dt="2019-05-20T20:25:02.308" v="388" actId="404"/>
        <pc:sldMkLst>
          <pc:docMk/>
          <pc:sldMk cId="0" sldId="257"/>
        </pc:sldMkLst>
        <pc:spChg chg="mod">
          <ac:chgData name="Javier Orraca" userId="4151c0b3c9c3ee27" providerId="LiveId" clId="{CDD91CB9-2846-41D8-BF52-3C8207DF983B}" dt="2019-05-20T20:17:39.616" v="324" actId="1035"/>
          <ac:spMkLst>
            <pc:docMk/>
            <pc:sldMk cId="0" sldId="257"/>
            <ac:spMk id="69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25:02.308" v="388" actId="404"/>
          <ac:spMkLst>
            <pc:docMk/>
            <pc:sldMk cId="0" sldId="257"/>
            <ac:spMk id="70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7:26.169" v="284" actId="1076"/>
          <ac:spMkLst>
            <pc:docMk/>
            <pc:sldMk cId="0" sldId="257"/>
            <ac:spMk id="80" creationId="{00000000-0000-0000-0000-000000000000}"/>
          </ac:spMkLst>
        </pc:spChg>
        <pc:picChg chg="mod modCrop">
          <ac:chgData name="Javier Orraca" userId="4151c0b3c9c3ee27" providerId="LiveId" clId="{CDD91CB9-2846-41D8-BF52-3C8207DF983B}" dt="2019-05-20T20:24:40.036" v="385" actId="732"/>
          <ac:picMkLst>
            <pc:docMk/>
            <pc:sldMk cId="0" sldId="257"/>
            <ac:picMk id="71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5.927" v="63" actId="478"/>
          <ac:picMkLst>
            <pc:docMk/>
            <pc:sldMk cId="0" sldId="257"/>
            <ac:picMk id="72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5.025" v="62" actId="478"/>
          <ac:picMkLst>
            <pc:docMk/>
            <pc:sldMk cId="0" sldId="257"/>
            <ac:picMk id="73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4.371" v="61" actId="478"/>
          <ac:picMkLst>
            <pc:docMk/>
            <pc:sldMk cId="0" sldId="257"/>
            <ac:picMk id="74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3.698" v="60" actId="478"/>
          <ac:picMkLst>
            <pc:docMk/>
            <pc:sldMk cId="0" sldId="257"/>
            <ac:picMk id="75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3.053" v="59" actId="478"/>
          <ac:picMkLst>
            <pc:docMk/>
            <pc:sldMk cId="0" sldId="257"/>
            <ac:picMk id="76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2.400" v="58" actId="478"/>
          <ac:picMkLst>
            <pc:docMk/>
            <pc:sldMk cId="0" sldId="257"/>
            <ac:picMk id="77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11.709" v="57" actId="478"/>
          <ac:picMkLst>
            <pc:docMk/>
            <pc:sldMk cId="0" sldId="257"/>
            <ac:picMk id="78" creationId="{00000000-0000-0000-0000-000000000000}"/>
          </ac:picMkLst>
        </pc:picChg>
        <pc:picChg chg="del">
          <ac:chgData name="Javier Orraca" userId="4151c0b3c9c3ee27" providerId="LiveId" clId="{CDD91CB9-2846-41D8-BF52-3C8207DF983B}" dt="2019-05-20T20:10:08.987" v="56" actId="478"/>
          <ac:picMkLst>
            <pc:docMk/>
            <pc:sldMk cId="0" sldId="257"/>
            <ac:picMk id="79" creationId="{00000000-0000-0000-0000-000000000000}"/>
          </ac:picMkLst>
        </pc:picChg>
      </pc:sldChg>
      <pc:sldChg chg="modSp">
        <pc:chgData name="Javier Orraca" userId="4151c0b3c9c3ee27" providerId="LiveId" clId="{CDD91CB9-2846-41D8-BF52-3C8207DF983B}" dt="2019-05-20T20:25:12.829" v="391" actId="404"/>
        <pc:sldMkLst>
          <pc:docMk/>
          <pc:sldMk cId="0" sldId="258"/>
        </pc:sldMkLst>
        <pc:spChg chg="mod">
          <ac:chgData name="Javier Orraca" userId="4151c0b3c9c3ee27" providerId="LiveId" clId="{CDD91CB9-2846-41D8-BF52-3C8207DF983B}" dt="2019-05-20T20:25:12.829" v="391" actId="404"/>
          <ac:spMkLst>
            <pc:docMk/>
            <pc:sldMk cId="0" sldId="258"/>
            <ac:spMk id="86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1:06.603" v="67" actId="404"/>
          <ac:spMkLst>
            <pc:docMk/>
            <pc:sldMk cId="0" sldId="258"/>
            <ac:spMk id="89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1:14.400" v="69" actId="404"/>
          <ac:spMkLst>
            <pc:docMk/>
            <pc:sldMk cId="0" sldId="258"/>
            <ac:spMk id="91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1:25.179" v="73" actId="404"/>
          <ac:spMkLst>
            <pc:docMk/>
            <pc:sldMk cId="0" sldId="258"/>
            <ac:spMk id="93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1:20.382" v="71" actId="404"/>
          <ac:spMkLst>
            <pc:docMk/>
            <pc:sldMk cId="0" sldId="258"/>
            <ac:spMk id="95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1:30.657" v="75" actId="404"/>
          <ac:spMkLst>
            <pc:docMk/>
            <pc:sldMk cId="0" sldId="258"/>
            <ac:spMk id="97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7:54.307" v="325" actId="1076"/>
          <ac:spMkLst>
            <pc:docMk/>
            <pc:sldMk cId="0" sldId="258"/>
            <ac:spMk id="99" creationId="{00000000-0000-0000-0000-000000000000}"/>
          </ac:spMkLst>
        </pc:spChg>
      </pc:sldChg>
      <pc:sldChg chg="modSp">
        <pc:chgData name="Javier Orraca" userId="4151c0b3c9c3ee27" providerId="LiveId" clId="{CDD91CB9-2846-41D8-BF52-3C8207DF983B}" dt="2019-05-20T20:25:37.419" v="395" actId="14100"/>
        <pc:sldMkLst>
          <pc:docMk/>
          <pc:sldMk cId="0" sldId="259"/>
        </pc:sldMkLst>
        <pc:spChg chg="mod">
          <ac:chgData name="Javier Orraca" userId="4151c0b3c9c3ee27" providerId="LiveId" clId="{CDD91CB9-2846-41D8-BF52-3C8207DF983B}" dt="2019-05-20T20:25:24.260" v="394" actId="404"/>
          <ac:spMkLst>
            <pc:docMk/>
            <pc:sldMk cId="0" sldId="259"/>
            <ac:spMk id="105" creationId="{00000000-0000-0000-0000-000000000000}"/>
          </ac:spMkLst>
        </pc:spChg>
        <pc:picChg chg="mod">
          <ac:chgData name="Javier Orraca" userId="4151c0b3c9c3ee27" providerId="LiveId" clId="{CDD91CB9-2846-41D8-BF52-3C8207DF983B}" dt="2019-05-20T20:25:37.419" v="395" actId="14100"/>
          <ac:picMkLst>
            <pc:docMk/>
            <pc:sldMk cId="0" sldId="259"/>
            <ac:picMk id="107" creationId="{00000000-0000-0000-0000-000000000000}"/>
          </ac:picMkLst>
        </pc:picChg>
      </pc:sldChg>
      <pc:sldChg chg="delSp modSp">
        <pc:chgData name="Javier Orraca" userId="4151c0b3c9c3ee27" providerId="LiveId" clId="{CDD91CB9-2846-41D8-BF52-3C8207DF983B}" dt="2019-05-20T20:26:03.309" v="398" actId="404"/>
        <pc:sldMkLst>
          <pc:docMk/>
          <pc:sldMk cId="0" sldId="260"/>
        </pc:sldMkLst>
        <pc:spChg chg="mod">
          <ac:chgData name="Javier Orraca" userId="4151c0b3c9c3ee27" providerId="LiveId" clId="{CDD91CB9-2846-41D8-BF52-3C8207DF983B}" dt="2019-05-20T20:26:03.309" v="398" actId="404"/>
          <ac:spMkLst>
            <pc:docMk/>
            <pc:sldMk cId="0" sldId="260"/>
            <ac:spMk id="113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20:03.879" v="379" actId="14100"/>
          <ac:spMkLst>
            <pc:docMk/>
            <pc:sldMk cId="0" sldId="260"/>
            <ac:spMk id="115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9:59.394" v="378" actId="1035"/>
          <ac:spMkLst>
            <pc:docMk/>
            <pc:sldMk cId="0" sldId="260"/>
            <ac:spMk id="116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9:55.681" v="369" actId="1038"/>
          <ac:spMkLst>
            <pc:docMk/>
            <pc:sldMk cId="0" sldId="260"/>
            <ac:spMk id="117" creationId="{00000000-0000-0000-0000-000000000000}"/>
          </ac:spMkLst>
        </pc:spChg>
        <pc:spChg chg="del">
          <ac:chgData name="Javier Orraca" userId="4151c0b3c9c3ee27" providerId="LiveId" clId="{CDD91CB9-2846-41D8-BF52-3C8207DF983B}" dt="2019-05-20T20:18:38.616" v="348" actId="478"/>
          <ac:spMkLst>
            <pc:docMk/>
            <pc:sldMk cId="0" sldId="260"/>
            <ac:spMk id="119" creationId="{00000000-0000-0000-0000-000000000000}"/>
          </ac:spMkLst>
        </pc:spChg>
      </pc:sldChg>
      <pc:sldChg chg="modSp">
        <pc:chgData name="Javier Orraca" userId="4151c0b3c9c3ee27" providerId="LiveId" clId="{CDD91CB9-2846-41D8-BF52-3C8207DF983B}" dt="2019-05-20T20:26:14.289" v="401" actId="404"/>
        <pc:sldMkLst>
          <pc:docMk/>
          <pc:sldMk cId="0" sldId="261"/>
        </pc:sldMkLst>
        <pc:spChg chg="mod">
          <ac:chgData name="Javier Orraca" userId="4151c0b3c9c3ee27" providerId="LiveId" clId="{CDD91CB9-2846-41D8-BF52-3C8207DF983B}" dt="2019-05-20T20:26:14.289" v="401" actId="404"/>
          <ac:spMkLst>
            <pc:docMk/>
            <pc:sldMk cId="0" sldId="261"/>
            <ac:spMk id="126" creationId="{00000000-0000-0000-0000-000000000000}"/>
          </ac:spMkLst>
        </pc:spChg>
      </pc:sldChg>
      <pc:sldChg chg="modSp">
        <pc:chgData name="Javier Orraca" userId="4151c0b3c9c3ee27" providerId="LiveId" clId="{CDD91CB9-2846-41D8-BF52-3C8207DF983B}" dt="2019-05-20T20:26:24.805" v="404" actId="404"/>
        <pc:sldMkLst>
          <pc:docMk/>
          <pc:sldMk cId="0" sldId="262"/>
        </pc:sldMkLst>
        <pc:spChg chg="mod">
          <ac:chgData name="Javier Orraca" userId="4151c0b3c9c3ee27" providerId="LiveId" clId="{CDD91CB9-2846-41D8-BF52-3C8207DF983B}" dt="2019-05-20T20:16:07.688" v="247" actId="122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26:24.805" v="404" actId="404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16:32.548" v="267" actId="1035"/>
          <ac:spMkLst>
            <pc:docMk/>
            <pc:sldMk cId="0" sldId="262"/>
            <ac:spMk id="137" creationId="{00000000-0000-0000-0000-000000000000}"/>
          </ac:spMkLst>
        </pc:spChg>
      </pc:sldChg>
      <pc:sldChg chg="modSp">
        <pc:chgData name="Javier Orraca" userId="4151c0b3c9c3ee27" providerId="LiveId" clId="{CDD91CB9-2846-41D8-BF52-3C8207DF983B}" dt="2019-05-20T20:26:41.389" v="409" actId="403"/>
        <pc:sldMkLst>
          <pc:docMk/>
          <pc:sldMk cId="0" sldId="263"/>
        </pc:sldMkLst>
        <pc:spChg chg="mod">
          <ac:chgData name="Javier Orraca" userId="4151c0b3c9c3ee27" providerId="LiveId" clId="{CDD91CB9-2846-41D8-BF52-3C8207DF983B}" dt="2019-05-20T20:26:41.389" v="409" actId="403"/>
          <ac:spMkLst>
            <pc:docMk/>
            <pc:sldMk cId="0" sldId="263"/>
            <ac:spMk id="144" creationId="{00000000-0000-0000-0000-000000000000}"/>
          </ac:spMkLst>
        </pc:spChg>
      </pc:sldChg>
      <pc:sldChg chg="modSp">
        <pc:chgData name="Javier Orraca" userId="4151c0b3c9c3ee27" providerId="LiveId" clId="{CDD91CB9-2846-41D8-BF52-3C8207DF983B}" dt="2019-05-20T20:26:51.893" v="412" actId="404"/>
        <pc:sldMkLst>
          <pc:docMk/>
          <pc:sldMk cId="0" sldId="264"/>
        </pc:sldMkLst>
        <pc:spChg chg="mod">
          <ac:chgData name="Javier Orraca" userId="4151c0b3c9c3ee27" providerId="LiveId" clId="{CDD91CB9-2846-41D8-BF52-3C8207DF983B}" dt="2019-05-20T20:26:51.893" v="412" actId="404"/>
          <ac:spMkLst>
            <pc:docMk/>
            <pc:sldMk cId="0" sldId="264"/>
            <ac:spMk id="152" creationId="{00000000-0000-0000-0000-000000000000}"/>
          </ac:spMkLst>
        </pc:spChg>
      </pc:sldChg>
      <pc:sldChg chg="modSp">
        <pc:chgData name="Javier Orraca" userId="4151c0b3c9c3ee27" providerId="LiveId" clId="{CDD91CB9-2846-41D8-BF52-3C8207DF983B}" dt="2019-05-20T20:32:06.611" v="495" actId="14100"/>
        <pc:sldMkLst>
          <pc:docMk/>
          <pc:sldMk cId="0" sldId="265"/>
        </pc:sldMkLst>
        <pc:spChg chg="mod">
          <ac:chgData name="Javier Orraca" userId="4151c0b3c9c3ee27" providerId="LiveId" clId="{CDD91CB9-2846-41D8-BF52-3C8207DF983B}" dt="2019-05-20T20:30:44.891" v="430" actId="1036"/>
          <ac:spMkLst>
            <pc:docMk/>
            <pc:sldMk cId="0" sldId="265"/>
            <ac:spMk id="161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27:06.786" v="417" actId="403"/>
          <ac:spMkLst>
            <pc:docMk/>
            <pc:sldMk cId="0" sldId="265"/>
            <ac:spMk id="162" creationId="{00000000-0000-0000-0000-000000000000}"/>
          </ac:spMkLst>
        </pc:spChg>
        <pc:spChg chg="mod">
          <ac:chgData name="Javier Orraca" userId="4151c0b3c9c3ee27" providerId="LiveId" clId="{CDD91CB9-2846-41D8-BF52-3C8207DF983B}" dt="2019-05-20T20:32:06.611" v="495" actId="14100"/>
          <ac:spMkLst>
            <pc:docMk/>
            <pc:sldMk cId="0" sldId="265"/>
            <ac:spMk id="1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b319ff6a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b319ff6a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b319ff6a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7b319ff6a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b319ff6a_2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b319ff6a_2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319ff6a_1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319ff6a_1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7b319ff6a_1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7b319ff6a_1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marL="914400" lvl="1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marL="1371600" lvl="2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marL="1828800" lvl="3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marL="2286000" lvl="4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marL="2743200" lvl="5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marL="3200400" lvl="6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marL="3657600" lvl="7" indent="-3683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marL="4114800" lvl="8" indent="-3683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3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sdr.cdc.gov/csem/nitrate_2013/docs/nitrite.pdf" TargetMode="External"/><Relationship Id="rId3" Type="http://schemas.openxmlformats.org/officeDocument/2006/relationships/hyperlink" Target="https://gregoryfaletto.com/2019/05/19/our-entry-in-the-ocrug-hackathon-2019/" TargetMode="External"/><Relationship Id="rId7" Type="http://schemas.openxmlformats.org/officeDocument/2006/relationships/hyperlink" Target="https://www.ncbi.nlm.nih.gov/pubmed/2196283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ciencedirect.com/science/article/pii/S0013935102943380" TargetMode="External"/><Relationship Id="rId5" Type="http://schemas.openxmlformats.org/officeDocument/2006/relationships/hyperlink" Target="https://public.tableau.com/profile/javier.orraca#!/vizhome/CaliforniaPopulationExploration/HealthDashboard" TargetMode="External"/><Relationship Id="rId4" Type="http://schemas.openxmlformats.org/officeDocument/2006/relationships/hyperlink" Target="https://public.tableau.com/profile/shruhi5343#!/vizhome/HealthconditionsinCalifornia2010-2018/Dashboard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SAVE THE W        LD</a:t>
            </a:r>
            <a:endParaRPr sz="3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300" y="2240837"/>
            <a:ext cx="854000" cy="6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4294967295"/>
          </p:nvPr>
        </p:nvSpPr>
        <p:spPr>
          <a:xfrm>
            <a:off x="1064312" y="4328659"/>
            <a:ext cx="7315894" cy="73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 dirty="0">
                <a:latin typeface="Montserrat"/>
                <a:ea typeface="Montserrat"/>
                <a:cs typeface="Montserrat"/>
                <a:sym typeface="Montserrat"/>
              </a:rPr>
              <a:t>Greg </a:t>
            </a:r>
            <a:r>
              <a:rPr lang="en" sz="1200" b="1" dirty="0" err="1">
                <a:latin typeface="Montserrat"/>
                <a:ea typeface="Montserrat"/>
                <a:cs typeface="Montserrat"/>
                <a:sym typeface="Montserrat"/>
              </a:rPr>
              <a:t>Faletto</a:t>
            </a:r>
            <a:r>
              <a:rPr lang="en" sz="1200" b="1" dirty="0">
                <a:latin typeface="Montserrat"/>
                <a:ea typeface="Montserrat"/>
                <a:cs typeface="Montserrat"/>
                <a:sym typeface="Montserrat"/>
              </a:rPr>
              <a:t>     Javier </a:t>
            </a:r>
            <a:r>
              <a:rPr lang="en" sz="1200" b="1" dirty="0" err="1">
                <a:latin typeface="Montserrat"/>
                <a:ea typeface="Montserrat"/>
                <a:cs typeface="Montserrat"/>
                <a:sym typeface="Montserrat"/>
              </a:rPr>
              <a:t>Orraca</a:t>
            </a:r>
            <a:r>
              <a:rPr lang="en" sz="1200" b="1" dirty="0">
                <a:latin typeface="Montserrat"/>
                <a:ea typeface="Montserrat"/>
                <a:cs typeface="Montserrat"/>
                <a:sym typeface="Montserrat"/>
              </a:rPr>
              <a:t>      Shruhi Desai    Sam Park     </a:t>
            </a:r>
            <a:r>
              <a:rPr lang="en" sz="1200" b="1" dirty="0" err="1">
                <a:latin typeface="Montserrat"/>
                <a:ea typeface="Montserrat"/>
                <a:cs typeface="Montserrat"/>
                <a:sym typeface="Montserrat"/>
              </a:rPr>
              <a:t>Faizan</a:t>
            </a:r>
            <a:r>
              <a:rPr lang="en" sz="1200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1" dirty="0" err="1">
                <a:latin typeface="Montserrat"/>
                <a:ea typeface="Montserrat"/>
                <a:cs typeface="Montserrat"/>
                <a:sym typeface="Montserrat"/>
              </a:rPr>
              <a:t>Haque</a:t>
            </a:r>
            <a:endParaRPr sz="1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667324" y="863195"/>
            <a:ext cx="5277299" cy="2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</a:t>
            </a:r>
            <a:r>
              <a:rPr lang="en-US" dirty="0"/>
              <a:t>MORE </a:t>
            </a:r>
            <a:r>
              <a:rPr lang="en" dirty="0"/>
              <a:t>DETAILS OF OUR PRESENTATION &amp; </a:t>
            </a:r>
            <a:r>
              <a:rPr lang="en-US" dirty="0"/>
              <a:t>VISUALIZATIONS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rgbClr val="4C1130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https://gregoryfaletto.com/2019/05/19/our-entry-in-the-ocrug-hackathon-2019/</a:t>
            </a:r>
            <a:endParaRPr lang="en" sz="1400" b="1" u="sng" dirty="0">
              <a:solidFill>
                <a:srgbClr val="4C113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u="sng" dirty="0">
              <a:solidFill>
                <a:srgbClr val="4C1130"/>
              </a:solidFill>
              <a:latin typeface="Montserrat"/>
              <a:sym typeface="Montserrat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b="1" u="sng" dirty="0">
                <a:solidFill>
                  <a:srgbClr val="4C1130"/>
                </a:solidFill>
                <a:latin typeface="Montserrat"/>
                <a:sym typeface="Montserrat"/>
                <a:hlinkClick r:id="rId4"/>
              </a:rPr>
              <a:t>https://public.tableau.com/profile/shruhi5343#!/vizhome/HealthconditionsinCalifornia2010-2018/Dashboard1</a:t>
            </a:r>
            <a:endParaRPr lang="en" sz="1400" b="1" u="sng" dirty="0">
              <a:solidFill>
                <a:srgbClr val="4C1130"/>
              </a:solidFill>
              <a:latin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400" b="1" u="sng" dirty="0">
              <a:solidFill>
                <a:srgbClr val="4C1130"/>
              </a:solidFill>
              <a:latin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b="1" u="sng" dirty="0">
                <a:solidFill>
                  <a:srgbClr val="4C1130"/>
                </a:solidFill>
                <a:latin typeface="Montserrat"/>
                <a:hlinkClick r:id="rId5"/>
              </a:rPr>
              <a:t>https://public.tableau.com/profile/javier.orraca#!/vizhome/CaliforniaPopulationExploration/HealthDashboard</a:t>
            </a:r>
            <a:endParaRPr sz="1400" b="1" u="sng" dirty="0">
              <a:solidFill>
                <a:srgbClr val="4C1130"/>
              </a:solidFill>
              <a:latin typeface="Montserrat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/>
              <a:t>10</a:t>
            </a:fld>
            <a:endParaRPr sz="1000" dirty="0"/>
          </a:p>
        </p:txBody>
      </p:sp>
      <p:sp>
        <p:nvSpPr>
          <p:cNvPr id="163" name="Google Shape;163;p22"/>
          <p:cNvSpPr txBox="1"/>
          <p:nvPr/>
        </p:nvSpPr>
        <p:spPr>
          <a:xfrm>
            <a:off x="3567165" y="3846249"/>
            <a:ext cx="5266446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666666"/>
                </a:solidFill>
                <a:latin typeface="Montserrat Light"/>
                <a:sym typeface="Montserrat"/>
              </a:rPr>
              <a:t>REFERENCES:</a:t>
            </a:r>
            <a:endParaRPr sz="1200" dirty="0">
              <a:solidFill>
                <a:srgbClr val="666666"/>
              </a:solidFill>
              <a:latin typeface="Montserrat Ligh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aseline="30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7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https://www.sciencedirect.com/science/article/pii/S0013935102943380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aseline="30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Gender and age differences in mixed metal exposure and urinary excretion. </a:t>
            </a:r>
            <a:r>
              <a:rPr lang="en" sz="7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https://www.ncbi.nlm.nih.gov/pubmed/21962832</a:t>
            </a:r>
            <a:endParaRPr sz="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aseline="30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Nitrate/Nitrite Toxicity </a:t>
            </a:r>
            <a:r>
              <a:rPr lang="en" sz="700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https://www.atsdr.cdc.gov/csem/nitrate_2013/docs/nitrite.pdf</a:t>
            </a:r>
            <a:endParaRPr sz="700" dirty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93575" y="1281166"/>
            <a:ext cx="2442000" cy="22597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% PEOPLE IN POOR/FAIR HEALTH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2010-2018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2</a:t>
            </a:fld>
            <a:endParaRPr sz="100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625" t="1041" r="465" b="2317"/>
          <a:stretch/>
        </p:blipFill>
        <p:spPr>
          <a:xfrm>
            <a:off x="3305909" y="854109"/>
            <a:ext cx="5696578" cy="330590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1395714" y="3591656"/>
            <a:ext cx="637721" cy="4980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699000" y="1229600"/>
            <a:ext cx="2020800" cy="30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HEALTH IMPACTS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(% PEOPLE IN FAIR OR POOR HEALTH)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CALIFORNIA COUNTY WISE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/>
              <a:t>3</a:t>
            </a:fld>
            <a:endParaRPr sz="100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542650" y="423725"/>
            <a:ext cx="18906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DEPENDING ON: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  <p:sp>
        <p:nvSpPr>
          <p:cNvPr id="88" name="Google Shape;88;p15"/>
          <p:cNvSpPr/>
          <p:nvPr/>
        </p:nvSpPr>
        <p:spPr>
          <a:xfrm>
            <a:off x="3766394" y="3255577"/>
            <a:ext cx="548697" cy="50803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427725" y="1321900"/>
            <a:ext cx="1159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Population over 65</a:t>
            </a:r>
            <a:endParaRPr sz="1100" dirty="0"/>
          </a:p>
        </p:txBody>
      </p:sp>
      <p:sp>
        <p:nvSpPr>
          <p:cNvPr id="90" name="Google Shape;90;p15"/>
          <p:cNvSpPr/>
          <p:nvPr/>
        </p:nvSpPr>
        <p:spPr>
          <a:xfrm>
            <a:off x="4722050" y="1468325"/>
            <a:ext cx="548681" cy="508025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4607975" y="1855300"/>
            <a:ext cx="7644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Rurality</a:t>
            </a:r>
            <a:endParaRPr sz="1100" dirty="0"/>
          </a:p>
        </p:txBody>
      </p:sp>
      <p:sp>
        <p:nvSpPr>
          <p:cNvPr id="92" name="Google Shape;92;p15"/>
          <p:cNvSpPr/>
          <p:nvPr/>
        </p:nvSpPr>
        <p:spPr>
          <a:xfrm>
            <a:off x="3766392" y="2113285"/>
            <a:ext cx="548677" cy="508040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614000" y="2506275"/>
            <a:ext cx="9507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Earnings</a:t>
            </a:r>
            <a:endParaRPr sz="1100" dirty="0"/>
          </a:p>
        </p:txBody>
      </p:sp>
      <p:sp>
        <p:nvSpPr>
          <p:cNvPr id="94" name="Google Shape;94;p15"/>
          <p:cNvSpPr/>
          <p:nvPr/>
        </p:nvSpPr>
        <p:spPr>
          <a:xfrm>
            <a:off x="4725744" y="2646670"/>
            <a:ext cx="548697" cy="50802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4466250" y="3039675"/>
            <a:ext cx="11595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Pollutant levels (uG/L)</a:t>
            </a:r>
            <a:endParaRPr sz="1100" dirty="0"/>
          </a:p>
        </p:txBody>
      </p:sp>
      <p:sp>
        <p:nvSpPr>
          <p:cNvPr id="96" name="Google Shape;96;p15"/>
          <p:cNvSpPr/>
          <p:nvPr/>
        </p:nvSpPr>
        <p:spPr>
          <a:xfrm>
            <a:off x="3861290" y="858750"/>
            <a:ext cx="292371" cy="508017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3507950" y="3703975"/>
            <a:ext cx="10656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050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% White Population</a:t>
            </a:r>
            <a:endParaRPr sz="1100" dirty="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700" y="550550"/>
            <a:ext cx="3460947" cy="38372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2162791" y="1240607"/>
            <a:ext cx="494806" cy="508064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893775" y="753975"/>
            <a:ext cx="3842238" cy="3759481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4</a:t>
            </a:fld>
            <a:endParaRPr sz="10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900750" y="476700"/>
            <a:ext cx="28278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Insights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276" y="946523"/>
            <a:ext cx="3519737" cy="2812699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Google Shape;108;p16"/>
          <p:cNvSpPr/>
          <p:nvPr/>
        </p:nvSpPr>
        <p:spPr>
          <a:xfrm>
            <a:off x="2724763" y="1970548"/>
            <a:ext cx="907777" cy="99479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/>
              <a:t>5</a:t>
            </a:fld>
            <a:endParaRPr sz="1000" dirty="0"/>
          </a:p>
        </p:txBody>
      </p:sp>
      <p:sp>
        <p:nvSpPr>
          <p:cNvPr id="114" name="Google Shape;114;p17"/>
          <p:cNvSpPr txBox="1"/>
          <p:nvPr/>
        </p:nvSpPr>
        <p:spPr>
          <a:xfrm>
            <a:off x="169800" y="4353425"/>
            <a:ext cx="88044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60661" y="2450956"/>
            <a:ext cx="2485500" cy="133379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GAM</a:t>
            </a:r>
          </a:p>
          <a:p>
            <a:pPr lvl="0" algn="ctr"/>
            <a:r>
              <a:rPr lang="en-US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GENERALIZED ADDITIVE MODEL</a:t>
            </a:r>
            <a:endParaRPr sz="2000" dirty="0">
              <a:solidFill>
                <a:schemeClr val="bg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673261" y="1259562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 rot="1473024">
            <a:off x="636679" y="1798977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451691" y="1229012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75" y="304800"/>
            <a:ext cx="4691299" cy="437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3893775" y="753975"/>
            <a:ext cx="3842238" cy="391274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6</a:t>
            </a:fld>
            <a:endParaRPr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4294967295"/>
          </p:nvPr>
        </p:nvSpPr>
        <p:spPr>
          <a:xfrm>
            <a:off x="900750" y="476700"/>
            <a:ext cx="2827800" cy="419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Insights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724763" y="1970548"/>
            <a:ext cx="907777" cy="994794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625" y="939125"/>
            <a:ext cx="3551550" cy="294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AC56A"/>
            </a:gs>
            <a:gs pos="100000">
              <a:srgbClr val="637736"/>
            </a:gs>
          </a:gsLst>
          <a:lin ang="5400012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699000" y="1421839"/>
            <a:ext cx="2020800" cy="19733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Violations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due to </a:t>
            </a:r>
            <a:r>
              <a:rPr lang="en-US" dirty="0"/>
              <a:t>Pollutants in Water</a:t>
            </a:r>
            <a:r>
              <a:rPr lang="en" dirty="0"/>
              <a:t> 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7</a:t>
            </a:fld>
            <a:endParaRPr sz="1000" dirty="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25" y="146875"/>
            <a:ext cx="4873569" cy="208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1386674" y="3513514"/>
            <a:ext cx="711024" cy="67162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625" y="2366575"/>
            <a:ext cx="4222141" cy="260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/>
              <a:t>8</a:t>
            </a:fld>
            <a:endParaRPr sz="1000" dirty="0"/>
          </a:p>
        </p:txBody>
      </p:sp>
      <p:sp>
        <p:nvSpPr>
          <p:cNvPr id="145" name="Google Shape;145;p20"/>
          <p:cNvSpPr txBox="1"/>
          <p:nvPr/>
        </p:nvSpPr>
        <p:spPr>
          <a:xfrm>
            <a:off x="169800" y="4353425"/>
            <a:ext cx="88044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821832" y="1815902"/>
            <a:ext cx="899794" cy="860496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3894500" y="1140300"/>
            <a:ext cx="4840200" cy="28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◦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Nitrate, Arsenic and other metal tend to affect infants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◦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Research for poisoning effects on gender required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9</a:t>
            </a:fld>
            <a:endParaRPr sz="1000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ctrTitle" idx="4294967295"/>
          </p:nvPr>
        </p:nvSpPr>
        <p:spPr>
          <a:xfrm>
            <a:off x="647100" y="2112645"/>
            <a:ext cx="79491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THANKS!</a:t>
            </a:r>
            <a:endParaRPr sz="3600"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294967295"/>
          </p:nvPr>
        </p:nvSpPr>
        <p:spPr>
          <a:xfrm>
            <a:off x="647100" y="3218734"/>
            <a:ext cx="7949100" cy="15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162800" y="1287775"/>
            <a:ext cx="1073858" cy="979169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228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Montserrat ExtraBold</vt:lpstr>
      <vt:lpstr>Montserrat Light</vt:lpstr>
      <vt:lpstr>Juliet template</vt:lpstr>
      <vt:lpstr>SAVE THE W        LD</vt:lpstr>
      <vt:lpstr>% PEOPLE IN POOR/FAIR HEALTH FROM 2010-2018</vt:lpstr>
      <vt:lpstr>HEALTH IMPACTS (% PEOPLE IN FAIR OR POOR HEALTH)  CALIFORNIA COUNTY WISE </vt:lpstr>
      <vt:lpstr>PowerPoint Presentation</vt:lpstr>
      <vt:lpstr>PowerPoint Presentation</vt:lpstr>
      <vt:lpstr>PowerPoint Presentation</vt:lpstr>
      <vt:lpstr>Number of Violations due to Pollutants in Water </vt:lpstr>
      <vt:lpstr>Future</vt:lpstr>
      <vt:lpstr>THANKS!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W        LD</dc:title>
  <dc:creator>Javier Orraca</dc:creator>
  <cp:lastModifiedBy>Javier Orraca</cp:lastModifiedBy>
  <cp:revision>1</cp:revision>
  <dcterms:modified xsi:type="dcterms:W3CDTF">2019-05-20T20:32:15Z</dcterms:modified>
</cp:coreProperties>
</file>